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Lucida Sans Regular"/>
          <a:ea typeface="Lucida Sans Regular"/>
          <a:cs typeface="Lucida Sans Regular"/>
        </a:font>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b="def" i="def"/>
      <a:tcStyle>
        <a:tcBdr/>
        <a:fill>
          <a:solidFill>
            <a:srgbClr val="EFF1F3"/>
          </a:solidFill>
        </a:fill>
      </a:tcStyle>
    </a:band2H>
    <a:firstCol>
      <a:tcTxStyle b="off" i="off">
        <a:font>
          <a:latin typeface="Lucida Sans Regular"/>
          <a:ea typeface="Lucida Sans Regular"/>
          <a:cs typeface="Lucida Sans Regular"/>
        </a:font>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Roman"/>
          <a:ea typeface="Times Roman"/>
          <a:cs typeface="Times Roman"/>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
          <a:latin typeface="Lucida Sans Regular"/>
          <a:ea typeface="Lucida Sans Regular"/>
          <a:cs typeface="Lucida Sans Regular"/>
        </a:font>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D51ADE6A-740E-44AE-83CC-AE7238B6C88D}" styleName="">
    <a:tblBg/>
    <a:wholeTbl>
      <a:tcTxStyle b="off" i="off">
        <a:font>
          <a:latin typeface="Lucida Sans Regular"/>
          <a:ea typeface="Lucida Sans Regular"/>
          <a:cs typeface="Lucida Sans Regular"/>
        </a:font>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b="def" i="def"/>
      <a:tcStyle>
        <a:tcBdr/>
        <a:fill>
          <a:solidFill>
            <a:srgbClr val="EFF1F3"/>
          </a:solidFill>
        </a:fill>
      </a:tcStyle>
    </a:band2H>
    <a:firstCol>
      <a:tcTxStyle b="off" i="off">
        <a:font>
          <a:latin typeface="Lucida Sans Regular"/>
          <a:ea typeface="Lucida Sans Regular"/>
          <a:cs typeface="Lucida Sans Regular"/>
        </a:font>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Roman"/>
          <a:ea typeface="Times Roman"/>
          <a:cs typeface="Times Roman"/>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
          <a:latin typeface="Lucida Sans Regular"/>
          <a:ea typeface="Lucida Sans Regular"/>
          <a:cs typeface="Lucida Sans Regular"/>
        </a:font>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0" name="Shape 80"/>
          <p:cNvSpPr/>
          <p:nvPr>
            <p:ph type="sldImg"/>
          </p:nvPr>
        </p:nvSpPr>
        <p:spPr>
          <a:xfrm>
            <a:off x="1143000" y="685800"/>
            <a:ext cx="4572000" cy="3429000"/>
          </a:xfrm>
          <a:prstGeom prst="rect">
            <a:avLst/>
          </a:prstGeom>
        </p:spPr>
        <p:txBody>
          <a:bodyPr/>
          <a:lstStyle/>
          <a:p>
            <a:pPr/>
          </a:p>
        </p:txBody>
      </p:sp>
      <p:sp>
        <p:nvSpPr>
          <p:cNvPr id="81" name="Shape 8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47700" latinLnBrk="0">
      <a:defRPr sz="1200">
        <a:latin typeface="Lucida Grande"/>
        <a:ea typeface="Lucida Grande"/>
        <a:cs typeface="Lucida Grande"/>
        <a:sym typeface="Lucida Grande"/>
      </a:defRPr>
    </a:lvl1pPr>
    <a:lvl2pPr indent="228600" defTabSz="647700" latinLnBrk="0">
      <a:defRPr sz="1200">
        <a:latin typeface="Lucida Grande"/>
        <a:ea typeface="Lucida Grande"/>
        <a:cs typeface="Lucida Grande"/>
        <a:sym typeface="Lucida Grande"/>
      </a:defRPr>
    </a:lvl2pPr>
    <a:lvl3pPr indent="457200" defTabSz="647700" latinLnBrk="0">
      <a:defRPr sz="1200">
        <a:latin typeface="Lucida Grande"/>
        <a:ea typeface="Lucida Grande"/>
        <a:cs typeface="Lucida Grande"/>
        <a:sym typeface="Lucida Grande"/>
      </a:defRPr>
    </a:lvl3pPr>
    <a:lvl4pPr indent="685800" defTabSz="647700" latinLnBrk="0">
      <a:defRPr sz="1200">
        <a:latin typeface="Lucida Grande"/>
        <a:ea typeface="Lucida Grande"/>
        <a:cs typeface="Lucida Grande"/>
        <a:sym typeface="Lucida Grande"/>
      </a:defRPr>
    </a:lvl4pPr>
    <a:lvl5pPr indent="914400" defTabSz="647700" latinLnBrk="0">
      <a:defRPr sz="1200">
        <a:latin typeface="Lucida Grande"/>
        <a:ea typeface="Lucida Grande"/>
        <a:cs typeface="Lucida Grande"/>
        <a:sym typeface="Lucida Grande"/>
      </a:defRPr>
    </a:lvl5pPr>
    <a:lvl6pPr indent="1143000" defTabSz="647700" latinLnBrk="0">
      <a:defRPr sz="1200">
        <a:latin typeface="Lucida Grande"/>
        <a:ea typeface="Lucida Grande"/>
        <a:cs typeface="Lucida Grande"/>
        <a:sym typeface="Lucida Grande"/>
      </a:defRPr>
    </a:lvl6pPr>
    <a:lvl7pPr indent="1371600" defTabSz="647700" latinLnBrk="0">
      <a:defRPr sz="1200">
        <a:latin typeface="Lucida Grande"/>
        <a:ea typeface="Lucida Grande"/>
        <a:cs typeface="Lucida Grande"/>
        <a:sym typeface="Lucida Grande"/>
      </a:defRPr>
    </a:lvl7pPr>
    <a:lvl8pPr indent="1600200" defTabSz="647700" latinLnBrk="0">
      <a:defRPr sz="1200">
        <a:latin typeface="Lucida Grande"/>
        <a:ea typeface="Lucida Grande"/>
        <a:cs typeface="Lucida Grande"/>
        <a:sym typeface="Lucida Grande"/>
      </a:defRPr>
    </a:lvl8pPr>
    <a:lvl9pPr indent="1828800" defTabSz="647700" latinLnBrk="0">
      <a:defRPr sz="12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Shape 87"/>
          <p:cNvSpPr/>
          <p:nvPr>
            <p:ph type="sldImg"/>
          </p:nvPr>
        </p:nvSpPr>
        <p:spPr>
          <a:prstGeom prst="rect">
            <a:avLst/>
          </a:prstGeom>
        </p:spPr>
        <p:txBody>
          <a:bodyPr/>
          <a:lstStyle/>
          <a:p>
            <a:pPr/>
          </a:p>
        </p:txBody>
      </p:sp>
      <p:sp>
        <p:nvSpPr>
          <p:cNvPr id="88" name="Shape 88"/>
          <p:cNvSpPr/>
          <p:nvPr>
            <p:ph type="body" sz="quarter" idx="1"/>
          </p:nvPr>
        </p:nvSpPr>
        <p:spPr>
          <a:prstGeom prst="rect">
            <a:avLst/>
          </a:prstGeom>
        </p:spPr>
        <p:txBody>
          <a:bodyPr/>
          <a:lstStyle/>
          <a:p>
            <a:pPr defTabSz="584200">
              <a:defRPr sz="1400">
                <a:latin typeface="+mn-lt"/>
                <a:ea typeface="+mn-ea"/>
                <a:cs typeface="+mn-cs"/>
                <a:sym typeface="Helvetica"/>
              </a:defRPr>
            </a:pPr>
            <a:r>
              <a:t>[wayne s14] I always seem to run over. Consider cutting percolation.</a:t>
            </a:r>
          </a:p>
          <a:p>
            <a:pPr defTabSz="584200">
              <a:defRPr sz="1400">
                <a:latin typeface="+mn-lt"/>
                <a:ea typeface="+mn-ea"/>
                <a:cs typeface="+mn-cs"/>
                <a:sym typeface="Helvetica"/>
              </a:defRPr>
            </a:pPr>
            <a:r>
              <a:t>[wayne s14] modified terminology to use connected (instead of find)</a:t>
            </a:r>
          </a:p>
          <a:p>
            <a:pPr defTabSz="584200">
              <a:defRPr sz="1400">
                <a:latin typeface="+mn-lt"/>
                <a:ea typeface="+mn-ea"/>
                <a:cs typeface="+mn-cs"/>
                <a:sym typeface="Helvetica"/>
              </a:defRPr>
            </a:pPr>
            <a:r>
              <a:t>[wayne s12] weighted quick union and quick union not identical when two trees have same size. Suggest changing quick union to break ties differently since the demos for weighted quick union would require more work to fix.</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1" name="Shape 961"/>
          <p:cNvSpPr/>
          <p:nvPr>
            <p:ph type="sldImg"/>
          </p:nvPr>
        </p:nvSpPr>
        <p:spPr>
          <a:prstGeom prst="rect">
            <a:avLst/>
          </a:prstGeom>
        </p:spPr>
        <p:txBody>
          <a:bodyPr/>
          <a:lstStyle/>
          <a:p>
            <a:pPr/>
          </a:p>
        </p:txBody>
      </p:sp>
      <p:sp>
        <p:nvSpPr>
          <p:cNvPr id="962" name="Shape 962"/>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3s parent is 4, 4s parent is 9</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could use parent pointer/reference instead of id[] array, but array easier if objects are 0..N-1 </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have to change only one array entry to execute union, but price you pay is traveling up tree to find roots.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1" name="Shape 1011"/>
          <p:cNvSpPr/>
          <p:nvPr>
            <p:ph type="sldImg"/>
          </p:nvPr>
        </p:nvSpPr>
        <p:spPr>
          <a:prstGeom prst="rect">
            <a:avLst/>
          </a:prstGeom>
        </p:spPr>
        <p:txBody>
          <a:bodyPr/>
          <a:lstStyle/>
          <a:p>
            <a:pPr/>
          </a:p>
        </p:txBody>
      </p:sp>
      <p:sp>
        <p:nvSpPr>
          <p:cNvPr id="1012" name="Shape 1012"/>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3s parent is 4, 4s parent is 9</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could use parent pointer/reference instead of id[] array, but array easier if objects are 0..N-1 </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have to change only one array entry to execute union, but price you pay is traveling up tree to find roots.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9" name="Shape 1099"/>
          <p:cNvSpPr/>
          <p:nvPr>
            <p:ph type="sldImg"/>
          </p:nvPr>
        </p:nvSpPr>
        <p:spPr>
          <a:prstGeom prst="rect">
            <a:avLst/>
          </a:prstGeom>
        </p:spPr>
        <p:txBody>
          <a:bodyPr/>
          <a:lstStyle/>
          <a:p>
            <a:pPr/>
          </a:p>
        </p:txBody>
      </p:sp>
      <p:sp>
        <p:nvSpPr>
          <p:cNvPr id="1100" name="Shape 1100"/>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3s parent is 4, 4s parent is 9</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could use parent pointer/reference instead of id[] array, but array easier if objects are 0..N-1 </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have to change only one array entry to execute union, but price you pay is traveling up tree to find roots.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9" name="Shape 2459"/>
          <p:cNvSpPr/>
          <p:nvPr>
            <p:ph type="sldImg"/>
          </p:nvPr>
        </p:nvSpPr>
        <p:spPr>
          <a:prstGeom prst="rect">
            <a:avLst/>
          </a:prstGeom>
        </p:spPr>
        <p:txBody>
          <a:bodyPr/>
          <a:lstStyle/>
          <a:p>
            <a:pPr/>
          </a:p>
        </p:txBody>
      </p:sp>
      <p:sp>
        <p:nvSpPr>
          <p:cNvPr id="2460" name="Shape 2460"/>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alternatively, could use union-by-height or union-by-rank (variant of height that is easy to maintain even when using path compression)</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we use height since it's easier to implement than union-by-height and and more intuitive than union-by-rank.</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all lead to stated performance guarantees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2" name="Shape 3482"/>
          <p:cNvSpPr/>
          <p:nvPr>
            <p:ph type="sldImg"/>
          </p:nvPr>
        </p:nvSpPr>
        <p:spPr>
          <a:prstGeom prst="rect">
            <a:avLst/>
          </a:prstGeom>
        </p:spPr>
        <p:txBody>
          <a:bodyPr/>
          <a:lstStyle/>
          <a:p>
            <a:pPr/>
          </a:p>
        </p:txBody>
      </p:sp>
      <p:sp>
        <p:nvSpPr>
          <p:cNvPr id="3483" name="Shape 3483"/>
          <p:cNvSpPr/>
          <p:nvPr>
            <p:ph type="body" sz="quarter" idx="1"/>
          </p:nvPr>
        </p:nvSpPr>
        <p:spPr>
          <a:prstGeom prst="rect">
            <a:avLst/>
          </a:prstGeom>
        </p:spPr>
        <p:txBody>
          <a:bodyPr/>
          <a:lstStyle>
            <a:lvl1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lvl1pPr>
          </a:lstStyle>
          <a:p>
            <a:pPr/>
            <a:r>
              <a:t>weighting makes 4 point to 6 (instead of 6 point to 4)</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2" name="Shape 3642"/>
          <p:cNvSpPr/>
          <p:nvPr>
            <p:ph type="sldImg"/>
          </p:nvPr>
        </p:nvSpPr>
        <p:spPr>
          <a:prstGeom prst="rect">
            <a:avLst/>
          </a:prstGeom>
        </p:spPr>
        <p:txBody>
          <a:bodyPr/>
          <a:lstStyle/>
          <a:p>
            <a:pPr/>
          </a:p>
        </p:txBody>
      </p:sp>
      <p:sp>
        <p:nvSpPr>
          <p:cNvPr id="3643" name="Shape 3643"/>
          <p:cNvSpPr/>
          <p:nvPr>
            <p:ph type="body" sz="quarter" idx="1"/>
          </p:nvPr>
        </p:nvSpPr>
        <p:spPr>
          <a:prstGeom prst="rect">
            <a:avLst/>
          </a:prstGeom>
        </p:spPr>
        <p:txBody>
          <a:bodyPr/>
          <a:lstStyle/>
          <a:p>
            <a:pPr marL="49056" marR="49056"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since we are merging by size, size(T2) &gt;= size(T1)</a:t>
            </a:r>
          </a:p>
          <a:p>
            <a:pPr marL="49056" marR="49056"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could also merge by height or rank, as done in some textbooks, but union by size achieves same amortized complexity</a:t>
            </a:r>
          </a:p>
          <a:p>
            <a:pPr marL="49056" marR="49056"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merging by rank has the slight advantage that the number of bits needed to encode the rank is logarithmically less than that needed to encode the size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3" name="Shape 3653"/>
          <p:cNvSpPr/>
          <p:nvPr>
            <p:ph type="sldImg"/>
          </p:nvPr>
        </p:nvSpPr>
        <p:spPr>
          <a:prstGeom prst="rect">
            <a:avLst/>
          </a:prstGeom>
        </p:spPr>
        <p:txBody>
          <a:bodyPr/>
          <a:lstStyle/>
          <a:p>
            <a:pPr/>
          </a:p>
        </p:txBody>
      </p:sp>
      <p:sp>
        <p:nvSpPr>
          <p:cNvPr id="3654" name="Shape 3654"/>
          <p:cNvSpPr/>
          <p:nvPr>
            <p:ph type="body" sz="quarter" idx="1"/>
          </p:nvPr>
        </p:nvSpPr>
        <p:spPr>
          <a:prstGeom prst="rect">
            <a:avLst/>
          </a:prstGeom>
        </p:spPr>
        <p:txBody>
          <a:bodyPr/>
          <a:lstStyle/>
          <a:p>
            <a:pPr marL="49056" marR="49056"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Q. Can you think of a function that grows slower than log N (but that is not constant)?</a:t>
            </a:r>
          </a:p>
          <a:p>
            <a:pPr marL="49056" marR="49056"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A.  Common answers: log log N, log log log 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2" name="Shape 3662"/>
          <p:cNvSpPr/>
          <p:nvPr>
            <p:ph type="sldImg"/>
          </p:nvPr>
        </p:nvSpPr>
        <p:spPr>
          <a:prstGeom prst="rect">
            <a:avLst/>
          </a:prstGeom>
        </p:spPr>
        <p:txBody>
          <a:bodyPr/>
          <a:lstStyle/>
          <a:p>
            <a:pPr/>
          </a:p>
        </p:txBody>
      </p:sp>
      <p:sp>
        <p:nvSpPr>
          <p:cNvPr id="3663" name="Shape 3663"/>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alternatively, could use union-by-height or union-by-rank (variant of height that is easy to maintain even when using path compression)</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we use height since it's easier to implement than union-by-height and and more intuitive than union-by-rank.</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all lead to stated performance guarantees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5" name="Shape 5095"/>
          <p:cNvSpPr/>
          <p:nvPr>
            <p:ph type="sldImg"/>
          </p:nvPr>
        </p:nvSpPr>
        <p:spPr>
          <a:prstGeom prst="rect">
            <a:avLst/>
          </a:prstGeom>
        </p:spPr>
        <p:txBody>
          <a:bodyPr/>
          <a:lstStyle/>
          <a:p>
            <a:pPr/>
          </a:p>
        </p:txBody>
      </p:sp>
      <p:sp>
        <p:nvSpPr>
          <p:cNvPr id="5096" name="Shape 5096"/>
          <p:cNvSpPr/>
          <p:nvPr>
            <p:ph type="body" sz="quarter" idx="1"/>
          </p:nvPr>
        </p:nvSpPr>
        <p:spPr>
          <a:prstGeom prst="rect">
            <a:avLst/>
          </a:prstGeom>
        </p:spPr>
        <p:txBody>
          <a:bodyPr/>
          <a:lstStyle>
            <a:lvl1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lvl1pPr>
          </a:lstStyle>
          <a:p>
            <a:pPr/>
            <a:r>
              <a:t>Note: tree can change when calling connected()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5" name="Shape 5245"/>
          <p:cNvSpPr/>
          <p:nvPr>
            <p:ph type="sldImg"/>
          </p:nvPr>
        </p:nvSpPr>
        <p:spPr>
          <a:prstGeom prst="rect">
            <a:avLst/>
          </a:prstGeom>
        </p:spPr>
        <p:txBody>
          <a:bodyPr/>
          <a:lstStyle/>
          <a:p>
            <a:pPr/>
          </a:p>
        </p:txBody>
      </p:sp>
      <p:sp>
        <p:nvSpPr>
          <p:cNvPr id="5246" name="Shape 5246"/>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WQUPC on Java cell phone beats QF on supercomputer!</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if we could do this well on every problem, we'd be in great shape! but lots of useful problems where N^2 or N^3 is easy, basic ideas in data structures hammers it to N log N or better.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a:p>
        </p:txBody>
      </p:sp>
      <p:sp>
        <p:nvSpPr>
          <p:cNvPr id="112" name="Shape 112"/>
          <p:cNvSpPr/>
          <p:nvPr>
            <p:ph type="body" sz="quarter" idx="1"/>
          </p:nvPr>
        </p:nvSpPr>
        <p:spPr>
          <a:prstGeom prst="rect">
            <a:avLst/>
          </a:prstGeom>
        </p:spPr>
        <p:txBody>
          <a:bodyPr/>
          <a:lstStyle/>
          <a:p>
            <a:pPr marL="49178" marR="49178"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more difficult problem:  find the path. We will revisit this problem in the second half of the course. But dynamic solutions that don't need to find the path are more efficient.</a:t>
            </a:r>
          </a:p>
          <a:p>
            <a:pPr marL="49178" marR="49178"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medium.txt (625 sites, 900 edges, 3 connected components)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9" name="Shape 5269"/>
          <p:cNvSpPr/>
          <p:nvPr>
            <p:ph type="sldImg"/>
          </p:nvPr>
        </p:nvSpPr>
        <p:spPr>
          <a:prstGeom prst="rect">
            <a:avLst/>
          </a:prstGeom>
        </p:spPr>
        <p:txBody>
          <a:bodyPr/>
          <a:lstStyle/>
          <a:p>
            <a:pPr/>
          </a:p>
        </p:txBody>
      </p:sp>
      <p:sp>
        <p:nvSpPr>
          <p:cNvPr id="5270" name="Shape 5270"/>
          <p:cNvSpPr/>
          <p:nvPr>
            <p:ph type="body" sz="quarter" idx="1"/>
          </p:nvPr>
        </p:nvSpPr>
        <p:spPr>
          <a:prstGeom prst="rect">
            <a:avLst/>
          </a:prstGeom>
        </p:spPr>
        <p:txBody>
          <a:bodyPr/>
          <a:lstStyle/>
          <a:p>
            <a:pPr marL="49178" marR="49178"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more difficult problem:  find the path. We will revisit this problem in the second half of the course. But dynamic solutions that don't need to find the path are more efficient.</a:t>
            </a:r>
          </a:p>
          <a:p>
            <a:pPr marL="49178" marR="49178"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medium.txt (625 sites, 900 edges, 3 connected components)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7" name="Shape 5357"/>
          <p:cNvSpPr/>
          <p:nvPr>
            <p:ph type="sldImg"/>
          </p:nvPr>
        </p:nvSpPr>
        <p:spPr>
          <a:prstGeom prst="rect">
            <a:avLst/>
          </a:prstGeom>
        </p:spPr>
        <p:txBody>
          <a:bodyPr/>
          <a:lstStyle/>
          <a:p>
            <a:pPr/>
          </a:p>
        </p:txBody>
      </p:sp>
      <p:sp>
        <p:nvSpPr>
          <p:cNvPr id="5358" name="Shape 5358"/>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3s parent is 4, 4s parent is 9</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could use parent pointer/reference instead of id[] array, but array easier if objects are 0..N-1 </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have to change only one array entry to execute union, but price you pay is traveling up tree to find roots.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5" name="Shape 5415"/>
          <p:cNvSpPr/>
          <p:nvPr>
            <p:ph type="sldImg"/>
          </p:nvPr>
        </p:nvSpPr>
        <p:spPr>
          <a:prstGeom prst="rect">
            <a:avLst/>
          </a:prstGeom>
        </p:spPr>
        <p:txBody>
          <a:bodyPr/>
          <a:lstStyle/>
          <a:p>
            <a:pPr/>
          </a:p>
        </p:txBody>
      </p:sp>
      <p:sp>
        <p:nvSpPr>
          <p:cNvPr id="5416" name="Shape 5416"/>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find is fast because you just look up two array entries </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challenge is updating data structure to maintain this property</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Note: could also update all entries with id[q] to id[p]</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8" name="Shape 5428"/>
          <p:cNvSpPr/>
          <p:nvPr>
            <p:ph type="sldImg"/>
          </p:nvPr>
        </p:nvSpPr>
        <p:spPr>
          <a:prstGeom prst="rect">
            <a:avLst/>
          </a:prstGeom>
        </p:spPr>
        <p:txBody>
          <a:bodyPr/>
          <a:lstStyle/>
          <a:p>
            <a:pPr/>
          </a:p>
        </p:txBody>
      </p:sp>
      <p:sp>
        <p:nvSpPr>
          <p:cNvPr id="5429" name="Shape 5429"/>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alternatively, could use union-by-height or union-by-rank (variant of height that is easy to maintain even when using path compression)</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we use height since it's easier to implement than union-by-height and and more intuitive than union-by-rank.</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all lead to stated performance guarantees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6" name="Shape 5436"/>
          <p:cNvSpPr/>
          <p:nvPr>
            <p:ph type="sldImg"/>
          </p:nvPr>
        </p:nvSpPr>
        <p:spPr>
          <a:prstGeom prst="rect">
            <a:avLst/>
          </a:prstGeom>
        </p:spPr>
        <p:txBody>
          <a:bodyPr/>
          <a:lstStyle/>
          <a:p>
            <a:pPr/>
          </a:p>
        </p:txBody>
      </p:sp>
      <p:sp>
        <p:nvSpPr>
          <p:cNvPr id="5437" name="Shape 5437"/>
          <p:cNvSpPr/>
          <p:nvPr>
            <p:ph type="body" sz="quarter" idx="1"/>
          </p:nvPr>
        </p:nvSpPr>
        <p:spPr>
          <a:prstGeom prst="rect">
            <a:avLst/>
          </a:prstGeom>
        </p:spPr>
        <p:txBody>
          <a:bodyPr/>
          <a:lstStyle/>
          <a:p>
            <a:pPr marL="49056" marR="49056"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Q. Can you think of a function that grows slower than log N (but that is not constant)?</a:t>
            </a:r>
          </a:p>
          <a:p>
            <a:pPr marL="49056" marR="49056"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A.  Common answers: log log N, log log log 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find() returns the component id, but we won't use that method is this lecture for brevity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lvl1pPr marL="49056" marR="49056"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lvl1pPr>
          </a:lstStyle>
          <a:p>
            <a:pPr/>
            <a:r>
              <a:t>Manhattan sewers, McCosh rooms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Simple model captures the essential nature of connectivity.</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equivalence relation partitions objects into equivalence classes = connected components = sets of integers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Caveat:  need to save away pid = id[p] since id[p] might change.</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The book and textbook optimize but not running through for loop if pid == qid.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9" name="Shape 849"/>
          <p:cNvSpPr/>
          <p:nvPr>
            <p:ph type="sldImg"/>
          </p:nvPr>
        </p:nvSpPr>
        <p:spPr>
          <a:prstGeom prst="rect">
            <a:avLst/>
          </a:prstGeom>
        </p:spPr>
        <p:txBody>
          <a:bodyPr/>
          <a:lstStyle/>
          <a:p>
            <a:pPr/>
          </a:p>
        </p:txBody>
      </p:sp>
      <p:sp>
        <p:nvSpPr>
          <p:cNvPr id="850" name="Shape 850"/>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find is fast because you just look up two array entries </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challenge is updating data structure to maintain this property</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Note: could also update all entries with id[q] to id[p]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Shape 860"/>
          <p:cNvSpPr/>
          <p:nvPr>
            <p:ph type="sldImg"/>
          </p:nvPr>
        </p:nvSpPr>
        <p:spPr>
          <a:prstGeom prst="rect">
            <a:avLst/>
          </a:prstGeom>
        </p:spPr>
        <p:txBody>
          <a:bodyPr/>
          <a:lstStyle/>
          <a:p>
            <a:pPr/>
          </a:p>
        </p:txBody>
      </p:sp>
      <p:sp>
        <p:nvSpPr>
          <p:cNvPr id="861" name="Shape 861"/>
          <p:cNvSpPr/>
          <p:nvPr>
            <p:ph type="body" sz="quarter" idx="1"/>
          </p:nvPr>
        </p:nvSpPr>
        <p:spPr>
          <a:prstGeom prst="rect">
            <a:avLst/>
          </a:prstGeom>
        </p:spPr>
        <p:txBody>
          <a:bodyPr/>
          <a:lstStyle>
            <a:lvl1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lvl1pPr>
          </a:lstStyle>
          <a:p>
            <a:pPr/>
            <a:r>
              <a:t> this is order-of-growth of number of array accesses - we discard constants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8" name="Shape 868"/>
          <p:cNvSpPr/>
          <p:nvPr>
            <p:ph type="sldImg"/>
          </p:nvPr>
        </p:nvSpPr>
        <p:spPr>
          <a:prstGeom prst="rect">
            <a:avLst/>
          </a:prstGeom>
        </p:spPr>
        <p:txBody>
          <a:bodyPr/>
          <a:lstStyle/>
          <a:p>
            <a:pPr/>
          </a:p>
        </p:txBody>
      </p:sp>
      <p:sp>
        <p:nvSpPr>
          <p:cNvPr id="869" name="Shape 869"/>
          <p:cNvSpPr/>
          <p:nvPr>
            <p:ph type="body" sz="quarter" idx="1"/>
          </p:nvPr>
        </p:nvSpPr>
        <p:spPr>
          <a:prstGeom prst="rect">
            <a:avLst/>
          </a:prstGeom>
        </p:spPr>
        <p:txBody>
          <a:bodyPr/>
          <a:lstStyle/>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http://www.publicdomainpictures.net/view-image.php?image=18630&amp;picture=computer-chip</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 edges may not fit in main memory</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Note: number of union commands is at most 10^9; each union operation takes 10^9 steps.</a:t>
            </a:r>
          </a:p>
          <a:p>
            <a:pPr marL="45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Technology improves things by a constant factor.  [Moore's law]</a:t>
            </a:r>
          </a:p>
          <a:p>
            <a:pPr marL="553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But might be costly.</a:t>
            </a:r>
          </a:p>
          <a:p>
            <a:pPr marL="553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Good algorithmic design can do much better and might be cheap.</a:t>
            </a:r>
          </a:p>
          <a:p>
            <a:pPr marL="553155" marR="45155" defTabSz="1016000">
              <a:spcBef>
                <a:spcPts val="500"/>
              </a:spcBef>
              <a:buClr>
                <a:srgbClr val="000000"/>
              </a:buClr>
              <a:buFont typeface="Lucida Sans Regular"/>
              <a:defRPr>
                <a:uFill>
                  <a:solidFill>
                    <a:srgbClr val="000000"/>
                  </a:solidFill>
                </a:uFill>
                <a:latin typeface="Lucida Sans Regular"/>
                <a:ea typeface="Lucida Sans Regular"/>
                <a:cs typeface="Lucida Sans Regular"/>
                <a:sym typeface="Lucida Sans Regular"/>
              </a:defRPr>
            </a:pPr>
            <a:r>
              <a:t>Supercomputers cannot rescue a bad algorithm.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F5F5F5"/>
        </a:solidFill>
      </p:bgPr>
    </p:bg>
    <p:spTree>
      <p:nvGrpSpPr>
        <p:cNvPr id="1" name=""/>
        <p:cNvGrpSpPr/>
        <p:nvPr/>
      </p:nvGrpSpPr>
      <p:grpSpPr>
        <a:xfrm>
          <a:off x="0" y="0"/>
          <a:ext cx="0" cy="0"/>
          <a:chOff x="0" y="0"/>
          <a:chExt cx="0" cy="0"/>
        </a:xfrm>
      </p:grpSpPr>
      <p:pic>
        <p:nvPicPr>
          <p:cNvPr id="12"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13" name="Title Text"/>
          <p:cNvSpPr txBox="1"/>
          <p:nvPr>
            <p:ph type="title"/>
          </p:nvPr>
        </p:nvSpPr>
        <p:spPr>
          <a:xfrm>
            <a:off x="4186426" y="3464290"/>
            <a:ext cx="6819901" cy="546101"/>
          </a:xfrm>
          <a:prstGeom prst="rect">
            <a:avLst/>
          </a:prstGeom>
        </p:spPr>
        <p:txBody>
          <a:bodyPr anchor="ctr"/>
          <a:lstStyle>
            <a:lvl1pPr>
              <a:defRPr b="1" cap="small" spc="190" sz="4750">
                <a:latin typeface="+mn-lt"/>
                <a:ea typeface="+mn-ea"/>
                <a:cs typeface="+mn-cs"/>
                <a:sym typeface="Helvetica"/>
              </a:defRPr>
            </a:lvl1pPr>
          </a:lstStyle>
          <a:p>
            <a:pPr/>
            <a:r>
              <a:t>Title Text</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F5F5F5"/>
        </a:solidFill>
      </p:bgPr>
    </p:bg>
    <p:spTree>
      <p:nvGrpSpPr>
        <p:cNvPr id="1" name=""/>
        <p:cNvGrpSpPr/>
        <p:nvPr/>
      </p:nvGrpSpPr>
      <p:grpSpPr>
        <a:xfrm>
          <a:off x="0" y="0"/>
          <a:ext cx="0" cy="0"/>
          <a:chOff x="0" y="0"/>
          <a:chExt cx="0" cy="0"/>
        </a:xfrm>
      </p:grpSpPr>
      <p:pic>
        <p:nvPicPr>
          <p:cNvPr id="21"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22" name="Line"/>
          <p:cNvSpPr/>
          <p:nvPr/>
        </p:nvSpPr>
        <p:spPr>
          <a:xfrm>
            <a:off x="5638756" y="4000501"/>
            <a:ext cx="6516025" cy="1"/>
          </a:xfrm>
          <a:prstGeom prst="line">
            <a:avLst/>
          </a:prstGeom>
          <a:ln w="19050">
            <a:solidFill>
              <a:srgbClr val="000000"/>
            </a:solidFill>
          </a:ln>
        </p:spPr>
        <p:txBody>
          <a:bodyPr lIns="0" tIns="0" rIns="0" bIns="0"/>
          <a:lstStyle/>
          <a:p>
            <a:pPr>
              <a:defRPr sz="1200"/>
            </a:pPr>
          </a:p>
        </p:txBody>
      </p:sp>
      <p:sp>
        <p:nvSpPr>
          <p:cNvPr id="23" name="Title Text"/>
          <p:cNvSpPr txBox="1"/>
          <p:nvPr>
            <p:ph type="title"/>
          </p:nvPr>
        </p:nvSpPr>
        <p:spPr>
          <a:xfrm>
            <a:off x="5588000" y="3340100"/>
            <a:ext cx="6819900" cy="546100"/>
          </a:xfrm>
          <a:prstGeom prst="rect">
            <a:avLst/>
          </a:prstGeom>
        </p:spPr>
        <p:txBody>
          <a:bodyPr anchor="ctr"/>
          <a:lstStyle>
            <a:lvl1pPr>
              <a:defRPr b="1" cap="small" spc="150" sz="3750">
                <a:latin typeface="+mn-lt"/>
                <a:ea typeface="+mn-ea"/>
                <a:cs typeface="+mn-cs"/>
                <a:sym typeface="Helvetica"/>
              </a:defRPr>
            </a:lvl1pPr>
          </a:lstStyle>
          <a:p>
            <a:pPr/>
            <a:r>
              <a:t>Title Text</a:t>
            </a:r>
          </a:p>
        </p:txBody>
      </p:sp>
      <p:sp>
        <p:nvSpPr>
          <p:cNvPr id="24" name="Body Level One…"/>
          <p:cNvSpPr txBox="1"/>
          <p:nvPr>
            <p:ph type="body" sz="half" idx="1"/>
          </p:nvPr>
        </p:nvSpPr>
        <p:spPr>
          <a:xfrm>
            <a:off x="5435600" y="4114800"/>
            <a:ext cx="6718300" cy="3848100"/>
          </a:xfrm>
          <a:prstGeom prst="rect">
            <a:avLst/>
          </a:prstGeom>
        </p:spPr>
        <p:txBody>
          <a:bodyPr lIns="50800" tIns="50800" rIns="50800" bIns="50800"/>
          <a:lstStyle>
            <a:lvl1pPr marL="439702" indent="-317500">
              <a:lnSpc>
                <a:spcPts val="4800"/>
              </a:lnSpc>
              <a:buClrTx/>
              <a:buSzPct val="100000"/>
              <a:buFontTx/>
              <a:buChar char="‣"/>
              <a:defRPr i="1" sz="3000">
                <a:solidFill>
                  <a:srgbClr val="BABABA"/>
                </a:solidFill>
                <a:uFill>
                  <a:solidFill>
                    <a:srgbClr val="BABABA"/>
                  </a:solidFill>
                </a:uFill>
                <a:latin typeface="+mn-lt"/>
                <a:ea typeface="+mn-ea"/>
                <a:cs typeface="+mn-cs"/>
                <a:sym typeface="Helvetica"/>
              </a:defRPr>
            </a:lvl1pPr>
            <a:lvl2pPr marL="439561" indent="-317500">
              <a:lnSpc>
                <a:spcPts val="4800"/>
              </a:lnSpc>
              <a:buSzPct val="100000"/>
              <a:buFontTx/>
              <a:buChar char="‣"/>
              <a:defRPr i="1" sz="3000">
                <a:latin typeface="+mn-lt"/>
                <a:ea typeface="+mn-ea"/>
                <a:cs typeface="+mn-cs"/>
                <a:sym typeface="Helvetica"/>
              </a:defRPr>
            </a:lvl2pPr>
            <a:lvl3pPr marL="443088" indent="-317500">
              <a:lnSpc>
                <a:spcPts val="4800"/>
              </a:lnSpc>
              <a:buChar char="‣"/>
              <a:defRPr i="1" sz="3000">
                <a:solidFill>
                  <a:srgbClr val="BABABA"/>
                </a:solidFill>
                <a:uFill>
                  <a:solidFill>
                    <a:srgbClr val="BABABA"/>
                  </a:solidFill>
                </a:uFill>
                <a:latin typeface="+mn-lt"/>
                <a:ea typeface="+mn-ea"/>
                <a:cs typeface="+mn-cs"/>
                <a:sym typeface="Helvetica"/>
              </a:defRPr>
            </a:lvl3pPr>
            <a:lvl4pPr marL="439561" indent="-317500">
              <a:lnSpc>
                <a:spcPts val="4800"/>
              </a:lnSpc>
              <a:buChar char="‣"/>
              <a:defRPr i="1" sz="3000">
                <a:latin typeface="+mn-lt"/>
                <a:ea typeface="+mn-ea"/>
                <a:cs typeface="+mn-cs"/>
                <a:sym typeface="Helvetica"/>
              </a:defRPr>
            </a:lvl4pPr>
            <a:lvl5pPr marL="444500" indent="-317500">
              <a:lnSpc>
                <a:spcPts val="4800"/>
              </a:lnSpc>
              <a:buChar char="‣"/>
              <a:defRPr i="1" sz="3000">
                <a:solidFill>
                  <a:srgbClr val="BABABA"/>
                </a:solidFill>
                <a:uFill>
                  <a:solidFill>
                    <a:srgbClr val="BABABA"/>
                  </a:solidFill>
                </a:u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p:spTree>
      <p:nvGrpSpPr>
        <p:cNvPr id="1" name=""/>
        <p:cNvGrpSpPr/>
        <p:nvPr/>
      </p:nvGrpSpPr>
      <p:grpSpPr>
        <a:xfrm>
          <a:off x="0" y="0"/>
          <a:ext cx="0" cy="0"/>
          <a:chOff x="0" y="0"/>
          <a:chExt cx="0" cy="0"/>
        </a:xfrm>
      </p:grpSpPr>
      <p:sp>
        <p:nvSpPr>
          <p:cNvPr id="32" name="Title Text"/>
          <p:cNvSpPr txBox="1"/>
          <p:nvPr>
            <p:ph type="title"/>
          </p:nvPr>
        </p:nvSpPr>
        <p:spPr>
          <a:prstGeom prst="rect">
            <a:avLst/>
          </a:prstGeom>
        </p:spPr>
        <p:txBody>
          <a:bodyPr/>
          <a:lstStyle/>
          <a:p>
            <a:pPr/>
            <a:r>
              <a:t>Title Text</a:t>
            </a:r>
          </a:p>
        </p:txBody>
      </p:sp>
      <p:sp>
        <p:nvSpPr>
          <p:cNvPr id="3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code">
    <p:spTree>
      <p:nvGrpSpPr>
        <p:cNvPr id="1" name=""/>
        <p:cNvGrpSpPr/>
        <p:nvPr/>
      </p:nvGrpSpPr>
      <p:grpSpPr>
        <a:xfrm>
          <a:off x="0" y="0"/>
          <a:ext cx="0" cy="0"/>
          <a:chOff x="0" y="0"/>
          <a:chExt cx="0" cy="0"/>
        </a:xfrm>
      </p:grpSpPr>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idx="1"/>
          </p:nvPr>
        </p:nvSpPr>
        <p:spPr>
          <a:prstGeom prst="rect">
            <a:avLst/>
          </a:prstGeom>
        </p:spPr>
        <p:txBody>
          <a:bodyPr/>
          <a:lstStyle>
            <a:lvl1pPr>
              <a:buFontTx/>
            </a:lvl1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p:spTree>
      <p:nvGrpSpPr>
        <p:cNvPr id="1" name=""/>
        <p:cNvGrpSpPr/>
        <p:nvPr/>
      </p:nvGrpSpPr>
      <p:grpSpPr>
        <a:xfrm>
          <a:off x="0" y="0"/>
          <a:ext cx="0" cy="0"/>
          <a:chOff x="0" y="0"/>
          <a:chExt cx="0" cy="0"/>
        </a:xfrm>
      </p:grpSpPr>
      <p:sp>
        <p:nvSpPr>
          <p:cNvPr id="50" name="Line"/>
          <p:cNvSpPr/>
          <p:nvPr/>
        </p:nvSpPr>
        <p:spPr>
          <a:xfrm flipV="1">
            <a:off x="825500" y="990492"/>
            <a:ext cx="11366500" cy="108"/>
          </a:xfrm>
          <a:prstGeom prst="line">
            <a:avLst/>
          </a:prstGeom>
          <a:ln w="12700">
            <a:solidFill>
              <a:srgbClr val="000000"/>
            </a:solidFill>
          </a:ln>
        </p:spPr>
        <p:txBody>
          <a:bodyPr lIns="0" tIns="0" rIns="0" bIns="0"/>
          <a:lstStyle/>
          <a:p>
            <a:pPr>
              <a:defRPr sz="1200"/>
            </a:pPr>
          </a:p>
        </p:txBody>
      </p:sp>
      <p:sp>
        <p:nvSpPr>
          <p:cNvPr id="51" name="Title Text"/>
          <p:cNvSpPr txBox="1"/>
          <p:nvPr>
            <p:ph type="title"/>
          </p:nvPr>
        </p:nvSpPr>
        <p:spPr>
          <a:prstGeom prst="rect">
            <a:avLst/>
          </a:prstGeom>
        </p:spPr>
        <p:txBody>
          <a:bodyPr/>
          <a:lstStyle/>
          <a:p>
            <a:pPr/>
            <a:r>
              <a:t>Title Text</a:t>
            </a:r>
          </a:p>
        </p:txBody>
      </p:sp>
      <p:sp>
        <p:nvSpPr>
          <p:cNvPr id="52" name="Body Level One…"/>
          <p:cNvSpPr txBox="1"/>
          <p:nvPr>
            <p:ph type="body" idx="1"/>
          </p:nvPr>
        </p:nvSpPr>
        <p:spPr>
          <a:prstGeom prst="rect">
            <a:avLst/>
          </a:prstGeom>
        </p:spPr>
        <p:txBody>
          <a:bodyPr/>
          <a:lstStyle>
            <a:lvl1pPr marL="58702">
              <a:defRPr>
                <a:solidFill>
                  <a:srgbClr val="005493"/>
                </a:solidFill>
                <a:uFill>
                  <a:solidFill>
                    <a:srgbClr val="0048AA"/>
                  </a:solidFill>
                </a:uFill>
              </a:defRPr>
            </a:lvl1pPr>
          </a:lstStyle>
          <a:p>
            <a:pPr/>
            <a:r>
              <a:t>Body Level One</a:t>
            </a:r>
          </a:p>
          <a:p>
            <a:pPr lvl="1"/>
            <a:r>
              <a:t>Body Level Two</a:t>
            </a:r>
          </a:p>
          <a:p>
            <a:pPr lvl="2"/>
            <a:r>
              <a:t>Body Level Three</a:t>
            </a:r>
          </a:p>
          <a:p>
            <a:pPr lvl="3"/>
            <a:r>
              <a:t>Body Level Four</a:t>
            </a:r>
          </a:p>
          <a:p>
            <a:pPr lvl="4"/>
            <a:r>
              <a:t>Body Level Five</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code">
    <p:spTree>
      <p:nvGrpSpPr>
        <p:cNvPr id="1" name=""/>
        <p:cNvGrpSpPr/>
        <p:nvPr/>
      </p:nvGrpSpPr>
      <p:grpSpPr>
        <a:xfrm>
          <a:off x="0" y="0"/>
          <a:ext cx="0" cy="0"/>
          <a:chOff x="0" y="0"/>
          <a:chExt cx="0" cy="0"/>
        </a:xfrm>
      </p:grpSpPr>
      <p:sp>
        <p:nvSpPr>
          <p:cNvPr id="60" name="Line"/>
          <p:cNvSpPr/>
          <p:nvPr/>
        </p:nvSpPr>
        <p:spPr>
          <a:xfrm flipV="1">
            <a:off x="825500" y="990492"/>
            <a:ext cx="11366500" cy="108"/>
          </a:xfrm>
          <a:prstGeom prst="line">
            <a:avLst/>
          </a:prstGeom>
          <a:ln w="12700">
            <a:solidFill>
              <a:srgbClr val="000000"/>
            </a:solidFill>
          </a:ln>
        </p:spPr>
        <p:txBody>
          <a:bodyPr lIns="0" tIns="0" rIns="0" bIns="0"/>
          <a:lstStyle/>
          <a:p>
            <a:pPr>
              <a:defRPr sz="1200"/>
            </a:pPr>
          </a:p>
        </p:txBody>
      </p:sp>
      <p:sp>
        <p:nvSpPr>
          <p:cNvPr id="61" name="Body Level One…"/>
          <p:cNvSpPr txBox="1"/>
          <p:nvPr>
            <p:ph type="body" idx="1"/>
          </p:nvPr>
        </p:nvSpPr>
        <p:spPr>
          <a:prstGeom prst="rect">
            <a:avLst/>
          </a:prstGeom>
        </p:spPr>
        <p:txBody>
          <a:bodyPr/>
          <a:lstStyle>
            <a:lvl1pPr marL="58702">
              <a:buFontTx/>
              <a:defRPr>
                <a:solidFill>
                  <a:srgbClr val="005493"/>
                </a:solidFill>
                <a:uFill>
                  <a:solidFill>
                    <a:srgbClr val="0048AA"/>
                  </a:solidFill>
                </a:uFill>
              </a:defRPr>
            </a:lvl1p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
        <p:nvSpPr>
          <p:cNvPr id="63"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F5F5F5"/>
        </a:solidFill>
      </p:bgPr>
    </p:bg>
    <p:spTree>
      <p:nvGrpSpPr>
        <p:cNvPr id="1" name=""/>
        <p:cNvGrpSpPr/>
        <p:nvPr/>
      </p:nvGrpSpPr>
      <p:grpSpPr>
        <a:xfrm>
          <a:off x="0" y="0"/>
          <a:ext cx="0" cy="0"/>
          <a:chOff x="0" y="0"/>
          <a:chExt cx="0" cy="0"/>
        </a:xfrm>
      </p:grpSpPr>
      <p:pic>
        <p:nvPicPr>
          <p:cNvPr id="70"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71" name="Line"/>
          <p:cNvSpPr/>
          <p:nvPr/>
        </p:nvSpPr>
        <p:spPr>
          <a:xfrm>
            <a:off x="5638756" y="4000501"/>
            <a:ext cx="6516025" cy="1"/>
          </a:xfrm>
          <a:prstGeom prst="line">
            <a:avLst/>
          </a:prstGeom>
          <a:ln w="19050">
            <a:solidFill>
              <a:srgbClr val="000000"/>
            </a:solidFill>
          </a:ln>
        </p:spPr>
        <p:txBody>
          <a:bodyPr lIns="0" tIns="0" rIns="0" bIns="0"/>
          <a:lstStyle/>
          <a:p>
            <a:pPr>
              <a:defRPr sz="1200"/>
            </a:pPr>
          </a:p>
        </p:txBody>
      </p:sp>
      <p:sp>
        <p:nvSpPr>
          <p:cNvPr id="72" name="Title Text"/>
          <p:cNvSpPr txBox="1"/>
          <p:nvPr>
            <p:ph type="title"/>
          </p:nvPr>
        </p:nvSpPr>
        <p:spPr>
          <a:xfrm>
            <a:off x="5588000" y="3340100"/>
            <a:ext cx="6819900" cy="546100"/>
          </a:xfrm>
          <a:prstGeom prst="rect">
            <a:avLst/>
          </a:prstGeom>
        </p:spPr>
        <p:txBody>
          <a:bodyPr anchor="ctr"/>
          <a:lstStyle>
            <a:lvl1pPr>
              <a:defRPr b="1" cap="small" spc="150" sz="3750">
                <a:latin typeface="+mn-lt"/>
                <a:ea typeface="+mn-ea"/>
                <a:cs typeface="+mn-cs"/>
                <a:sym typeface="Helvetica"/>
              </a:defRPr>
            </a:lvl1pPr>
          </a:lstStyle>
          <a:p>
            <a:pPr/>
            <a:r>
              <a:t>Title Text</a:t>
            </a:r>
          </a:p>
        </p:txBody>
      </p:sp>
      <p:sp>
        <p:nvSpPr>
          <p:cNvPr id="73" name="Body Level One…"/>
          <p:cNvSpPr txBox="1"/>
          <p:nvPr>
            <p:ph type="body" sz="half" idx="1"/>
          </p:nvPr>
        </p:nvSpPr>
        <p:spPr>
          <a:xfrm>
            <a:off x="5435600" y="4114800"/>
            <a:ext cx="6718300" cy="3848100"/>
          </a:xfrm>
          <a:prstGeom prst="rect">
            <a:avLst/>
          </a:prstGeom>
        </p:spPr>
        <p:txBody>
          <a:bodyPr lIns="50800" tIns="50800" rIns="50800" bIns="50800"/>
          <a:lstStyle>
            <a:lvl1pPr marL="439702" indent="-317500">
              <a:lnSpc>
                <a:spcPts val="4800"/>
              </a:lnSpc>
              <a:buClrTx/>
              <a:buSzPct val="100000"/>
              <a:buFontTx/>
              <a:buChar char="‣"/>
              <a:defRPr i="1" sz="3000">
                <a:solidFill>
                  <a:srgbClr val="BABABA"/>
                </a:solidFill>
                <a:uFill>
                  <a:solidFill>
                    <a:srgbClr val="BABABA"/>
                  </a:solidFill>
                </a:uFill>
                <a:latin typeface="+mn-lt"/>
                <a:ea typeface="+mn-ea"/>
                <a:cs typeface="+mn-cs"/>
                <a:sym typeface="Helvetica"/>
              </a:defRPr>
            </a:lvl1pPr>
            <a:lvl2pPr marL="439561" indent="-317500">
              <a:lnSpc>
                <a:spcPts val="4800"/>
              </a:lnSpc>
              <a:buSzPct val="100000"/>
              <a:buFontTx/>
              <a:buChar char="‣"/>
              <a:defRPr i="1" sz="3000">
                <a:latin typeface="+mn-lt"/>
                <a:ea typeface="+mn-ea"/>
                <a:cs typeface="+mn-cs"/>
                <a:sym typeface="Helvetica"/>
              </a:defRPr>
            </a:lvl2pPr>
            <a:lvl3pPr marL="443088" indent="-317500">
              <a:lnSpc>
                <a:spcPts val="4800"/>
              </a:lnSpc>
              <a:buChar char="‣"/>
              <a:defRPr i="1" sz="3000">
                <a:solidFill>
                  <a:srgbClr val="BABABA"/>
                </a:solidFill>
                <a:uFill>
                  <a:solidFill>
                    <a:srgbClr val="BABABA"/>
                  </a:solidFill>
                </a:uFill>
                <a:latin typeface="+mn-lt"/>
                <a:ea typeface="+mn-ea"/>
                <a:cs typeface="+mn-cs"/>
                <a:sym typeface="Helvetica"/>
              </a:defRPr>
            </a:lvl3pPr>
            <a:lvl4pPr marL="439561" indent="-317500">
              <a:lnSpc>
                <a:spcPts val="4800"/>
              </a:lnSpc>
              <a:buChar char="‣"/>
              <a:defRPr i="1" sz="3000">
                <a:latin typeface="+mn-lt"/>
                <a:ea typeface="+mn-ea"/>
                <a:cs typeface="+mn-cs"/>
                <a:sym typeface="Helvetica"/>
              </a:defRPr>
            </a:lvl4pPr>
            <a:lvl5pPr marL="444500" indent="-317500">
              <a:lnSpc>
                <a:spcPts val="4800"/>
              </a:lnSpc>
              <a:buChar char="‣"/>
              <a:defRPr i="1" sz="3000">
                <a:solidFill>
                  <a:srgbClr val="BABABA"/>
                </a:solidFill>
                <a:uFill>
                  <a:solidFill>
                    <a:srgbClr val="BABABA"/>
                  </a:solidFill>
                </a:u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2F2F2"/>
        </a:solidFill>
      </p:bgPr>
    </p:bg>
    <p:spTree>
      <p:nvGrpSpPr>
        <p:cNvPr id="1" name=""/>
        <p:cNvGrpSpPr/>
        <p:nvPr/>
      </p:nvGrpSpPr>
      <p:grpSpPr>
        <a:xfrm>
          <a:off x="0" y="0"/>
          <a:ext cx="0" cy="0"/>
          <a:chOff x="0" y="0"/>
          <a:chExt cx="0" cy="0"/>
        </a:xfrm>
      </p:grpSpPr>
      <p:sp>
        <p:nvSpPr>
          <p:cNvPr id="2" name="Line"/>
          <p:cNvSpPr/>
          <p:nvPr/>
        </p:nvSpPr>
        <p:spPr>
          <a:xfrm flipV="1">
            <a:off x="825500" y="990492"/>
            <a:ext cx="11366500" cy="108"/>
          </a:xfrm>
          <a:prstGeom prst="line">
            <a:avLst/>
          </a:prstGeom>
          <a:ln w="12700">
            <a:solidFill>
              <a:srgbClr val="000000"/>
            </a:solidFill>
          </a:ln>
        </p:spPr>
        <p:txBody>
          <a:bodyPr lIns="0" tIns="0" rIns="0" bIns="0"/>
          <a:lstStyle/>
          <a:p>
            <a:pPr>
              <a:defRPr sz="1200"/>
            </a:pPr>
          </a:p>
        </p:txBody>
      </p:sp>
      <p:sp>
        <p:nvSpPr>
          <p:cNvPr id="3" name="Title Text"/>
          <p:cNvSpPr txBox="1"/>
          <p:nvPr>
            <p:ph type="title"/>
          </p:nvPr>
        </p:nvSpPr>
        <p:spPr>
          <a:xfrm>
            <a:off x="812800" y="0"/>
            <a:ext cx="11379200" cy="8128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a:r>
              <a:t>Title Text</a:t>
            </a:r>
          </a:p>
        </p:txBody>
      </p:sp>
      <p:sp>
        <p:nvSpPr>
          <p:cNvPr id="4" name="Body Level One…"/>
          <p:cNvSpPr txBox="1"/>
          <p:nvPr>
            <p:ph type="body" idx="1"/>
          </p:nvPr>
        </p:nvSpPr>
        <p:spPr>
          <a:xfrm>
            <a:off x="812800" y="1270000"/>
            <a:ext cx="11379200" cy="81280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marL="635000" indent="-508000">
              <a:buClrTx/>
              <a:buSzPct val="166666"/>
              <a:buFont typeface="ヒラギノ角ゴ ProN W3"/>
              <a:buChar char="・"/>
            </a:lvl2pPr>
            <a:lvl3pPr marL="1003300" indent="-368300">
              <a:buClrTx/>
              <a:buSzPct val="100000"/>
              <a:buFontTx/>
              <a:buChar char="–"/>
            </a:lvl3pPr>
            <a:lvl4pPr marL="1003300" indent="-368300">
              <a:buClrTx/>
              <a:buSzPct val="100000"/>
              <a:buFontTx/>
              <a:buChar char="–"/>
            </a:lvl4pPr>
            <a:lvl5pPr marL="1003300" indent="-368300">
              <a:buClrTx/>
              <a:buSzPct val="100000"/>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629889" y="9382590"/>
            <a:ext cx="283816" cy="279401"/>
          </a:xfrm>
          <a:prstGeom prst="rect">
            <a:avLst/>
          </a:prstGeom>
          <a:ln w="12700">
            <a:miter lim="400000"/>
          </a:ln>
        </p:spPr>
        <p:txBody>
          <a:bodyPr wrap="none" lIns="50800" tIns="50800" rIns="50800" bIns="50800" anchor="ctr">
            <a:spAutoFit/>
          </a:bodyPr>
          <a:lstStyle>
            <a:lvl1pPr algn="ctr" defTabSz="647700">
              <a:defRPr sz="1200">
                <a:uFill>
                  <a:solidFill>
                    <a:srgbClr val="000000"/>
                  </a:solidFill>
                </a:uFill>
                <a:latin typeface="Lucida Sans Regular"/>
                <a:ea typeface="Lucida Sans Regular"/>
                <a:cs typeface="Lucida Sans Regular"/>
                <a:sym typeface="Lucida Sans Regular"/>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58702" marR="58702" indent="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1pPr>
      <a:lvl2pPr marL="58702" marR="58702" indent="2286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2pPr>
      <a:lvl3pPr marL="58702" marR="58702" indent="4572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3pPr>
      <a:lvl4pPr marL="58702" marR="58702" indent="6858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4pPr>
      <a:lvl5pPr marL="58702" marR="58702" indent="9144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5pPr>
      <a:lvl6pPr marL="58702" marR="58702" indent="11430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6pPr>
      <a:lvl7pPr marL="58702" marR="58702" indent="13716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7pPr>
      <a:lvl8pPr marL="58702" marR="58702" indent="16002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8pPr>
      <a:lvl9pPr marL="58702" marR="58702" indent="18288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9pPr>
    </p:titleStyle>
    <p:bodyStyle>
      <a:lvl1pPr marL="0" marR="58702" indent="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1pPr>
      <a:lvl2pPr marL="0" marR="58702" indent="127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2pPr>
      <a:lvl3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3pPr>
      <a:lvl4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4pPr>
      <a:lvl5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5pPr>
      <a:lvl6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6pPr>
      <a:lvl7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7pPr>
      <a:lvl8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8pPr>
      <a:lvl9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9pPr>
    </p:bodyStyle>
    <p:otherStyle>
      <a:lvl1pPr marL="0" marR="0" indent="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1pPr>
      <a:lvl2pPr marL="0" marR="0" indent="2286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2pPr>
      <a:lvl3pPr marL="0" marR="0" indent="4572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3pPr>
      <a:lvl4pPr marL="0" marR="0" indent="6858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4pPr>
      <a:lvl5pPr marL="0" marR="0" indent="9144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5pPr>
      <a:lvl6pPr marL="0" marR="0" indent="11430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6pPr>
      <a:lvl7pPr marL="0" marR="0" indent="13716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7pPr>
      <a:lvl8pPr marL="0" marR="0" indent="16002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8pPr>
      <a:lvl9pPr marL="0" marR="0" indent="18288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mailto:yfan@nchu.edu.t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gif"/><Relationship Id="rId3" Type="http://schemas.openxmlformats.org/officeDocument/2006/relationships/image" Target="../media/image11.gif"/></Relationships>

</file>

<file path=ppt/slides/_rels/slide1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7.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4.gif"/><Relationship Id="rId6" Type="http://schemas.openxmlformats.org/officeDocument/2006/relationships/image" Target="../media/image5.gif"/><Relationship Id="rId7" Type="http://schemas.openxmlformats.org/officeDocument/2006/relationships/image" Target="../media/image6.gif"/><Relationship Id="rId8" Type="http://schemas.openxmlformats.org/officeDocument/2006/relationships/image" Target="../media/image7.g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gif"/><Relationship Id="rId3" Type="http://schemas.openxmlformats.org/officeDocument/2006/relationships/image" Target="../media/image9.gif"/><Relationship Id="rId4" Type="http://schemas.openxmlformats.org/officeDocument/2006/relationships/image" Target="../media/image3.g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 name="endpapers.pdf" descr="endpapers.pdf"/>
          <p:cNvPicPr>
            <a:picLocks noChangeAspect="1"/>
          </p:cNvPicPr>
          <p:nvPr/>
        </p:nvPicPr>
        <p:blipFill>
          <a:blip r:embed="rId3">
            <a:alphaModFix amt="20000"/>
            <a:extLst/>
          </a:blip>
          <a:srcRect l="24870" t="6296" r="16541" b="31489"/>
          <a:stretch>
            <a:fillRect/>
          </a:stretch>
        </p:blipFill>
        <p:spPr>
          <a:xfrm rot="16199962">
            <a:off x="1612900" y="-1612901"/>
            <a:ext cx="9779001" cy="13004801"/>
          </a:xfrm>
          <a:prstGeom prst="rect">
            <a:avLst/>
          </a:prstGeom>
          <a:ln w="12700"/>
        </p:spPr>
      </p:pic>
      <p:sp>
        <p:nvSpPr>
          <p:cNvPr id="84" name="Introduction to Algorithms"/>
          <p:cNvSpPr txBox="1"/>
          <p:nvPr>
            <p:ph type="title"/>
          </p:nvPr>
        </p:nvSpPr>
        <p:spPr>
          <a:xfrm>
            <a:off x="1629351" y="3517780"/>
            <a:ext cx="10008316" cy="1569214"/>
          </a:xfrm>
          <a:prstGeom prst="rect">
            <a:avLst/>
          </a:prstGeom>
        </p:spPr>
        <p:txBody>
          <a:bodyPr/>
          <a:lstStyle>
            <a:lvl1pPr>
              <a:defRPr spc="222" sz="5550"/>
            </a:lvl1pPr>
          </a:lstStyle>
          <a:p>
            <a:pPr/>
            <a:r>
              <a:t>Introduction to Algorithms</a:t>
            </a:r>
          </a:p>
        </p:txBody>
      </p:sp>
      <p:sp>
        <p:nvSpPr>
          <p:cNvPr id="85" name="Yao-Chung Fan…"/>
          <p:cNvSpPr txBox="1"/>
          <p:nvPr/>
        </p:nvSpPr>
        <p:spPr>
          <a:xfrm>
            <a:off x="4646786" y="5940350"/>
            <a:ext cx="3591931"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sz="3300"/>
            </a:pPr>
            <a:r>
              <a:t>Yao-Chung Fan</a:t>
            </a:r>
          </a:p>
          <a:p>
            <a:pPr algn="ctr">
              <a:defRPr sz="3300"/>
            </a:pPr>
            <a:r>
              <a:rPr u="sng">
                <a:hlinkClick r:id="rId4" invalidUrl="" action="" tgtFrame="" tooltip="" history="1" highlightClick="0" endSnd="0"/>
              </a:rPr>
              <a:t>yfan@nchu.edu.tw</a:t>
            </a:r>
          </a:p>
        </p:txBody>
      </p:sp>
      <p:sp>
        <p:nvSpPr>
          <p:cNvPr id="86" name="Lecture 1:Dynamic Connectivity Problem"/>
          <p:cNvSpPr txBox="1"/>
          <p:nvPr/>
        </p:nvSpPr>
        <p:spPr>
          <a:xfrm>
            <a:off x="2190651" y="4965581"/>
            <a:ext cx="7746986" cy="88923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marL="30525" marR="30525" defTabSz="673607">
              <a:defRPr b="1" cap="small" spc="115" sz="2885">
                <a:uFill>
                  <a:solidFill>
                    <a:srgbClr val="000000"/>
                  </a:solidFill>
                </a:uFill>
              </a:defRPr>
            </a:lvl1pPr>
          </a:lstStyle>
          <a:p>
            <a:pPr/>
            <a:r>
              <a:t>Lecture 1:Dynamic Connectivity Problem</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Union-find data type (API)"/>
          <p:cNvSpPr txBox="1"/>
          <p:nvPr>
            <p:ph type="title"/>
          </p:nvPr>
        </p:nvSpPr>
        <p:spPr>
          <a:prstGeom prst="rect">
            <a:avLst/>
          </a:prstGeom>
        </p:spPr>
        <p:txBody>
          <a:bodyPr/>
          <a:lstStyle/>
          <a:p>
            <a:pPr/>
            <a:r>
              <a:t>Union-find data type (API)</a:t>
            </a:r>
          </a:p>
        </p:txBody>
      </p:sp>
      <p:sp>
        <p:nvSpPr>
          <p:cNvPr id="216" name="Goal.  Design efficient data structure for union-find.…"/>
          <p:cNvSpPr txBox="1"/>
          <p:nvPr>
            <p:ph type="body" idx="1"/>
          </p:nvPr>
        </p:nvSpPr>
        <p:spPr>
          <a:prstGeom prst="rect">
            <a:avLst/>
          </a:prstGeom>
        </p:spPr>
        <p:txBody>
          <a:bodyPr/>
          <a:lstStyle/>
          <a:p>
            <a:pPr indent="127000"/>
            <a:r>
              <a:t>Goal.  </a:t>
            </a:r>
            <a:r>
              <a:t>Design efficient data structure for union-find.</a:t>
            </a:r>
          </a:p>
          <a:p>
            <a:pPr lvl="1" marL="1003300" indent="-368300"/>
            <a:r>
              <a:t>Number of objects </a:t>
            </a:r>
            <a:r>
              <a:rPr i="1">
                <a:latin typeface="Times New Roman"/>
                <a:ea typeface="Times New Roman"/>
                <a:cs typeface="Times New Roman"/>
                <a:sym typeface="Times New Roman"/>
              </a:rPr>
              <a:t>N</a:t>
            </a:r>
            <a:r>
              <a:t> can be huge. </a:t>
            </a:r>
          </a:p>
          <a:p>
            <a:pPr lvl="1" marL="1003300" indent="-368300"/>
            <a:r>
              <a:t>Number of operations </a:t>
            </a:r>
            <a:r>
              <a:rPr i="1">
                <a:latin typeface="Times New Roman"/>
                <a:ea typeface="Times New Roman"/>
                <a:cs typeface="Times New Roman"/>
                <a:sym typeface="Times New Roman"/>
              </a:rPr>
              <a:t>M</a:t>
            </a:r>
            <a:r>
              <a:t> can be huge.</a:t>
            </a:r>
          </a:p>
          <a:p>
            <a:pPr lvl="1" marL="1003300" indent="-368300">
              <a:defRPr b="1">
                <a:solidFill>
                  <a:schemeClr val="accent5"/>
                </a:solidFill>
                <a:latin typeface="+mn-lt"/>
                <a:ea typeface="+mn-ea"/>
                <a:cs typeface="+mn-cs"/>
                <a:sym typeface="Helvetica"/>
              </a:defRPr>
            </a:pPr>
            <a:r>
              <a:t>Union and find operations may be intermixed.</a:t>
            </a:r>
          </a:p>
        </p:txBody>
      </p:sp>
      <p:sp>
        <p:nvSpPr>
          <p:cNvPr id="217"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218" name="表格 1"/>
          <p:cNvGraphicFramePr/>
          <p:nvPr/>
        </p:nvGraphicFramePr>
        <p:xfrm>
          <a:off x="1083707" y="3979398"/>
          <a:ext cx="10499881" cy="340378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125654"/>
                <a:gridCol w="3751681"/>
                <a:gridCol w="4622545"/>
              </a:tblGrid>
              <a:tr h="579359">
                <a:tc gridSpan="3">
                  <a:txBody>
                    <a:bodyPr/>
                    <a:lstStyle/>
                    <a:p>
                      <a:pPr marL="58702" marR="58702" defTabSz="1295400">
                        <a:defRPr sz="2000">
                          <a:solidFill>
                            <a:srgbClr val="000000"/>
                          </a:solidFill>
                          <a:latin typeface="Lucida Sans Typewriter Regular"/>
                          <a:ea typeface="Lucida Sans Typewriter Regular"/>
                          <a:cs typeface="Lucida Sans Typewriter Regular"/>
                          <a:sym typeface="Lucida Sans Typewriter Regular"/>
                        </a:defRPr>
                      </a:pPr>
                      <a:r>
                        <a:t> public class </a:t>
                      </a:r>
                      <a:r>
                        <a:rPr>
                          <a:solidFill>
                            <a:srgbClr val="8D3124"/>
                          </a:solidFill>
                          <a:uFill>
                            <a:solidFill>
                              <a:srgbClr val="8D3124"/>
                            </a:solidFill>
                          </a:uFill>
                        </a:rPr>
                        <a:t>UF</a:t>
                      </a:r>
                    </a:p>
                  </a:txBody>
                  <a:tcPr marL="50800" marR="50800" marT="50800" marB="50800" anchor="ctr" anchorCtr="0" horzOverflow="overflow">
                    <a:lnL w="28575">
                      <a:miter lim="400000"/>
                    </a:lnL>
                    <a:lnR w="28575">
                      <a:miter lim="400000"/>
                    </a:lnR>
                    <a:lnB w="12700">
                      <a:solidFill>
                        <a:srgbClr val="000000"/>
                      </a:solidFill>
                      <a:miter lim="400000"/>
                    </a:lnB>
                    <a:solidFill>
                      <a:srgbClr val="FFFFFF"/>
                    </a:solidFill>
                  </a:tcPr>
                </a:tc>
                <a:tc hMerge="1">
                  <a:tcPr/>
                </a:tc>
                <a:tc hMerge="1">
                  <a:tcPr/>
                </a:tc>
              </a:tr>
              <a:tr h="810835">
                <a:tc>
                  <a:txBody>
                    <a:bodyPr/>
                    <a:lstStyle/>
                    <a:p>
                      <a:pPr marL="58702" marR="58702" defTabSz="1295400">
                        <a:lnSpc>
                          <a:spcPct val="130000"/>
                        </a:lnSpc>
                        <a:defRPr sz="2000">
                          <a:latin typeface="Lucida Sans Typewriter Regular"/>
                          <a:ea typeface="Lucida Sans Typewriter Regular"/>
                          <a:cs typeface="Lucida Sans Typewriter Regular"/>
                          <a:sym typeface="Lucida Sans Typewriter Regular"/>
                        </a:defRPr>
                      </a:pPr>
                    </a:p>
                  </a:txBody>
                  <a:tcPr marL="50800" marR="50800" marT="50800" marB="50800" anchor="ctr" anchorCtr="0" horzOverflow="overflow">
                    <a:lnL w="28575">
                      <a:miter lim="400000"/>
                    </a:lnL>
                    <a:lnR w="0">
                      <a:miter lim="400000"/>
                    </a:lnR>
                    <a:lnT w="12700">
                      <a:solidFill>
                        <a:srgbClr val="000000"/>
                      </a:solidFill>
                      <a:miter lim="400000"/>
                    </a:lnT>
                    <a:lnB w="0">
                      <a:miter lim="400000"/>
                    </a:lnB>
                  </a:tcPr>
                </a:tc>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UF(int N)</a:t>
                      </a: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marL="58702" marR="58702" defTabSz="1295400">
                        <a:lnSpc>
                          <a:spcPct val="130000"/>
                        </a:lnSpc>
                        <a:defRPr i="1" sz="2000">
                          <a:solidFill>
                            <a:srgbClr val="AB3225"/>
                          </a:solidFill>
                          <a:latin typeface="Times New Roman"/>
                          <a:ea typeface="Times New Roman"/>
                          <a:cs typeface="Times New Roman"/>
                          <a:sym typeface="Times New Roman"/>
                        </a:defRPr>
                      </a:pPr>
                      <a:r>
                        <a:t>initialize union-find data structure</a:t>
                      </a:r>
                      <a:br/>
                      <a:r>
                        <a:t>with N singleton objects </a:t>
                      </a:r>
                      <a:r>
                        <a:rPr i="0"/>
                        <a:t>(</a:t>
                      </a:r>
                      <a:r>
                        <a:t>0 to N – 1</a:t>
                      </a:r>
                      <a:r>
                        <a:rPr i="0"/>
                        <a:t>)</a:t>
                      </a:r>
                    </a:p>
                  </a:txBody>
                  <a:tcPr marL="50800" marR="50800" marT="50800" marB="50800" anchor="ctr" anchorCtr="0" horzOverflow="overflow">
                    <a:lnL w="0">
                      <a:miter lim="400000"/>
                    </a:lnL>
                    <a:lnR w="28575">
                      <a:miter lim="400000"/>
                    </a:lnR>
                    <a:lnT w="12700">
                      <a:solidFill>
                        <a:srgbClr val="000000"/>
                      </a:solidFill>
                      <a:miter lim="400000"/>
                    </a:lnT>
                    <a:lnB w="0">
                      <a:miter lim="400000"/>
                    </a:lnB>
                  </a:tcPr>
                </a:tc>
              </a:tr>
              <a:tr h="671195">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void</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union(int p, int q)</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sz="2000">
                          <a:solidFill>
                            <a:srgbClr val="AB3225"/>
                          </a:solidFill>
                          <a:uFill>
                            <a:solidFill>
                              <a:srgbClr val="000000"/>
                            </a:solidFill>
                          </a:uFill>
                          <a:latin typeface="Times New Roman"/>
                          <a:ea typeface="Times New Roman"/>
                          <a:cs typeface="Times New Roman"/>
                          <a:sym typeface="Times New Roman"/>
                        </a:rPr>
                        <a:t>add connection between p and q</a:t>
                      </a:r>
                    </a:p>
                  </a:txBody>
                  <a:tcPr marL="50800" marR="50800" marT="50800" marB="50800" anchor="ctr" anchorCtr="0" horzOverflow="overflow">
                    <a:lnL w="0">
                      <a:miter lim="400000"/>
                    </a:lnL>
                    <a:lnR w="28575">
                      <a:miter lim="400000"/>
                    </a:lnR>
                    <a:lnT w="0">
                      <a:miter lim="400000"/>
                    </a:lnT>
                    <a:lnB w="0">
                      <a:miter lim="400000"/>
                    </a:lnB>
                  </a:tcPr>
                </a:tc>
              </a:tr>
              <a:tr h="671195">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boolean</a:t>
                      </a:r>
                    </a:p>
                  </a:txBody>
                  <a:tcPr marL="50800" marR="50800" marT="50800" marB="50800" anchor="ctr" anchorCtr="0" horzOverflow="overflow">
                    <a:lnL w="28575">
                      <a:miter lim="400000"/>
                    </a:lnL>
                    <a:lnR w="0">
                      <a:miter lim="400000"/>
                    </a:lnR>
                    <a:lnT w="0">
                      <a:miter lim="400000"/>
                    </a:lnT>
                    <a:lnB w="28575">
                      <a:miter lim="400000"/>
                    </a:lnB>
                  </a:tcPr>
                </a:tc>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connected(int p, int q)</a:t>
                      </a:r>
                    </a:p>
                  </a:txBody>
                  <a:tcPr marL="50800" marR="50800" marT="50800" marB="50800" anchor="ctr" anchorCtr="0" horzOverflow="overflow">
                    <a:lnL w="0">
                      <a:miter lim="400000"/>
                    </a:lnL>
                    <a:lnR w="0">
                      <a:miter lim="400000"/>
                    </a:lnR>
                    <a:lnT w="0">
                      <a:miter lim="400000"/>
                    </a:lnT>
                    <a:lnB w="28575">
                      <a:miter lim="400000"/>
                    </a:lnB>
                  </a:tcPr>
                </a:tc>
                <a:tc>
                  <a:txBody>
                    <a:bodyPr/>
                    <a:lstStyle/>
                    <a:p>
                      <a:pPr marL="58702" marR="58702" defTabSz="1295400">
                        <a:lnSpc>
                          <a:spcPct val="130000"/>
                        </a:lnSpc>
                        <a:defRPr sz="1800">
                          <a:uFillTx/>
                        </a:defRPr>
                      </a:pPr>
                      <a:r>
                        <a:rPr i="1" sz="2000">
                          <a:solidFill>
                            <a:srgbClr val="8D3124"/>
                          </a:solidFill>
                          <a:uFill>
                            <a:solidFill>
                              <a:srgbClr val="000000"/>
                            </a:solidFill>
                          </a:uFill>
                          <a:latin typeface="Times New Roman"/>
                          <a:ea typeface="Times New Roman"/>
                          <a:cs typeface="Times New Roman"/>
                          <a:sym typeface="Times New Roman"/>
                        </a:rPr>
                        <a:t>are p and q in the same component?</a:t>
                      </a:r>
                    </a:p>
                  </a:txBody>
                  <a:tcPr marL="50800" marR="50800" marT="50800" marB="50800" anchor="ctr" anchorCtr="0" horzOverflow="overflow">
                    <a:lnL w="0">
                      <a:miter lim="400000"/>
                    </a:lnL>
                    <a:lnR w="28575">
                      <a:miter lim="400000"/>
                    </a:lnR>
                    <a:lnT w="0">
                      <a:miter lim="400000"/>
                    </a:lnT>
                    <a:lnB w="28575">
                      <a:miter lim="400000"/>
                    </a:lnB>
                  </a:tcPr>
                </a:tc>
              </a:tr>
            </a:tbl>
          </a:graphicData>
        </a:graphic>
      </p:graphicFrame>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2" name="Line"/>
          <p:cNvSpPr/>
          <p:nvPr/>
        </p:nvSpPr>
        <p:spPr>
          <a:xfrm flipH="1">
            <a:off x="2195929" y="5116658"/>
            <a:ext cx="1" cy="1228017"/>
          </a:xfrm>
          <a:prstGeom prst="line">
            <a:avLst/>
          </a:prstGeom>
          <a:ln w="25400">
            <a:solidFill>
              <a:srgbClr val="000000"/>
            </a:solidFill>
          </a:ln>
        </p:spPr>
        <p:txBody>
          <a:bodyPr lIns="0" tIns="0" rIns="0" bIns="0"/>
          <a:lstStyle/>
          <a:p>
            <a:pPr>
              <a:defRPr sz="1200"/>
            </a:pPr>
          </a:p>
        </p:txBody>
      </p:sp>
      <p:sp>
        <p:nvSpPr>
          <p:cNvPr id="3173" name="Weighted quick-union demo"/>
          <p:cNvSpPr txBox="1"/>
          <p:nvPr>
            <p:ph type="title"/>
          </p:nvPr>
        </p:nvSpPr>
        <p:spPr>
          <a:prstGeom prst="rect">
            <a:avLst/>
          </a:prstGeom>
        </p:spPr>
        <p:txBody>
          <a:bodyPr/>
          <a:lstStyle/>
          <a:p>
            <a:pPr/>
            <a:r>
              <a:t>Weighted quick-union demo</a:t>
            </a:r>
          </a:p>
        </p:txBody>
      </p:sp>
      <p:grpSp>
        <p:nvGrpSpPr>
          <p:cNvPr id="3179" name="Group"/>
          <p:cNvGrpSpPr/>
          <p:nvPr/>
        </p:nvGrpSpPr>
        <p:grpSpPr>
          <a:xfrm>
            <a:off x="8051800" y="4902200"/>
            <a:ext cx="1543747" cy="1651000"/>
            <a:chOff x="0" y="0"/>
            <a:chExt cx="1543746" cy="1651000"/>
          </a:xfrm>
        </p:grpSpPr>
        <p:sp>
          <p:nvSpPr>
            <p:cNvPr id="3174" name="Line"/>
            <p:cNvSpPr/>
            <p:nvPr/>
          </p:nvSpPr>
          <p:spPr>
            <a:xfrm flipH="1">
              <a:off x="202674"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175" name="Line"/>
            <p:cNvSpPr/>
            <p:nvPr/>
          </p:nvSpPr>
          <p:spPr>
            <a:xfrm>
              <a:off x="774175"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176" name="5"/>
            <p:cNvSpPr/>
            <p:nvPr/>
          </p:nvSpPr>
          <p:spPr>
            <a:xfrm>
              <a:off x="10357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177" name="0"/>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178" name="6"/>
            <p:cNvSpPr/>
            <p:nvPr/>
          </p:nvSpPr>
          <p:spPr>
            <a:xfrm>
              <a:off x="4953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3180"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3188" name="Group"/>
          <p:cNvGrpSpPr/>
          <p:nvPr/>
        </p:nvGrpSpPr>
        <p:grpSpPr>
          <a:xfrm>
            <a:off x="4495800" y="4902200"/>
            <a:ext cx="2514600" cy="1651000"/>
            <a:chOff x="0" y="0"/>
            <a:chExt cx="2514600" cy="1651000"/>
          </a:xfrm>
        </p:grpSpPr>
        <p:sp>
          <p:nvSpPr>
            <p:cNvPr id="3181"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182"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183"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184"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185"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186"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187"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3189" name="union(7, 2)"/>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2)</a:t>
            </a:r>
          </a:p>
        </p:txBody>
      </p:sp>
      <p:sp>
        <p:nvSpPr>
          <p:cNvPr id="3190" name="1"/>
          <p:cNvSpPr/>
          <p:nvPr/>
        </p:nvSpPr>
        <p:spPr>
          <a:xfrm>
            <a:off x="1943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191" name="2"/>
          <p:cNvSpPr/>
          <p:nvPr/>
        </p:nvSpPr>
        <p:spPr>
          <a:xfrm>
            <a:off x="1943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3213" name="Group"/>
          <p:cNvGrpSpPr/>
          <p:nvPr/>
        </p:nvGrpSpPr>
        <p:grpSpPr>
          <a:xfrm>
            <a:off x="3657599" y="8432800"/>
            <a:ext cx="5791201" cy="889000"/>
            <a:chOff x="0" y="0"/>
            <a:chExt cx="5791200" cy="889000"/>
          </a:xfrm>
        </p:grpSpPr>
        <p:sp>
          <p:nvSpPr>
            <p:cNvPr id="3192"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193"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19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19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196"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197"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19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19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200"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201"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20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20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204"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205"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20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20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208"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209"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21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21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21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5" name="Line"/>
          <p:cNvSpPr/>
          <p:nvPr/>
        </p:nvSpPr>
        <p:spPr>
          <a:xfrm flipH="1">
            <a:off x="1657038" y="5174186"/>
            <a:ext cx="518983" cy="1112961"/>
          </a:xfrm>
          <a:prstGeom prst="line">
            <a:avLst/>
          </a:prstGeom>
          <a:ln w="25400">
            <a:solidFill>
              <a:srgbClr val="000000"/>
            </a:solidFill>
          </a:ln>
        </p:spPr>
        <p:txBody>
          <a:bodyPr lIns="0" tIns="0" rIns="0" bIns="0"/>
          <a:lstStyle/>
          <a:p>
            <a:pPr>
              <a:defRPr sz="1200"/>
            </a:pPr>
          </a:p>
        </p:txBody>
      </p:sp>
      <p:sp>
        <p:nvSpPr>
          <p:cNvPr id="3216" name="Line"/>
          <p:cNvSpPr/>
          <p:nvPr/>
        </p:nvSpPr>
        <p:spPr>
          <a:xfrm>
            <a:off x="2219125" y="5224319"/>
            <a:ext cx="614009" cy="1063495"/>
          </a:xfrm>
          <a:prstGeom prst="line">
            <a:avLst/>
          </a:prstGeom>
          <a:ln w="63500">
            <a:solidFill>
              <a:srgbClr val="8D3124"/>
            </a:solidFill>
          </a:ln>
        </p:spPr>
        <p:txBody>
          <a:bodyPr lIns="0" tIns="0" rIns="0" bIns="0"/>
          <a:lstStyle/>
          <a:p>
            <a:pPr>
              <a:defRPr sz="1200"/>
            </a:pPr>
          </a:p>
        </p:txBody>
      </p:sp>
      <p:sp>
        <p:nvSpPr>
          <p:cNvPr id="3217" name="Weighted quick-union demo"/>
          <p:cNvSpPr txBox="1"/>
          <p:nvPr>
            <p:ph type="title"/>
          </p:nvPr>
        </p:nvSpPr>
        <p:spPr>
          <a:prstGeom prst="rect">
            <a:avLst/>
          </a:prstGeom>
        </p:spPr>
        <p:txBody>
          <a:bodyPr/>
          <a:lstStyle/>
          <a:p>
            <a:pPr/>
            <a:r>
              <a:t>Weighted quick-union demo</a:t>
            </a:r>
          </a:p>
        </p:txBody>
      </p:sp>
      <p:sp>
        <p:nvSpPr>
          <p:cNvPr id="3218" name="7"/>
          <p:cNvSpPr/>
          <p:nvPr/>
        </p:nvSpPr>
        <p:spPr>
          <a:xfrm>
            <a:off x="2514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3226" name="Group"/>
          <p:cNvGrpSpPr/>
          <p:nvPr/>
        </p:nvGrpSpPr>
        <p:grpSpPr>
          <a:xfrm>
            <a:off x="4495800" y="4902200"/>
            <a:ext cx="2514600" cy="1651000"/>
            <a:chOff x="0" y="0"/>
            <a:chExt cx="2514600" cy="1651000"/>
          </a:xfrm>
        </p:grpSpPr>
        <p:sp>
          <p:nvSpPr>
            <p:cNvPr id="3219"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220"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221"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222"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223"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224"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225"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3227" name="1"/>
          <p:cNvSpPr/>
          <p:nvPr/>
        </p:nvSpPr>
        <p:spPr>
          <a:xfrm>
            <a:off x="1435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228" name="2"/>
          <p:cNvSpPr/>
          <p:nvPr/>
        </p:nvSpPr>
        <p:spPr>
          <a:xfrm>
            <a:off x="1943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229" name="union(7, 2)"/>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2)</a:t>
            </a:r>
          </a:p>
        </p:txBody>
      </p:sp>
      <p:grpSp>
        <p:nvGrpSpPr>
          <p:cNvPr id="3235" name="Group"/>
          <p:cNvGrpSpPr/>
          <p:nvPr/>
        </p:nvGrpSpPr>
        <p:grpSpPr>
          <a:xfrm>
            <a:off x="8051800" y="4902200"/>
            <a:ext cx="1543747" cy="1651000"/>
            <a:chOff x="0" y="0"/>
            <a:chExt cx="1543746" cy="1651000"/>
          </a:xfrm>
        </p:grpSpPr>
        <p:sp>
          <p:nvSpPr>
            <p:cNvPr id="3230" name="Line"/>
            <p:cNvSpPr/>
            <p:nvPr/>
          </p:nvSpPr>
          <p:spPr>
            <a:xfrm flipH="1">
              <a:off x="202674"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231" name="Line"/>
            <p:cNvSpPr/>
            <p:nvPr/>
          </p:nvSpPr>
          <p:spPr>
            <a:xfrm>
              <a:off x="774175"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232" name="5"/>
            <p:cNvSpPr/>
            <p:nvPr/>
          </p:nvSpPr>
          <p:spPr>
            <a:xfrm>
              <a:off x="10357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233" name="0"/>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234" name="6"/>
            <p:cNvSpPr/>
            <p:nvPr/>
          </p:nvSpPr>
          <p:spPr>
            <a:xfrm>
              <a:off x="4953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grpSp>
        <p:nvGrpSpPr>
          <p:cNvPr id="3257" name="Group"/>
          <p:cNvGrpSpPr/>
          <p:nvPr/>
        </p:nvGrpSpPr>
        <p:grpSpPr>
          <a:xfrm>
            <a:off x="3657599" y="8432800"/>
            <a:ext cx="5791201" cy="889000"/>
            <a:chOff x="0" y="0"/>
            <a:chExt cx="5791200" cy="889000"/>
          </a:xfrm>
        </p:grpSpPr>
        <p:sp>
          <p:nvSpPr>
            <p:cNvPr id="3236"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237"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238"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239"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240"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241"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242"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243"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244"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245"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246"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247"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248"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249"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2</a:t>
              </a:r>
            </a:p>
          </p:txBody>
        </p:sp>
        <p:sp>
          <p:nvSpPr>
            <p:cNvPr id="3250"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251"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252"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253"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254"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255"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256"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3258" name="weighting:  make 7 point to 2"/>
          <p:cNvSpPr txBox="1"/>
          <p:nvPr/>
        </p:nvSpPr>
        <p:spPr>
          <a:xfrm>
            <a:off x="5080000" y="3098800"/>
            <a:ext cx="347764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solidFill>
                  <a:srgbClr val="8D3124"/>
                </a:solidFill>
                <a:uFill>
                  <a:solidFill>
                    <a:srgbClr val="8D3124"/>
                  </a:solidFill>
                </a:uFill>
                <a:latin typeface="Lucida Sans Regular"/>
                <a:ea typeface="Lucida Sans Regular"/>
                <a:cs typeface="Lucida Sans Regular"/>
                <a:sym typeface="Lucida Sans Regular"/>
              </a:defRPr>
            </a:lvl1pPr>
          </a:lstStyle>
          <a:p>
            <a:pPr/>
            <a:r>
              <a:t>weighting:  make 7 point to 2</a:t>
            </a:r>
          </a:p>
        </p:txBody>
      </p:sp>
      <p:sp>
        <p:nvSpPr>
          <p:cNvPr id="3259" name="Line"/>
          <p:cNvSpPr/>
          <p:nvPr/>
        </p:nvSpPr>
        <p:spPr>
          <a:xfrm flipV="1">
            <a:off x="2642485" y="3521325"/>
            <a:ext cx="3541471" cy="2083924"/>
          </a:xfrm>
          <a:prstGeom prst="line">
            <a:avLst/>
          </a:prstGeom>
          <a:ln w="25400">
            <a:solidFill>
              <a:srgbClr val="8D3124"/>
            </a:solidFill>
            <a:headEnd type="triangle"/>
          </a:ln>
        </p:spPr>
        <p:txBody>
          <a:bodyPr lIns="0" tIns="0" rIns="0" bIns="0"/>
          <a:lstStyle/>
          <a:p>
            <a:pPr>
              <a:defRPr sz="1200"/>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1" name="Line"/>
          <p:cNvSpPr/>
          <p:nvPr/>
        </p:nvSpPr>
        <p:spPr>
          <a:xfrm flipH="1">
            <a:off x="1657038" y="5174186"/>
            <a:ext cx="518983" cy="1112961"/>
          </a:xfrm>
          <a:prstGeom prst="line">
            <a:avLst/>
          </a:prstGeom>
          <a:ln w="25400">
            <a:solidFill>
              <a:srgbClr val="000000"/>
            </a:solidFill>
          </a:ln>
        </p:spPr>
        <p:txBody>
          <a:bodyPr lIns="0" tIns="0" rIns="0" bIns="0"/>
          <a:lstStyle/>
          <a:p>
            <a:pPr>
              <a:defRPr sz="1200"/>
            </a:pPr>
          </a:p>
        </p:txBody>
      </p:sp>
      <p:sp>
        <p:nvSpPr>
          <p:cNvPr id="3262" name="Line"/>
          <p:cNvSpPr/>
          <p:nvPr/>
        </p:nvSpPr>
        <p:spPr>
          <a:xfrm>
            <a:off x="2219125" y="5224319"/>
            <a:ext cx="614009" cy="1063495"/>
          </a:xfrm>
          <a:prstGeom prst="line">
            <a:avLst/>
          </a:prstGeom>
          <a:ln w="25400">
            <a:solidFill>
              <a:srgbClr val="000000"/>
            </a:solidFill>
          </a:ln>
        </p:spPr>
        <p:txBody>
          <a:bodyPr lIns="0" tIns="0" rIns="0" bIns="0"/>
          <a:lstStyle/>
          <a:p>
            <a:pPr>
              <a:defRPr sz="1200"/>
            </a:pPr>
          </a:p>
        </p:txBody>
      </p:sp>
      <p:sp>
        <p:nvSpPr>
          <p:cNvPr id="3263" name="Weighted quick-union demo"/>
          <p:cNvSpPr txBox="1"/>
          <p:nvPr>
            <p:ph type="title"/>
          </p:nvPr>
        </p:nvSpPr>
        <p:spPr>
          <a:prstGeom prst="rect">
            <a:avLst/>
          </a:prstGeom>
        </p:spPr>
        <p:txBody>
          <a:bodyPr/>
          <a:lstStyle/>
          <a:p>
            <a:pPr/>
            <a:r>
              <a:t>Weighted quick-union demo</a:t>
            </a:r>
          </a:p>
        </p:txBody>
      </p:sp>
      <p:sp>
        <p:nvSpPr>
          <p:cNvPr id="3264" name="7"/>
          <p:cNvSpPr/>
          <p:nvPr/>
        </p:nvSpPr>
        <p:spPr>
          <a:xfrm>
            <a:off x="2514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3272" name="Group"/>
          <p:cNvGrpSpPr/>
          <p:nvPr/>
        </p:nvGrpSpPr>
        <p:grpSpPr>
          <a:xfrm>
            <a:off x="4495800" y="4902200"/>
            <a:ext cx="2514600" cy="1651000"/>
            <a:chOff x="0" y="0"/>
            <a:chExt cx="2514600" cy="1651000"/>
          </a:xfrm>
        </p:grpSpPr>
        <p:sp>
          <p:nvSpPr>
            <p:cNvPr id="3265"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266"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267"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268"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269"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270"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271"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3273" name="1"/>
          <p:cNvSpPr/>
          <p:nvPr/>
        </p:nvSpPr>
        <p:spPr>
          <a:xfrm>
            <a:off x="1435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274" name="2"/>
          <p:cNvSpPr/>
          <p:nvPr/>
        </p:nvSpPr>
        <p:spPr>
          <a:xfrm>
            <a:off x="1943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3280" name="Group"/>
          <p:cNvGrpSpPr/>
          <p:nvPr/>
        </p:nvGrpSpPr>
        <p:grpSpPr>
          <a:xfrm>
            <a:off x="8750300" y="4902200"/>
            <a:ext cx="1543747" cy="1651000"/>
            <a:chOff x="0" y="0"/>
            <a:chExt cx="1543746" cy="1651000"/>
          </a:xfrm>
        </p:grpSpPr>
        <p:sp>
          <p:nvSpPr>
            <p:cNvPr id="3275" name="Line"/>
            <p:cNvSpPr/>
            <p:nvPr/>
          </p:nvSpPr>
          <p:spPr>
            <a:xfrm flipH="1">
              <a:off x="202674"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276" name="Line"/>
            <p:cNvSpPr/>
            <p:nvPr/>
          </p:nvSpPr>
          <p:spPr>
            <a:xfrm>
              <a:off x="774175"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277" name="5"/>
            <p:cNvSpPr/>
            <p:nvPr/>
          </p:nvSpPr>
          <p:spPr>
            <a:xfrm>
              <a:off x="10357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278" name="0"/>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279" name="6"/>
            <p:cNvSpPr/>
            <p:nvPr/>
          </p:nvSpPr>
          <p:spPr>
            <a:xfrm>
              <a:off x="4953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grpSp>
        <p:nvGrpSpPr>
          <p:cNvPr id="3302" name="Group"/>
          <p:cNvGrpSpPr/>
          <p:nvPr/>
        </p:nvGrpSpPr>
        <p:grpSpPr>
          <a:xfrm>
            <a:off x="3657599" y="8432800"/>
            <a:ext cx="5791201" cy="889000"/>
            <a:chOff x="0" y="0"/>
            <a:chExt cx="5791200" cy="889000"/>
          </a:xfrm>
        </p:grpSpPr>
        <p:sp>
          <p:nvSpPr>
            <p:cNvPr id="3281"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282"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283"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284"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285"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286"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287"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288"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289"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290"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291"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292"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293"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294"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295"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296"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297"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298"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299"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300"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301"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4" name="Line"/>
          <p:cNvSpPr/>
          <p:nvPr/>
        </p:nvSpPr>
        <p:spPr>
          <a:xfrm>
            <a:off x="9524476" y="5170881"/>
            <a:ext cx="557508" cy="1094171"/>
          </a:xfrm>
          <a:prstGeom prst="line">
            <a:avLst/>
          </a:prstGeom>
          <a:ln w="25400">
            <a:solidFill>
              <a:srgbClr val="000000"/>
            </a:solidFill>
          </a:ln>
        </p:spPr>
        <p:txBody>
          <a:bodyPr lIns="0" tIns="0" rIns="0" bIns="0"/>
          <a:lstStyle/>
          <a:p>
            <a:pPr>
              <a:defRPr sz="1200"/>
            </a:pPr>
          </a:p>
        </p:txBody>
      </p:sp>
      <p:sp>
        <p:nvSpPr>
          <p:cNvPr id="3305" name="Line"/>
          <p:cNvSpPr/>
          <p:nvPr/>
        </p:nvSpPr>
        <p:spPr>
          <a:xfrm flipH="1">
            <a:off x="8952974" y="5170881"/>
            <a:ext cx="557509" cy="1094171"/>
          </a:xfrm>
          <a:prstGeom prst="line">
            <a:avLst/>
          </a:prstGeom>
          <a:ln w="25400">
            <a:solidFill>
              <a:srgbClr val="000000"/>
            </a:solidFill>
          </a:ln>
        </p:spPr>
        <p:txBody>
          <a:bodyPr lIns="0" tIns="0" rIns="0" bIns="0"/>
          <a:lstStyle/>
          <a:p>
            <a:pPr>
              <a:defRPr sz="1200"/>
            </a:pPr>
          </a:p>
        </p:txBody>
      </p:sp>
      <p:sp>
        <p:nvSpPr>
          <p:cNvPr id="3306" name="Weighted quick-union demo"/>
          <p:cNvSpPr txBox="1"/>
          <p:nvPr>
            <p:ph type="title"/>
          </p:nvPr>
        </p:nvSpPr>
        <p:spPr>
          <a:prstGeom prst="rect">
            <a:avLst/>
          </a:prstGeom>
        </p:spPr>
        <p:txBody>
          <a:bodyPr/>
          <a:lstStyle/>
          <a:p>
            <a:pPr/>
            <a:r>
              <a:t>Weighted quick-union demo</a:t>
            </a:r>
          </a:p>
        </p:txBody>
      </p:sp>
      <p:grpSp>
        <p:nvGrpSpPr>
          <p:cNvPr id="3314" name="Group"/>
          <p:cNvGrpSpPr/>
          <p:nvPr/>
        </p:nvGrpSpPr>
        <p:grpSpPr>
          <a:xfrm>
            <a:off x="4495800" y="4902200"/>
            <a:ext cx="2514600" cy="1651000"/>
            <a:chOff x="0" y="0"/>
            <a:chExt cx="2514600" cy="1651000"/>
          </a:xfrm>
        </p:grpSpPr>
        <p:sp>
          <p:nvSpPr>
            <p:cNvPr id="3307"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08"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09"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10"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311"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312"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313"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3320" name="Group"/>
          <p:cNvGrpSpPr/>
          <p:nvPr/>
        </p:nvGrpSpPr>
        <p:grpSpPr>
          <a:xfrm>
            <a:off x="1435100" y="4902200"/>
            <a:ext cx="1587500" cy="1651000"/>
            <a:chOff x="0" y="0"/>
            <a:chExt cx="1587500" cy="1651000"/>
          </a:xfrm>
        </p:grpSpPr>
        <p:sp>
          <p:nvSpPr>
            <p:cNvPr id="3315" name="Line"/>
            <p:cNvSpPr/>
            <p:nvPr/>
          </p:nvSpPr>
          <p:spPr>
            <a:xfrm flipH="1">
              <a:off x="221938" y="271986"/>
              <a:ext cx="518983" cy="111296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16" name="Line"/>
            <p:cNvSpPr/>
            <p:nvPr/>
          </p:nvSpPr>
          <p:spPr>
            <a:xfrm>
              <a:off x="784025" y="322119"/>
              <a:ext cx="614009" cy="106349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17" name="7"/>
            <p:cNvSpPr/>
            <p:nvPr/>
          </p:nvSpPr>
          <p:spPr>
            <a:xfrm>
              <a:off x="10795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318"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319" name="2"/>
            <p:cNvSpPr/>
            <p:nvPr/>
          </p:nvSpPr>
          <p:spPr>
            <a:xfrm>
              <a:off x="5080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sp>
        <p:nvSpPr>
          <p:cNvPr id="3321" name="5"/>
          <p:cNvSpPr/>
          <p:nvPr/>
        </p:nvSpPr>
        <p:spPr>
          <a:xfrm>
            <a:off x="97860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322" name="0"/>
          <p:cNvSpPr/>
          <p:nvPr/>
        </p:nvSpPr>
        <p:spPr>
          <a:xfrm>
            <a:off x="8750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323" name="6"/>
          <p:cNvSpPr/>
          <p:nvPr/>
        </p:nvSpPr>
        <p:spPr>
          <a:xfrm>
            <a:off x="9245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324" name="union(6,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1)</a:t>
            </a:r>
          </a:p>
        </p:txBody>
      </p:sp>
      <p:grpSp>
        <p:nvGrpSpPr>
          <p:cNvPr id="3346" name="Group"/>
          <p:cNvGrpSpPr/>
          <p:nvPr/>
        </p:nvGrpSpPr>
        <p:grpSpPr>
          <a:xfrm>
            <a:off x="3657599" y="8432800"/>
            <a:ext cx="5791201" cy="889000"/>
            <a:chOff x="0" y="0"/>
            <a:chExt cx="5791200" cy="889000"/>
          </a:xfrm>
        </p:grpSpPr>
        <p:sp>
          <p:nvSpPr>
            <p:cNvPr id="3325"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326"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32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32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329"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33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33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33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333"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334"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33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33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33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338"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33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34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341"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342"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34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34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34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slow"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8" name="Line"/>
          <p:cNvSpPr/>
          <p:nvPr/>
        </p:nvSpPr>
        <p:spPr>
          <a:xfrm>
            <a:off x="9597660" y="5283797"/>
            <a:ext cx="868340" cy="868339"/>
          </a:xfrm>
          <a:prstGeom prst="line">
            <a:avLst/>
          </a:prstGeom>
          <a:ln w="25400">
            <a:solidFill>
              <a:srgbClr val="000000"/>
            </a:solidFill>
          </a:ln>
        </p:spPr>
        <p:txBody>
          <a:bodyPr lIns="0" tIns="0" rIns="0" bIns="0"/>
          <a:lstStyle/>
          <a:p>
            <a:pPr>
              <a:defRPr sz="1200"/>
            </a:pPr>
          </a:p>
        </p:txBody>
      </p:sp>
      <p:sp>
        <p:nvSpPr>
          <p:cNvPr id="3349" name="Line"/>
          <p:cNvSpPr/>
          <p:nvPr/>
        </p:nvSpPr>
        <p:spPr>
          <a:xfrm flipH="1">
            <a:off x="8505460" y="5283797"/>
            <a:ext cx="868340" cy="868339"/>
          </a:xfrm>
          <a:prstGeom prst="line">
            <a:avLst/>
          </a:prstGeom>
          <a:ln w="25400">
            <a:solidFill>
              <a:srgbClr val="000000"/>
            </a:solidFill>
          </a:ln>
        </p:spPr>
        <p:txBody>
          <a:bodyPr lIns="0" tIns="0" rIns="0" bIns="0"/>
          <a:lstStyle/>
          <a:p>
            <a:pPr>
              <a:defRPr sz="1200"/>
            </a:pPr>
          </a:p>
        </p:txBody>
      </p:sp>
      <p:sp>
        <p:nvSpPr>
          <p:cNvPr id="3350" name="Line"/>
          <p:cNvSpPr/>
          <p:nvPr/>
        </p:nvSpPr>
        <p:spPr>
          <a:xfrm>
            <a:off x="9498429" y="5116658"/>
            <a:ext cx="1" cy="1228017"/>
          </a:xfrm>
          <a:prstGeom prst="line">
            <a:avLst/>
          </a:prstGeom>
          <a:ln w="63500">
            <a:solidFill>
              <a:srgbClr val="8D3124"/>
            </a:solidFill>
          </a:ln>
        </p:spPr>
        <p:txBody>
          <a:bodyPr lIns="0" tIns="0" rIns="0" bIns="0"/>
          <a:lstStyle/>
          <a:p>
            <a:pPr>
              <a:defRPr sz="1200"/>
            </a:pPr>
          </a:p>
        </p:txBody>
      </p:sp>
      <p:sp>
        <p:nvSpPr>
          <p:cNvPr id="3351" name="Weighted quick-union demo"/>
          <p:cNvSpPr txBox="1"/>
          <p:nvPr>
            <p:ph type="title"/>
          </p:nvPr>
        </p:nvSpPr>
        <p:spPr>
          <a:prstGeom prst="rect">
            <a:avLst/>
          </a:prstGeom>
        </p:spPr>
        <p:txBody>
          <a:bodyPr/>
          <a:lstStyle/>
          <a:p>
            <a:pPr/>
            <a:r>
              <a:t>Weighted quick-union demo</a:t>
            </a:r>
          </a:p>
        </p:txBody>
      </p:sp>
      <p:grpSp>
        <p:nvGrpSpPr>
          <p:cNvPr id="3359" name="Group"/>
          <p:cNvGrpSpPr/>
          <p:nvPr/>
        </p:nvGrpSpPr>
        <p:grpSpPr>
          <a:xfrm>
            <a:off x="4495800" y="4902200"/>
            <a:ext cx="2514600" cy="1651000"/>
            <a:chOff x="0" y="0"/>
            <a:chExt cx="2514600" cy="1651000"/>
          </a:xfrm>
        </p:grpSpPr>
        <p:sp>
          <p:nvSpPr>
            <p:cNvPr id="3352"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53"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54"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55"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356"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357"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358"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3365" name="Group"/>
          <p:cNvGrpSpPr/>
          <p:nvPr/>
        </p:nvGrpSpPr>
        <p:grpSpPr>
          <a:xfrm>
            <a:off x="8737600" y="6045200"/>
            <a:ext cx="1587500" cy="1651000"/>
            <a:chOff x="0" y="0"/>
            <a:chExt cx="1587500" cy="1651000"/>
          </a:xfrm>
        </p:grpSpPr>
        <p:sp>
          <p:nvSpPr>
            <p:cNvPr id="3360" name="Line"/>
            <p:cNvSpPr/>
            <p:nvPr/>
          </p:nvSpPr>
          <p:spPr>
            <a:xfrm flipH="1">
              <a:off x="221938" y="271986"/>
              <a:ext cx="518983" cy="111296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61" name="Line"/>
            <p:cNvSpPr/>
            <p:nvPr/>
          </p:nvSpPr>
          <p:spPr>
            <a:xfrm>
              <a:off x="784025" y="322119"/>
              <a:ext cx="614009" cy="106349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62" name="7"/>
            <p:cNvSpPr/>
            <p:nvPr/>
          </p:nvSpPr>
          <p:spPr>
            <a:xfrm>
              <a:off x="10795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363"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364" name="2"/>
            <p:cNvSpPr/>
            <p:nvPr/>
          </p:nvSpPr>
          <p:spPr>
            <a:xfrm>
              <a:off x="5080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sp>
        <p:nvSpPr>
          <p:cNvPr id="3366" name="5"/>
          <p:cNvSpPr/>
          <p:nvPr/>
        </p:nvSpPr>
        <p:spPr>
          <a:xfrm>
            <a:off x="102686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367" name="0"/>
          <p:cNvSpPr/>
          <p:nvPr/>
        </p:nvSpPr>
        <p:spPr>
          <a:xfrm>
            <a:off x="8128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368" name="6"/>
          <p:cNvSpPr/>
          <p:nvPr/>
        </p:nvSpPr>
        <p:spPr>
          <a:xfrm>
            <a:off x="9245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369" name="union(6,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1)</a:t>
            </a:r>
          </a:p>
        </p:txBody>
      </p:sp>
      <p:grpSp>
        <p:nvGrpSpPr>
          <p:cNvPr id="3391" name="Group"/>
          <p:cNvGrpSpPr/>
          <p:nvPr/>
        </p:nvGrpSpPr>
        <p:grpSpPr>
          <a:xfrm>
            <a:off x="3657599" y="8432800"/>
            <a:ext cx="5791201" cy="889000"/>
            <a:chOff x="0" y="0"/>
            <a:chExt cx="5791200" cy="889000"/>
          </a:xfrm>
        </p:grpSpPr>
        <p:sp>
          <p:nvSpPr>
            <p:cNvPr id="3370"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371"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372"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373"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374"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3375"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376"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377"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378"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379"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380"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381"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382"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383"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384"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385"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386"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387"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388"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389"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390"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500">
        <p:dissolve/>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3" name="Line"/>
          <p:cNvSpPr/>
          <p:nvPr/>
        </p:nvSpPr>
        <p:spPr>
          <a:xfrm>
            <a:off x="9597660" y="5283797"/>
            <a:ext cx="868340" cy="868339"/>
          </a:xfrm>
          <a:prstGeom prst="line">
            <a:avLst/>
          </a:prstGeom>
          <a:ln w="25400">
            <a:solidFill>
              <a:srgbClr val="000000"/>
            </a:solidFill>
          </a:ln>
        </p:spPr>
        <p:txBody>
          <a:bodyPr lIns="0" tIns="0" rIns="0" bIns="0"/>
          <a:lstStyle/>
          <a:p>
            <a:pPr>
              <a:defRPr sz="1200"/>
            </a:pPr>
          </a:p>
        </p:txBody>
      </p:sp>
      <p:sp>
        <p:nvSpPr>
          <p:cNvPr id="3394" name="Line"/>
          <p:cNvSpPr/>
          <p:nvPr/>
        </p:nvSpPr>
        <p:spPr>
          <a:xfrm flipH="1">
            <a:off x="8505460" y="5283797"/>
            <a:ext cx="868340" cy="868339"/>
          </a:xfrm>
          <a:prstGeom prst="line">
            <a:avLst/>
          </a:prstGeom>
          <a:ln w="25400">
            <a:solidFill>
              <a:srgbClr val="000000"/>
            </a:solidFill>
          </a:ln>
        </p:spPr>
        <p:txBody>
          <a:bodyPr lIns="0" tIns="0" rIns="0" bIns="0"/>
          <a:lstStyle/>
          <a:p>
            <a:pPr>
              <a:defRPr sz="1200"/>
            </a:pPr>
          </a:p>
        </p:txBody>
      </p:sp>
      <p:sp>
        <p:nvSpPr>
          <p:cNvPr id="3395" name="Line"/>
          <p:cNvSpPr/>
          <p:nvPr/>
        </p:nvSpPr>
        <p:spPr>
          <a:xfrm>
            <a:off x="9498429" y="5116658"/>
            <a:ext cx="1" cy="1228017"/>
          </a:xfrm>
          <a:prstGeom prst="line">
            <a:avLst/>
          </a:prstGeom>
          <a:ln w="25400">
            <a:solidFill>
              <a:srgbClr val="000000"/>
            </a:solidFill>
          </a:ln>
        </p:spPr>
        <p:txBody>
          <a:bodyPr lIns="0" tIns="0" rIns="0" bIns="0"/>
          <a:lstStyle/>
          <a:p>
            <a:pPr>
              <a:defRPr sz="1200"/>
            </a:pPr>
          </a:p>
        </p:txBody>
      </p:sp>
      <p:sp>
        <p:nvSpPr>
          <p:cNvPr id="3396" name="Weighted quick-union demo"/>
          <p:cNvSpPr txBox="1"/>
          <p:nvPr>
            <p:ph type="title"/>
          </p:nvPr>
        </p:nvSpPr>
        <p:spPr>
          <a:prstGeom prst="rect">
            <a:avLst/>
          </a:prstGeom>
        </p:spPr>
        <p:txBody>
          <a:bodyPr/>
          <a:lstStyle/>
          <a:p>
            <a:pPr/>
            <a:r>
              <a:t>Weighted quick-union demo</a:t>
            </a:r>
          </a:p>
        </p:txBody>
      </p:sp>
      <p:grpSp>
        <p:nvGrpSpPr>
          <p:cNvPr id="3404" name="Group"/>
          <p:cNvGrpSpPr/>
          <p:nvPr/>
        </p:nvGrpSpPr>
        <p:grpSpPr>
          <a:xfrm>
            <a:off x="3390900" y="4902200"/>
            <a:ext cx="2514600" cy="1651000"/>
            <a:chOff x="0" y="0"/>
            <a:chExt cx="2514600" cy="1651000"/>
          </a:xfrm>
        </p:grpSpPr>
        <p:sp>
          <p:nvSpPr>
            <p:cNvPr id="3397"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98"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399"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00"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401"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402"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403"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3410" name="Group"/>
          <p:cNvGrpSpPr/>
          <p:nvPr/>
        </p:nvGrpSpPr>
        <p:grpSpPr>
          <a:xfrm>
            <a:off x="8737600" y="6045200"/>
            <a:ext cx="1587500" cy="1651000"/>
            <a:chOff x="0" y="0"/>
            <a:chExt cx="1587500" cy="1651000"/>
          </a:xfrm>
        </p:grpSpPr>
        <p:sp>
          <p:nvSpPr>
            <p:cNvPr id="3405" name="Line"/>
            <p:cNvSpPr/>
            <p:nvPr/>
          </p:nvSpPr>
          <p:spPr>
            <a:xfrm flipH="1">
              <a:off x="221938" y="271986"/>
              <a:ext cx="518983" cy="111296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06" name="Line"/>
            <p:cNvSpPr/>
            <p:nvPr/>
          </p:nvSpPr>
          <p:spPr>
            <a:xfrm>
              <a:off x="784025" y="322119"/>
              <a:ext cx="614009" cy="106349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07" name="7"/>
            <p:cNvSpPr/>
            <p:nvPr/>
          </p:nvSpPr>
          <p:spPr>
            <a:xfrm>
              <a:off x="10795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408"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409" name="2"/>
            <p:cNvSpPr/>
            <p:nvPr/>
          </p:nvSpPr>
          <p:spPr>
            <a:xfrm>
              <a:off x="5080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sp>
        <p:nvSpPr>
          <p:cNvPr id="3411" name="5"/>
          <p:cNvSpPr/>
          <p:nvPr/>
        </p:nvSpPr>
        <p:spPr>
          <a:xfrm>
            <a:off x="102686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412" name="0"/>
          <p:cNvSpPr/>
          <p:nvPr/>
        </p:nvSpPr>
        <p:spPr>
          <a:xfrm>
            <a:off x="8128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413" name="6"/>
          <p:cNvSpPr/>
          <p:nvPr/>
        </p:nvSpPr>
        <p:spPr>
          <a:xfrm>
            <a:off x="9245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nvGrpSpPr>
          <p:cNvPr id="3435" name="Group"/>
          <p:cNvGrpSpPr/>
          <p:nvPr/>
        </p:nvGrpSpPr>
        <p:grpSpPr>
          <a:xfrm>
            <a:off x="3657599" y="8432800"/>
            <a:ext cx="5791201" cy="889000"/>
            <a:chOff x="0" y="0"/>
            <a:chExt cx="5791200" cy="889000"/>
          </a:xfrm>
        </p:grpSpPr>
        <p:sp>
          <p:nvSpPr>
            <p:cNvPr id="3414"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415"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416"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417"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418"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419"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420"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421"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422"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423"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424"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425"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426"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427"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428"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429"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430"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431"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432"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433"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434"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7" name="Weighted quick-union demo"/>
          <p:cNvSpPr txBox="1"/>
          <p:nvPr>
            <p:ph type="title"/>
          </p:nvPr>
        </p:nvSpPr>
        <p:spPr>
          <a:prstGeom prst="rect">
            <a:avLst/>
          </a:prstGeom>
        </p:spPr>
        <p:txBody>
          <a:bodyPr/>
          <a:lstStyle/>
          <a:p>
            <a:pPr/>
            <a:r>
              <a:t>Weighted quick-union demo</a:t>
            </a:r>
          </a:p>
        </p:txBody>
      </p:sp>
      <p:grpSp>
        <p:nvGrpSpPr>
          <p:cNvPr id="3445" name="Group"/>
          <p:cNvGrpSpPr/>
          <p:nvPr/>
        </p:nvGrpSpPr>
        <p:grpSpPr>
          <a:xfrm>
            <a:off x="3390900" y="4902200"/>
            <a:ext cx="2514600" cy="1651000"/>
            <a:chOff x="0" y="0"/>
            <a:chExt cx="2514600" cy="1651000"/>
          </a:xfrm>
        </p:grpSpPr>
        <p:sp>
          <p:nvSpPr>
            <p:cNvPr id="3438"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39"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40"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41"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442"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443"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444"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3458" name="Group"/>
          <p:cNvGrpSpPr/>
          <p:nvPr/>
        </p:nvGrpSpPr>
        <p:grpSpPr>
          <a:xfrm>
            <a:off x="8128000" y="4902200"/>
            <a:ext cx="2648647" cy="2794000"/>
            <a:chOff x="0" y="0"/>
            <a:chExt cx="2648646" cy="2794000"/>
          </a:xfrm>
        </p:grpSpPr>
        <p:sp>
          <p:nvSpPr>
            <p:cNvPr id="3446" name="Line"/>
            <p:cNvSpPr/>
            <p:nvPr/>
          </p:nvSpPr>
          <p:spPr>
            <a:xfrm>
              <a:off x="1469660" y="381597"/>
              <a:ext cx="868340" cy="86833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47" name="Line"/>
            <p:cNvSpPr/>
            <p:nvPr/>
          </p:nvSpPr>
          <p:spPr>
            <a:xfrm flipH="1">
              <a:off x="377460" y="381597"/>
              <a:ext cx="868340" cy="86833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48" name="Line"/>
            <p:cNvSpPr/>
            <p:nvPr/>
          </p:nvSpPr>
          <p:spPr>
            <a:xfrm flipH="1">
              <a:off x="13704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grpSp>
          <p:nvGrpSpPr>
            <p:cNvPr id="3454" name="Group"/>
            <p:cNvGrpSpPr/>
            <p:nvPr/>
          </p:nvGrpSpPr>
          <p:grpSpPr>
            <a:xfrm>
              <a:off x="609600" y="1143000"/>
              <a:ext cx="1587500" cy="1651000"/>
              <a:chOff x="0" y="0"/>
              <a:chExt cx="1587500" cy="1651000"/>
            </a:xfrm>
          </p:grpSpPr>
          <p:sp>
            <p:nvSpPr>
              <p:cNvPr id="3449" name="Line"/>
              <p:cNvSpPr/>
              <p:nvPr/>
            </p:nvSpPr>
            <p:spPr>
              <a:xfrm flipH="1">
                <a:off x="221938" y="271986"/>
                <a:ext cx="518983" cy="111296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50" name="Line"/>
              <p:cNvSpPr/>
              <p:nvPr/>
            </p:nvSpPr>
            <p:spPr>
              <a:xfrm>
                <a:off x="784025" y="322119"/>
                <a:ext cx="614009" cy="106349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51" name="7"/>
              <p:cNvSpPr/>
              <p:nvPr/>
            </p:nvSpPr>
            <p:spPr>
              <a:xfrm>
                <a:off x="10795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452"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453" name="2"/>
              <p:cNvSpPr/>
              <p:nvPr/>
            </p:nvSpPr>
            <p:spPr>
              <a:xfrm>
                <a:off x="5080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sp>
          <p:nvSpPr>
            <p:cNvPr id="3455" name="5"/>
            <p:cNvSpPr/>
            <p:nvPr/>
          </p:nvSpPr>
          <p:spPr>
            <a:xfrm>
              <a:off x="21406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456" name="0"/>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457" name="6"/>
            <p:cNvSpPr/>
            <p:nvPr/>
          </p:nvSpPr>
          <p:spPr>
            <a:xfrm>
              <a:off x="11176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3459" name="union(7,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3)</a:t>
            </a:r>
          </a:p>
        </p:txBody>
      </p:sp>
      <p:grpSp>
        <p:nvGrpSpPr>
          <p:cNvPr id="3481" name="Group"/>
          <p:cNvGrpSpPr/>
          <p:nvPr/>
        </p:nvGrpSpPr>
        <p:grpSpPr>
          <a:xfrm>
            <a:off x="3657599" y="8432800"/>
            <a:ext cx="5791201" cy="889000"/>
            <a:chOff x="0" y="0"/>
            <a:chExt cx="5791200" cy="889000"/>
          </a:xfrm>
        </p:grpSpPr>
        <p:sp>
          <p:nvSpPr>
            <p:cNvPr id="3460"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461"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462"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463"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464"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465"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466"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467"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468"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469"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470"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471"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472"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473"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474"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475"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476"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477"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478"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479"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480"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slow"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5" name="Line"/>
          <p:cNvSpPr/>
          <p:nvPr/>
        </p:nvSpPr>
        <p:spPr>
          <a:xfrm flipH="1">
            <a:off x="6917424" y="5091258"/>
            <a:ext cx="2682606" cy="1153375"/>
          </a:xfrm>
          <a:prstGeom prst="line">
            <a:avLst/>
          </a:prstGeom>
          <a:ln w="63500">
            <a:solidFill>
              <a:srgbClr val="8D3124"/>
            </a:solidFill>
          </a:ln>
        </p:spPr>
        <p:txBody>
          <a:bodyPr lIns="0" tIns="0" rIns="0" bIns="0"/>
          <a:lstStyle/>
          <a:p>
            <a:pPr>
              <a:defRPr sz="1200"/>
            </a:pPr>
          </a:p>
        </p:txBody>
      </p:sp>
      <p:sp>
        <p:nvSpPr>
          <p:cNvPr id="3486" name="Weighted quick-union demo"/>
          <p:cNvSpPr txBox="1"/>
          <p:nvPr>
            <p:ph type="title"/>
          </p:nvPr>
        </p:nvSpPr>
        <p:spPr>
          <a:prstGeom prst="rect">
            <a:avLst/>
          </a:prstGeom>
        </p:spPr>
        <p:txBody>
          <a:bodyPr/>
          <a:lstStyle/>
          <a:p>
            <a:pPr/>
            <a:r>
              <a:t>Weighted quick-union demo</a:t>
            </a:r>
          </a:p>
        </p:txBody>
      </p:sp>
      <p:grpSp>
        <p:nvGrpSpPr>
          <p:cNvPr id="3494" name="Group"/>
          <p:cNvGrpSpPr/>
          <p:nvPr/>
        </p:nvGrpSpPr>
        <p:grpSpPr>
          <a:xfrm>
            <a:off x="5397500" y="6045200"/>
            <a:ext cx="2514600" cy="1651000"/>
            <a:chOff x="0" y="0"/>
            <a:chExt cx="2514600" cy="1651000"/>
          </a:xfrm>
        </p:grpSpPr>
        <p:sp>
          <p:nvSpPr>
            <p:cNvPr id="3487"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88"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89"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90"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491"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492"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493"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3507" name="Group"/>
          <p:cNvGrpSpPr/>
          <p:nvPr/>
        </p:nvGrpSpPr>
        <p:grpSpPr>
          <a:xfrm>
            <a:off x="8128000" y="4902200"/>
            <a:ext cx="2648647" cy="2794000"/>
            <a:chOff x="0" y="0"/>
            <a:chExt cx="2648646" cy="2794000"/>
          </a:xfrm>
        </p:grpSpPr>
        <p:sp>
          <p:nvSpPr>
            <p:cNvPr id="3495" name="Line"/>
            <p:cNvSpPr/>
            <p:nvPr/>
          </p:nvSpPr>
          <p:spPr>
            <a:xfrm>
              <a:off x="1469660" y="381597"/>
              <a:ext cx="868340" cy="86833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96" name="Line"/>
            <p:cNvSpPr/>
            <p:nvPr/>
          </p:nvSpPr>
          <p:spPr>
            <a:xfrm flipH="1">
              <a:off x="377460" y="381597"/>
              <a:ext cx="868340" cy="86833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97" name="Line"/>
            <p:cNvSpPr/>
            <p:nvPr/>
          </p:nvSpPr>
          <p:spPr>
            <a:xfrm flipH="1">
              <a:off x="13704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grpSp>
          <p:nvGrpSpPr>
            <p:cNvPr id="3503" name="Group"/>
            <p:cNvGrpSpPr/>
            <p:nvPr/>
          </p:nvGrpSpPr>
          <p:grpSpPr>
            <a:xfrm>
              <a:off x="609600" y="1143000"/>
              <a:ext cx="1587500" cy="1651000"/>
              <a:chOff x="0" y="0"/>
              <a:chExt cx="1587500" cy="1651000"/>
            </a:xfrm>
          </p:grpSpPr>
          <p:sp>
            <p:nvSpPr>
              <p:cNvPr id="3498" name="Line"/>
              <p:cNvSpPr/>
              <p:nvPr/>
            </p:nvSpPr>
            <p:spPr>
              <a:xfrm flipH="1">
                <a:off x="221938" y="271986"/>
                <a:ext cx="518983" cy="111296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499" name="Line"/>
              <p:cNvSpPr/>
              <p:nvPr/>
            </p:nvSpPr>
            <p:spPr>
              <a:xfrm>
                <a:off x="784025" y="322119"/>
                <a:ext cx="614009" cy="106349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00" name="7"/>
              <p:cNvSpPr/>
              <p:nvPr/>
            </p:nvSpPr>
            <p:spPr>
              <a:xfrm>
                <a:off x="10795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501"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502" name="2"/>
              <p:cNvSpPr/>
              <p:nvPr/>
            </p:nvSpPr>
            <p:spPr>
              <a:xfrm>
                <a:off x="5080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sp>
          <p:nvSpPr>
            <p:cNvPr id="3504" name="5"/>
            <p:cNvSpPr/>
            <p:nvPr/>
          </p:nvSpPr>
          <p:spPr>
            <a:xfrm>
              <a:off x="21406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505" name="0"/>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506" name="6"/>
            <p:cNvSpPr/>
            <p:nvPr/>
          </p:nvSpPr>
          <p:spPr>
            <a:xfrm>
              <a:off x="11176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3508" name="union(7,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3)</a:t>
            </a:r>
          </a:p>
        </p:txBody>
      </p:sp>
      <p:grpSp>
        <p:nvGrpSpPr>
          <p:cNvPr id="3530" name="Group"/>
          <p:cNvGrpSpPr/>
          <p:nvPr/>
        </p:nvGrpSpPr>
        <p:grpSpPr>
          <a:xfrm>
            <a:off x="3657599" y="8432800"/>
            <a:ext cx="5791201" cy="889000"/>
            <a:chOff x="0" y="0"/>
            <a:chExt cx="5791200" cy="889000"/>
          </a:xfrm>
        </p:grpSpPr>
        <p:sp>
          <p:nvSpPr>
            <p:cNvPr id="3509"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510"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51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51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513"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514"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51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51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517" name="6"/>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3518"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51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52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521"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522"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52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52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525"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526"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52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52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52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3531" name="weighting:  make 4 point to 6 (instead of 6 to 4)"/>
          <p:cNvSpPr txBox="1"/>
          <p:nvPr/>
        </p:nvSpPr>
        <p:spPr>
          <a:xfrm>
            <a:off x="5080000" y="3098800"/>
            <a:ext cx="5534353"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solidFill>
                  <a:srgbClr val="8D3124"/>
                </a:solidFill>
                <a:uFill>
                  <a:solidFill>
                    <a:srgbClr val="8D3124"/>
                  </a:solidFill>
                </a:uFill>
                <a:latin typeface="Lucida Sans Regular"/>
                <a:ea typeface="Lucida Sans Regular"/>
                <a:cs typeface="Lucida Sans Regular"/>
                <a:sym typeface="Lucida Sans Regular"/>
              </a:defRPr>
            </a:lvl1pPr>
          </a:lstStyle>
          <a:p>
            <a:pPr/>
            <a:r>
              <a:t>weighting:  make 4 point to 6 (instead of 6 to 4)</a:t>
            </a:r>
          </a:p>
        </p:txBody>
      </p:sp>
      <p:sp>
        <p:nvSpPr>
          <p:cNvPr id="3532" name="Line"/>
          <p:cNvSpPr/>
          <p:nvPr/>
        </p:nvSpPr>
        <p:spPr>
          <a:xfrm flipH="1" flipV="1">
            <a:off x="6183955" y="3521326"/>
            <a:ext cx="2045646" cy="2021782"/>
          </a:xfrm>
          <a:prstGeom prst="line">
            <a:avLst/>
          </a:prstGeom>
          <a:ln w="25400">
            <a:solidFill>
              <a:srgbClr val="8D3124"/>
            </a:solidFill>
            <a:headEnd type="triangle"/>
          </a:ln>
        </p:spPr>
        <p:txBody>
          <a:bodyPr lIns="0" tIns="0" rIns="0" bIns="0"/>
          <a:lstStyle/>
          <a:p>
            <a:pPr>
              <a:defRPr sz="1200"/>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4" name="Line"/>
          <p:cNvSpPr/>
          <p:nvPr/>
        </p:nvSpPr>
        <p:spPr>
          <a:xfrm flipH="1">
            <a:off x="5368024" y="5091258"/>
            <a:ext cx="2682606" cy="1153375"/>
          </a:xfrm>
          <a:prstGeom prst="line">
            <a:avLst/>
          </a:prstGeom>
          <a:ln w="25400">
            <a:solidFill>
              <a:srgbClr val="000000"/>
            </a:solidFill>
          </a:ln>
        </p:spPr>
        <p:txBody>
          <a:bodyPr lIns="0" tIns="0" rIns="0" bIns="0"/>
          <a:lstStyle/>
          <a:p>
            <a:pPr>
              <a:defRPr sz="1200"/>
            </a:pPr>
          </a:p>
        </p:txBody>
      </p:sp>
      <p:sp>
        <p:nvSpPr>
          <p:cNvPr id="3535" name="Weighted quick-union demo"/>
          <p:cNvSpPr txBox="1"/>
          <p:nvPr>
            <p:ph type="title"/>
          </p:nvPr>
        </p:nvSpPr>
        <p:spPr>
          <a:prstGeom prst="rect">
            <a:avLst/>
          </a:prstGeom>
        </p:spPr>
        <p:txBody>
          <a:bodyPr/>
          <a:lstStyle/>
          <a:p>
            <a:pPr/>
            <a:r>
              <a:t>Weighted quick-union demo</a:t>
            </a:r>
          </a:p>
        </p:txBody>
      </p:sp>
      <p:grpSp>
        <p:nvGrpSpPr>
          <p:cNvPr id="3543" name="Group"/>
          <p:cNvGrpSpPr/>
          <p:nvPr/>
        </p:nvGrpSpPr>
        <p:grpSpPr>
          <a:xfrm>
            <a:off x="3848100" y="6045200"/>
            <a:ext cx="2514600" cy="1651000"/>
            <a:chOff x="0" y="0"/>
            <a:chExt cx="2514600" cy="1651000"/>
          </a:xfrm>
        </p:grpSpPr>
        <p:sp>
          <p:nvSpPr>
            <p:cNvPr id="3536"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37"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38"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39"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540"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541"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542"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3556" name="Group"/>
          <p:cNvGrpSpPr/>
          <p:nvPr/>
        </p:nvGrpSpPr>
        <p:grpSpPr>
          <a:xfrm>
            <a:off x="6578600" y="4902200"/>
            <a:ext cx="2648647" cy="2794000"/>
            <a:chOff x="0" y="0"/>
            <a:chExt cx="2648646" cy="2794000"/>
          </a:xfrm>
        </p:grpSpPr>
        <p:sp>
          <p:nvSpPr>
            <p:cNvPr id="3544" name="Line"/>
            <p:cNvSpPr/>
            <p:nvPr/>
          </p:nvSpPr>
          <p:spPr>
            <a:xfrm>
              <a:off x="1469660" y="381597"/>
              <a:ext cx="868340" cy="86833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45" name="Line"/>
            <p:cNvSpPr/>
            <p:nvPr/>
          </p:nvSpPr>
          <p:spPr>
            <a:xfrm flipH="1">
              <a:off x="377460" y="381597"/>
              <a:ext cx="868340" cy="86833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46" name="Line"/>
            <p:cNvSpPr/>
            <p:nvPr/>
          </p:nvSpPr>
          <p:spPr>
            <a:xfrm flipH="1">
              <a:off x="13704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grpSp>
          <p:nvGrpSpPr>
            <p:cNvPr id="3552" name="Group"/>
            <p:cNvGrpSpPr/>
            <p:nvPr/>
          </p:nvGrpSpPr>
          <p:grpSpPr>
            <a:xfrm>
              <a:off x="609600" y="1143000"/>
              <a:ext cx="1587500" cy="1651000"/>
              <a:chOff x="0" y="0"/>
              <a:chExt cx="1587500" cy="1651000"/>
            </a:xfrm>
          </p:grpSpPr>
          <p:sp>
            <p:nvSpPr>
              <p:cNvPr id="3547" name="Line"/>
              <p:cNvSpPr/>
              <p:nvPr/>
            </p:nvSpPr>
            <p:spPr>
              <a:xfrm flipH="1">
                <a:off x="221938" y="271986"/>
                <a:ext cx="518983" cy="111296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48" name="Line"/>
              <p:cNvSpPr/>
              <p:nvPr/>
            </p:nvSpPr>
            <p:spPr>
              <a:xfrm>
                <a:off x="784025" y="322119"/>
                <a:ext cx="614009" cy="106349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49" name="7"/>
              <p:cNvSpPr/>
              <p:nvPr/>
            </p:nvSpPr>
            <p:spPr>
              <a:xfrm>
                <a:off x="10795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550"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551" name="2"/>
              <p:cNvSpPr/>
              <p:nvPr/>
            </p:nvSpPr>
            <p:spPr>
              <a:xfrm>
                <a:off x="5080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sp>
          <p:nvSpPr>
            <p:cNvPr id="3553" name="5"/>
            <p:cNvSpPr/>
            <p:nvPr/>
          </p:nvSpPr>
          <p:spPr>
            <a:xfrm>
              <a:off x="21406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554" name="0"/>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555" name="6"/>
            <p:cNvSpPr/>
            <p:nvPr/>
          </p:nvSpPr>
          <p:spPr>
            <a:xfrm>
              <a:off x="11176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grpSp>
        <p:nvGrpSpPr>
          <p:cNvPr id="3578" name="Group"/>
          <p:cNvGrpSpPr/>
          <p:nvPr/>
        </p:nvGrpSpPr>
        <p:grpSpPr>
          <a:xfrm>
            <a:off x="3657599" y="8432800"/>
            <a:ext cx="5791201" cy="889000"/>
            <a:chOff x="0" y="0"/>
            <a:chExt cx="5791200" cy="889000"/>
          </a:xfrm>
        </p:grpSpPr>
        <p:sp>
          <p:nvSpPr>
            <p:cNvPr id="3557"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558"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559"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560"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561"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562"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563"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564"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565" name="6"/>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566"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567"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568"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569"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570"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571"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572"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573"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574"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575"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576"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577"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0" name="Quick-union and weighted quick-union example"/>
          <p:cNvSpPr txBox="1"/>
          <p:nvPr>
            <p:ph type="title"/>
          </p:nvPr>
        </p:nvSpPr>
        <p:spPr>
          <a:prstGeom prst="rect">
            <a:avLst/>
          </a:prstGeom>
        </p:spPr>
        <p:txBody>
          <a:bodyPr/>
          <a:lstStyle/>
          <a:p>
            <a:pPr/>
            <a:r>
              <a:t>Quick-union and weighted quick-union example</a:t>
            </a:r>
          </a:p>
        </p:txBody>
      </p:sp>
      <p:sp>
        <p:nvSpPr>
          <p:cNvPr id="3581"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82" name="QU100.pdf" descr="QU100.pdf"/>
          <p:cNvPicPr>
            <a:picLocks noChangeAspect="1"/>
          </p:cNvPicPr>
          <p:nvPr/>
        </p:nvPicPr>
        <p:blipFill>
          <a:blip r:embed="rId2">
            <a:extLst/>
          </a:blip>
          <a:srcRect l="0" t="0" r="0" b="38877"/>
          <a:stretch>
            <a:fillRect/>
          </a:stretch>
        </p:blipFill>
        <p:spPr>
          <a:xfrm>
            <a:off x="423774" y="1764015"/>
            <a:ext cx="11968218" cy="4255785"/>
          </a:xfrm>
          <a:prstGeom prst="rect">
            <a:avLst/>
          </a:prstGeom>
          <a:ln w="12700"/>
        </p:spPr>
      </p:pic>
      <p:pic>
        <p:nvPicPr>
          <p:cNvPr id="3583" name="QU100.pdf" descr="QU100.pdf"/>
          <p:cNvPicPr>
            <a:picLocks noChangeAspect="1"/>
          </p:cNvPicPr>
          <p:nvPr/>
        </p:nvPicPr>
        <p:blipFill>
          <a:blip r:embed="rId2">
            <a:extLst/>
          </a:blip>
          <a:srcRect l="0" t="61669" r="0" b="0"/>
          <a:stretch>
            <a:fillRect/>
          </a:stretch>
        </p:blipFill>
        <p:spPr>
          <a:xfrm>
            <a:off x="354046" y="6553200"/>
            <a:ext cx="11968217" cy="2668857"/>
          </a:xfrm>
          <a:prstGeom prst="rect">
            <a:avLst/>
          </a:prstGeom>
          <a:ln w="12700"/>
        </p:spPr>
      </p:pic>
    </p:spTree>
  </p:cSld>
  <p:clrMapOvr>
    <a:masterClrMapping/>
  </p:clrMapOvr>
  <p:transition xmlns:p14="http://schemas.microsoft.com/office/powerpoint/2010/main" spd="slow"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3"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20" name="Data Structure ?"/>
          <p:cNvSpPr txBox="1"/>
          <p:nvPr>
            <p:ph type="title"/>
          </p:nvPr>
        </p:nvSpPr>
        <p:spPr>
          <a:prstGeom prst="rect">
            <a:avLst/>
          </a:prstGeom>
        </p:spPr>
        <p:txBody>
          <a:bodyPr/>
          <a:lstStyle/>
          <a:p>
            <a:pPr/>
            <a:r>
              <a:t>Data Structure ?</a:t>
            </a:r>
          </a:p>
        </p:txBody>
      </p:sp>
      <p:sp>
        <p:nvSpPr>
          <p:cNvPr id="221" name="Concept Set"/>
          <p:cNvSpPr txBox="1"/>
          <p:nvPr>
            <p:ph type="body" sz="quarter" idx="1"/>
          </p:nvPr>
        </p:nvSpPr>
        <p:spPr>
          <a:xfrm>
            <a:off x="260440" y="1143000"/>
            <a:ext cx="12261760" cy="1684420"/>
          </a:xfrm>
          <a:prstGeom prst="rect">
            <a:avLst/>
          </a:prstGeom>
        </p:spPr>
        <p:txBody>
          <a:bodyPr/>
          <a:lstStyle>
            <a:lvl1pPr indent="127000"/>
          </a:lstStyle>
          <a:p>
            <a:pPr/>
            <a:r>
              <a:t>Concept Set</a:t>
            </a:r>
          </a:p>
        </p:txBody>
      </p:sp>
      <p:sp>
        <p:nvSpPr>
          <p:cNvPr id="222"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8" name="Group"/>
          <p:cNvGrpSpPr/>
          <p:nvPr/>
        </p:nvGrpSpPr>
        <p:grpSpPr>
          <a:xfrm>
            <a:off x="1879005" y="5590263"/>
            <a:ext cx="5054601" cy="2509414"/>
            <a:chOff x="0" y="0"/>
            <a:chExt cx="5054600" cy="2509413"/>
          </a:xfrm>
        </p:grpSpPr>
        <p:sp>
          <p:nvSpPr>
            <p:cNvPr id="223" name="{ 0 } { 1 4 5 } { 2 3 6 7 }"/>
            <p:cNvSpPr/>
            <p:nvPr/>
          </p:nvSpPr>
          <p:spPr>
            <a:xfrm>
              <a:off x="0" y="0"/>
              <a:ext cx="5054600" cy="6858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0" tIns="203200" rIns="203200" bIns="203200" numCol="1" anchor="t">
              <a:noAutofit/>
            </a:bodyPr>
            <a:lstStyle>
              <a:lvl1pPr marL="7224" marR="7224" defTabSz="1295400">
                <a:lnSpc>
                  <a:spcPct val="120000"/>
                </a:lnSpc>
                <a:defRPr sz="2000">
                  <a:uFill>
                    <a:solidFill>
                      <a:srgbClr val="000000"/>
                    </a:solidFill>
                  </a:uFill>
                  <a:latin typeface="Lucida Sans Typewriter Regular"/>
                  <a:ea typeface="Lucida Sans Typewriter Regular"/>
                  <a:cs typeface="Lucida Sans Typewriter Regular"/>
                  <a:sym typeface="Lucida Sans Typewriter Regular"/>
                </a:defRPr>
              </a:lvl1pPr>
            </a:lstStyle>
            <a:p>
              <a:pPr/>
              <a:r>
                <a:t>{ 0 } { 1 4 5 } { 2 3 6 7 }</a:t>
              </a:r>
            </a:p>
          </p:txBody>
        </p:sp>
        <p:sp>
          <p:nvSpPr>
            <p:cNvPr id="224" name="3 sets"/>
            <p:cNvSpPr/>
            <p:nvPr/>
          </p:nvSpPr>
          <p:spPr>
            <a:xfrm>
              <a:off x="1001197" y="123941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lvl1pPr>
            </a:lstStyle>
            <a:p>
              <a:pPr/>
              <a:r>
                <a:t>3 sets</a:t>
              </a:r>
            </a:p>
          </p:txBody>
        </p:sp>
        <p:sp>
          <p:nvSpPr>
            <p:cNvPr id="225" name="Line"/>
            <p:cNvSpPr/>
            <p:nvPr/>
          </p:nvSpPr>
          <p:spPr>
            <a:xfrm>
              <a:off x="162682" y="655213"/>
              <a:ext cx="1112847" cy="54037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sp>
          <p:nvSpPr>
            <p:cNvPr id="226" name="Line"/>
            <p:cNvSpPr/>
            <p:nvPr/>
          </p:nvSpPr>
          <p:spPr>
            <a:xfrm flipH="1">
              <a:off x="1675675" y="655187"/>
              <a:ext cx="1149104" cy="540396"/>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sp>
          <p:nvSpPr>
            <p:cNvPr id="227" name="Line"/>
            <p:cNvSpPr/>
            <p:nvPr/>
          </p:nvSpPr>
          <p:spPr>
            <a:xfrm flipH="1">
              <a:off x="1475602" y="613453"/>
              <a:ext cx="20601" cy="58213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sp>
        <p:nvSpPr>
          <p:cNvPr id="229" name="Line"/>
          <p:cNvSpPr/>
          <p:nvPr/>
        </p:nvSpPr>
        <p:spPr>
          <a:xfrm>
            <a:off x="5932849" y="3647333"/>
            <a:ext cx="1" cy="1142299"/>
          </a:xfrm>
          <a:prstGeom prst="line">
            <a:avLst/>
          </a:prstGeom>
          <a:ln w="25400">
            <a:solidFill>
              <a:srgbClr val="000000"/>
            </a:solidFill>
          </a:ln>
        </p:spPr>
        <p:txBody>
          <a:bodyPr lIns="0" tIns="0" rIns="0" bIns="0"/>
          <a:lstStyle/>
          <a:p>
            <a:pPr>
              <a:defRPr sz="1200"/>
            </a:pPr>
          </a:p>
        </p:txBody>
      </p:sp>
      <p:sp>
        <p:nvSpPr>
          <p:cNvPr id="230" name="Line"/>
          <p:cNvSpPr/>
          <p:nvPr/>
        </p:nvSpPr>
        <p:spPr>
          <a:xfrm flipV="1">
            <a:off x="1919622" y="3618828"/>
            <a:ext cx="1254610" cy="1031334"/>
          </a:xfrm>
          <a:prstGeom prst="line">
            <a:avLst/>
          </a:prstGeom>
          <a:ln w="25400">
            <a:solidFill>
              <a:srgbClr val="000000"/>
            </a:solidFill>
          </a:ln>
        </p:spPr>
        <p:txBody>
          <a:bodyPr lIns="0" tIns="0" rIns="0" bIns="0"/>
          <a:lstStyle/>
          <a:p>
            <a:pPr>
              <a:defRPr sz="1200"/>
            </a:pPr>
          </a:p>
        </p:txBody>
      </p:sp>
      <p:sp>
        <p:nvSpPr>
          <p:cNvPr id="231" name="Line"/>
          <p:cNvSpPr/>
          <p:nvPr/>
        </p:nvSpPr>
        <p:spPr>
          <a:xfrm flipH="1" flipV="1">
            <a:off x="4527902" y="3595557"/>
            <a:ext cx="1224694" cy="143"/>
          </a:xfrm>
          <a:prstGeom prst="line">
            <a:avLst/>
          </a:prstGeom>
          <a:ln w="25400">
            <a:solidFill>
              <a:srgbClr val="000000"/>
            </a:solidFill>
          </a:ln>
        </p:spPr>
        <p:txBody>
          <a:bodyPr lIns="0" tIns="0" rIns="0" bIns="0"/>
          <a:lstStyle/>
          <a:p>
            <a:pPr>
              <a:defRPr sz="1200"/>
            </a:pPr>
          </a:p>
        </p:txBody>
      </p:sp>
      <p:sp>
        <p:nvSpPr>
          <p:cNvPr id="232" name="Line"/>
          <p:cNvSpPr/>
          <p:nvPr/>
        </p:nvSpPr>
        <p:spPr>
          <a:xfrm>
            <a:off x="1960350" y="4765090"/>
            <a:ext cx="1160847" cy="1717"/>
          </a:xfrm>
          <a:prstGeom prst="line">
            <a:avLst/>
          </a:prstGeom>
          <a:ln w="25400">
            <a:solidFill>
              <a:srgbClr val="000000"/>
            </a:solidFill>
          </a:ln>
        </p:spPr>
        <p:txBody>
          <a:bodyPr lIns="0" tIns="0" rIns="0" bIns="0"/>
          <a:lstStyle/>
          <a:p>
            <a:pPr>
              <a:defRPr sz="1200"/>
            </a:pPr>
          </a:p>
        </p:txBody>
      </p:sp>
      <p:sp>
        <p:nvSpPr>
          <p:cNvPr id="233" name="Line"/>
          <p:cNvSpPr/>
          <p:nvPr/>
        </p:nvSpPr>
        <p:spPr>
          <a:xfrm flipV="1">
            <a:off x="4593630" y="3604133"/>
            <a:ext cx="143" cy="1080237"/>
          </a:xfrm>
          <a:prstGeom prst="line">
            <a:avLst/>
          </a:prstGeom>
          <a:ln w="25400">
            <a:solidFill>
              <a:srgbClr val="000000"/>
            </a:solidFill>
          </a:ln>
        </p:spPr>
        <p:txBody>
          <a:bodyPr lIns="0" tIns="0" rIns="0" bIns="0"/>
          <a:lstStyle/>
          <a:p>
            <a:pPr>
              <a:defRPr sz="1200"/>
            </a:pPr>
          </a:p>
        </p:txBody>
      </p:sp>
      <p:sp>
        <p:nvSpPr>
          <p:cNvPr id="234" name="0"/>
          <p:cNvSpPr/>
          <p:nvPr/>
        </p:nvSpPr>
        <p:spPr>
          <a:xfrm>
            <a:off x="1723747" y="3421224"/>
            <a:ext cx="348712" cy="34828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0</a:t>
            </a:r>
          </a:p>
        </p:txBody>
      </p:sp>
      <p:sp>
        <p:nvSpPr>
          <p:cNvPr id="235" name="1"/>
          <p:cNvSpPr/>
          <p:nvPr/>
        </p:nvSpPr>
        <p:spPr>
          <a:xfrm>
            <a:off x="3073810" y="3421224"/>
            <a:ext cx="348712" cy="34828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1</a:t>
            </a:r>
          </a:p>
        </p:txBody>
      </p:sp>
      <p:sp>
        <p:nvSpPr>
          <p:cNvPr id="236" name="Line"/>
          <p:cNvSpPr/>
          <p:nvPr/>
        </p:nvSpPr>
        <p:spPr>
          <a:xfrm flipV="1">
            <a:off x="4643288" y="3646939"/>
            <a:ext cx="1254609" cy="1031334"/>
          </a:xfrm>
          <a:prstGeom prst="line">
            <a:avLst/>
          </a:prstGeom>
          <a:ln w="25400">
            <a:solidFill>
              <a:srgbClr val="000000"/>
            </a:solidFill>
          </a:ln>
        </p:spPr>
        <p:txBody>
          <a:bodyPr lIns="0" tIns="0" rIns="0" bIns="0"/>
          <a:lstStyle/>
          <a:p>
            <a:pPr>
              <a:defRPr sz="1200"/>
            </a:pPr>
          </a:p>
        </p:txBody>
      </p:sp>
      <p:sp>
        <p:nvSpPr>
          <p:cNvPr id="237" name="2"/>
          <p:cNvSpPr/>
          <p:nvPr/>
        </p:nvSpPr>
        <p:spPr>
          <a:xfrm>
            <a:off x="4413708" y="3425337"/>
            <a:ext cx="348711" cy="34828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2</a:t>
            </a:r>
          </a:p>
        </p:txBody>
      </p:sp>
      <p:sp>
        <p:nvSpPr>
          <p:cNvPr id="238" name="3"/>
          <p:cNvSpPr/>
          <p:nvPr/>
        </p:nvSpPr>
        <p:spPr>
          <a:xfrm>
            <a:off x="5756537" y="3453875"/>
            <a:ext cx="348712" cy="34828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3</a:t>
            </a:r>
          </a:p>
        </p:txBody>
      </p:sp>
      <p:sp>
        <p:nvSpPr>
          <p:cNvPr id="239" name="4"/>
          <p:cNvSpPr/>
          <p:nvPr/>
        </p:nvSpPr>
        <p:spPr>
          <a:xfrm>
            <a:off x="1723747" y="4576992"/>
            <a:ext cx="348712" cy="34828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4</a:t>
            </a:r>
          </a:p>
        </p:txBody>
      </p:sp>
      <p:sp>
        <p:nvSpPr>
          <p:cNvPr id="240" name="5"/>
          <p:cNvSpPr/>
          <p:nvPr/>
        </p:nvSpPr>
        <p:spPr>
          <a:xfrm>
            <a:off x="3073810" y="4576992"/>
            <a:ext cx="348712" cy="34828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5</a:t>
            </a:r>
          </a:p>
        </p:txBody>
      </p:sp>
      <p:sp>
        <p:nvSpPr>
          <p:cNvPr id="241" name="6"/>
          <p:cNvSpPr/>
          <p:nvPr/>
        </p:nvSpPr>
        <p:spPr>
          <a:xfrm>
            <a:off x="4413708" y="4581106"/>
            <a:ext cx="348711" cy="34828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6</a:t>
            </a:r>
          </a:p>
        </p:txBody>
      </p:sp>
      <p:sp>
        <p:nvSpPr>
          <p:cNvPr id="242" name="7"/>
          <p:cNvSpPr/>
          <p:nvPr/>
        </p:nvSpPr>
        <p:spPr>
          <a:xfrm>
            <a:off x="5756537" y="4609643"/>
            <a:ext cx="348712" cy="34828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7</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1">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0"/>
                                  </p:stCondLst>
                                  <p:iterate type="el" backwards="0">
                                    <p:tmAbs val="0"/>
                                  </p:iterate>
                                  <p:childTnLst>
                                    <p:set>
                                      <p:cBhvr>
                                        <p:cTn id="11" fill="hold"/>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21" grpId="1"/>
      <p:bldP build="whole" bldLvl="1" animBg="1" rev="0" advAuto="0" spid="228" grpId="2"/>
    </p:bld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5" name="Weighted quick-union analysis"/>
          <p:cNvSpPr txBox="1"/>
          <p:nvPr>
            <p:ph type="title"/>
          </p:nvPr>
        </p:nvSpPr>
        <p:spPr>
          <a:prstGeom prst="rect">
            <a:avLst/>
          </a:prstGeom>
        </p:spPr>
        <p:txBody>
          <a:bodyPr/>
          <a:lstStyle/>
          <a:p>
            <a:pPr/>
            <a:r>
              <a:t>Weighted quick-union analysis</a:t>
            </a:r>
          </a:p>
        </p:txBody>
      </p:sp>
      <p:sp>
        <p:nvSpPr>
          <p:cNvPr id="3586" name="Running time.…"/>
          <p:cNvSpPr txBox="1"/>
          <p:nvPr>
            <p:ph type="body" idx="1"/>
          </p:nvPr>
        </p:nvSpPr>
        <p:spPr>
          <a:prstGeom prst="rect">
            <a:avLst/>
          </a:prstGeom>
        </p:spPr>
        <p:txBody>
          <a:bodyPr/>
          <a:lstStyle/>
          <a:p>
            <a:pPr indent="127000"/>
            <a:r>
              <a:t>Running time.</a:t>
            </a:r>
          </a:p>
          <a:p>
            <a:pPr lvl="1" marL="1003300" indent="-368300"/>
            <a:r>
              <a:t>Find:  takes time proportional to depth of </a:t>
            </a:r>
            <a:r>
              <a:rPr i="1">
                <a:latin typeface="Times New Roman"/>
                <a:ea typeface="Times New Roman"/>
                <a:cs typeface="Times New Roman"/>
                <a:sym typeface="Times New Roman"/>
              </a:rPr>
              <a:t>p</a:t>
            </a:r>
            <a:r>
              <a:t>.</a:t>
            </a:r>
          </a:p>
          <a:p>
            <a:pPr lvl="1" marL="1003300" indent="-368300"/>
            <a:r>
              <a:t>Union:  takes constant time, given roots.</a:t>
            </a:r>
          </a:p>
          <a:p>
            <a:pPr indent="127000"/>
            <a:br/>
            <a:r>
              <a:t>Proposition.  </a:t>
            </a:r>
            <a:r>
              <a:t>Depth of any node </a:t>
            </a:r>
            <a:r>
              <a:rPr i="1">
                <a:latin typeface="Times New Roman"/>
                <a:ea typeface="Times New Roman"/>
                <a:cs typeface="Times New Roman"/>
                <a:sym typeface="Times New Roman"/>
              </a:rPr>
              <a:t>x</a:t>
            </a:r>
            <a:r>
              <a:t> is at most </a:t>
            </a:r>
            <a:r>
              <a:rPr>
                <a:latin typeface="Times New Roman"/>
                <a:ea typeface="Times New Roman"/>
                <a:cs typeface="Times New Roman"/>
                <a:sym typeface="Times New Roman"/>
              </a:rPr>
              <a:t>lg </a:t>
            </a:r>
            <a:r>
              <a:rPr i="1">
                <a:latin typeface="Times New Roman"/>
                <a:ea typeface="Times New Roman"/>
                <a:cs typeface="Times New Roman"/>
                <a:sym typeface="Times New Roman"/>
              </a:rPr>
              <a:t>N</a:t>
            </a:r>
            <a:r>
              <a:t>.</a:t>
            </a:r>
          </a:p>
        </p:txBody>
      </p:sp>
      <p:sp>
        <p:nvSpPr>
          <p:cNvPr id="3587"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590" name="Group"/>
          <p:cNvGrpSpPr/>
          <p:nvPr/>
        </p:nvGrpSpPr>
        <p:grpSpPr>
          <a:xfrm>
            <a:off x="8384724" y="2742219"/>
            <a:ext cx="1536701" cy="1270001"/>
            <a:chOff x="0" y="0"/>
            <a:chExt cx="1536700" cy="1270000"/>
          </a:xfrm>
        </p:grpSpPr>
        <p:sp>
          <p:nvSpPr>
            <p:cNvPr id="3588" name="lg = base-2 logarithm"/>
            <p:cNvSpPr/>
            <p:nvPr/>
          </p:nvSpPr>
          <p:spPr>
            <a:xfrm>
              <a:off x="26670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lg = base-2 logarithm</a:t>
              </a:r>
            </a:p>
          </p:txBody>
        </p:sp>
        <p:sp>
          <p:nvSpPr>
            <p:cNvPr id="3589" name="Line"/>
            <p:cNvSpPr/>
            <p:nvPr/>
          </p:nvSpPr>
          <p:spPr>
            <a:xfrm flipV="1">
              <a:off x="0" y="307445"/>
              <a:ext cx="269277" cy="340255"/>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grpSp>
        <p:nvGrpSpPr>
          <p:cNvPr id="3613" name="Group"/>
          <p:cNvGrpSpPr/>
          <p:nvPr/>
        </p:nvGrpSpPr>
        <p:grpSpPr>
          <a:xfrm>
            <a:off x="5343878" y="5319339"/>
            <a:ext cx="3901440" cy="4434261"/>
            <a:chOff x="0" y="0"/>
            <a:chExt cx="3901439" cy="4434260"/>
          </a:xfrm>
        </p:grpSpPr>
        <p:sp>
          <p:nvSpPr>
            <p:cNvPr id="3591" name="Line"/>
            <p:cNvSpPr/>
            <p:nvPr/>
          </p:nvSpPr>
          <p:spPr>
            <a:xfrm flipV="1">
              <a:off x="3017548" y="2000658"/>
              <a:ext cx="1" cy="631263"/>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92" name="Line"/>
            <p:cNvSpPr/>
            <p:nvPr/>
          </p:nvSpPr>
          <p:spPr>
            <a:xfrm flipH="1" flipV="1">
              <a:off x="1693106" y="207635"/>
              <a:ext cx="1354752" cy="79942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93" name="Line"/>
            <p:cNvSpPr/>
            <p:nvPr/>
          </p:nvSpPr>
          <p:spPr>
            <a:xfrm flipV="1">
              <a:off x="382449" y="1802369"/>
              <a:ext cx="415958" cy="822750"/>
            </a:xfrm>
            <a:prstGeom prst="line">
              <a:avLst/>
            </a:prstGeom>
            <a:noFill/>
            <a:ln w="254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3594" name="Line"/>
            <p:cNvSpPr/>
            <p:nvPr/>
          </p:nvSpPr>
          <p:spPr>
            <a:xfrm flipH="1" flipV="1">
              <a:off x="770692" y="1769857"/>
              <a:ext cx="350680" cy="856185"/>
            </a:xfrm>
            <a:prstGeom prst="line">
              <a:avLst/>
            </a:prstGeom>
            <a:noFill/>
            <a:ln w="254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3595" name="Oval"/>
            <p:cNvSpPr/>
            <p:nvPr/>
          </p:nvSpPr>
          <p:spPr>
            <a:xfrm>
              <a:off x="2817423" y="2490047"/>
              <a:ext cx="370277" cy="361327"/>
            </a:xfrm>
            <a:prstGeom prst="ellipse">
              <a:avLst/>
            </a:prstGeom>
            <a:solidFill>
              <a:srgbClr val="C0C0C0"/>
            </a:solidFill>
            <a:ln w="127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3596" name="Line"/>
            <p:cNvSpPr/>
            <p:nvPr/>
          </p:nvSpPr>
          <p:spPr>
            <a:xfrm flipH="1" flipV="1">
              <a:off x="1567913" y="1079562"/>
              <a:ext cx="325200" cy="586693"/>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97" name="Line"/>
            <p:cNvSpPr/>
            <p:nvPr/>
          </p:nvSpPr>
          <p:spPr>
            <a:xfrm flipV="1">
              <a:off x="199899" y="207084"/>
              <a:ext cx="1111515" cy="749213"/>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98" name="Line"/>
            <p:cNvSpPr/>
            <p:nvPr/>
          </p:nvSpPr>
          <p:spPr>
            <a:xfrm flipV="1">
              <a:off x="1507768" y="234503"/>
              <a:ext cx="12292" cy="65610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599" name="Line"/>
            <p:cNvSpPr/>
            <p:nvPr/>
          </p:nvSpPr>
          <p:spPr>
            <a:xfrm flipV="1">
              <a:off x="3012721" y="1056060"/>
              <a:ext cx="1" cy="635033"/>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600" name="Line"/>
            <p:cNvSpPr/>
            <p:nvPr/>
          </p:nvSpPr>
          <p:spPr>
            <a:xfrm flipV="1">
              <a:off x="812177" y="982649"/>
              <a:ext cx="728955" cy="775916"/>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601" name="x"/>
            <p:cNvSpPr/>
            <p:nvPr/>
          </p:nvSpPr>
          <p:spPr>
            <a:xfrm>
              <a:off x="167075" y="2495973"/>
              <a:ext cx="370277" cy="361327"/>
            </a:xfrm>
            <a:prstGeom prst="ellipse">
              <a:avLst/>
            </a:prstGeom>
            <a:solidFill>
              <a:srgbClr val="005493"/>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i="1" sz="2000">
                  <a:solidFill>
                    <a:srgbClr val="FFFFFF"/>
                  </a:solidFill>
                  <a:uFill>
                    <a:solidFill>
                      <a:srgbClr val="FFFFFF"/>
                    </a:solidFill>
                  </a:uFill>
                  <a:latin typeface="Times New Roman"/>
                  <a:ea typeface="Times New Roman"/>
                  <a:cs typeface="Times New Roman"/>
                  <a:sym typeface="Times New Roman"/>
                </a:defRPr>
              </a:lvl1pPr>
            </a:lstStyle>
            <a:p>
              <a:pPr/>
              <a:r>
                <a:t>x</a:t>
              </a:r>
            </a:p>
          </p:txBody>
        </p:sp>
        <p:sp>
          <p:nvSpPr>
            <p:cNvPr id="3602" name="Oval"/>
            <p:cNvSpPr/>
            <p:nvPr/>
          </p:nvSpPr>
          <p:spPr>
            <a:xfrm>
              <a:off x="1776023" y="1657773"/>
              <a:ext cx="370277" cy="361327"/>
            </a:xfrm>
            <a:prstGeom prst="ellipse">
              <a:avLst/>
            </a:prstGeom>
            <a:solidFill>
              <a:srgbClr val="CBCBCB"/>
            </a:solidFill>
            <a:ln w="127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3603" name="Oval"/>
            <p:cNvSpPr/>
            <p:nvPr/>
          </p:nvSpPr>
          <p:spPr>
            <a:xfrm>
              <a:off x="943468" y="2495973"/>
              <a:ext cx="370277" cy="361327"/>
            </a:xfrm>
            <a:prstGeom prst="ellipse">
              <a:avLst/>
            </a:prstGeom>
            <a:solidFill>
              <a:srgbClr val="CBCBCB"/>
            </a:solidFill>
            <a:ln w="127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3604" name="Oval"/>
            <p:cNvSpPr/>
            <p:nvPr/>
          </p:nvSpPr>
          <p:spPr>
            <a:xfrm>
              <a:off x="2823068" y="1663700"/>
              <a:ext cx="368019" cy="361327"/>
            </a:xfrm>
            <a:prstGeom prst="ellipse">
              <a:avLst/>
            </a:prstGeom>
            <a:solidFill>
              <a:srgbClr val="CBCBCB"/>
            </a:solidFill>
            <a:ln w="127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3605" name="Oval"/>
            <p:cNvSpPr/>
            <p:nvPr/>
          </p:nvSpPr>
          <p:spPr>
            <a:xfrm>
              <a:off x="0" y="825500"/>
              <a:ext cx="368018" cy="361327"/>
            </a:xfrm>
            <a:prstGeom prst="ellipse">
              <a:avLst/>
            </a:prstGeom>
            <a:solidFill>
              <a:srgbClr val="CBCBCB"/>
            </a:solidFill>
            <a:ln w="127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3606" name="Oval"/>
            <p:cNvSpPr/>
            <p:nvPr/>
          </p:nvSpPr>
          <p:spPr>
            <a:xfrm>
              <a:off x="1330395" y="0"/>
              <a:ext cx="370276" cy="361327"/>
            </a:xfrm>
            <a:prstGeom prst="ellipse">
              <a:avLst/>
            </a:prstGeom>
            <a:solidFill>
              <a:srgbClr val="CBCBCB"/>
            </a:solidFill>
            <a:ln w="127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3607" name="Oval"/>
            <p:cNvSpPr/>
            <p:nvPr/>
          </p:nvSpPr>
          <p:spPr>
            <a:xfrm>
              <a:off x="618066" y="1663700"/>
              <a:ext cx="370277" cy="361327"/>
            </a:xfrm>
            <a:prstGeom prst="ellipse">
              <a:avLst/>
            </a:prstGeom>
            <a:solidFill>
              <a:srgbClr val="CBCBCB"/>
            </a:solidFill>
            <a:ln w="127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3608" name="Oval"/>
            <p:cNvSpPr/>
            <p:nvPr/>
          </p:nvSpPr>
          <p:spPr>
            <a:xfrm>
              <a:off x="1322775" y="825500"/>
              <a:ext cx="370277" cy="361327"/>
            </a:xfrm>
            <a:prstGeom prst="ellipse">
              <a:avLst/>
            </a:prstGeom>
            <a:solidFill>
              <a:srgbClr val="CBCBCB"/>
            </a:solidFill>
            <a:ln w="127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3609" name="N = 11…"/>
            <p:cNvSpPr/>
            <p:nvPr/>
          </p:nvSpPr>
          <p:spPr>
            <a:xfrm>
              <a:off x="248122" y="316426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58702" marR="58702" defTabSz="1295400">
                <a:lnSpc>
                  <a:spcPct val="130000"/>
                </a:lnSpc>
                <a:defRPr b="1" sz="1600">
                  <a:uFill>
                    <a:solidFill>
                      <a:srgbClr val="000000"/>
                    </a:solidFill>
                  </a:uFill>
                  <a:latin typeface="Lucida Grande"/>
                  <a:ea typeface="Lucida Grande"/>
                  <a:cs typeface="Lucida Grande"/>
                  <a:sym typeface="Lucida Grande"/>
                </a:defRPr>
              </a:pPr>
              <a:r>
                <a:t>N = 11</a:t>
              </a:r>
            </a:p>
            <a:p>
              <a:pPr marL="58702" marR="58702" defTabSz="1295400">
                <a:lnSpc>
                  <a:spcPct val="130000"/>
                </a:lnSpc>
                <a:defRPr b="1" sz="1600">
                  <a:uFill>
                    <a:solidFill>
                      <a:srgbClr val="000000"/>
                    </a:solidFill>
                  </a:uFill>
                  <a:latin typeface="Lucida Grande"/>
                  <a:ea typeface="Lucida Grande"/>
                  <a:cs typeface="Lucida Grande"/>
                  <a:sym typeface="Lucida Grande"/>
                </a:defRPr>
              </a:pPr>
              <a:r>
                <a:t>depth(x) = 3 ≤  lg N</a:t>
              </a:r>
            </a:p>
          </p:txBody>
        </p:sp>
        <p:sp>
          <p:nvSpPr>
            <p:cNvPr id="3610" name="Line"/>
            <p:cNvSpPr/>
            <p:nvPr/>
          </p:nvSpPr>
          <p:spPr>
            <a:xfrm flipH="1" flipV="1">
              <a:off x="3026373" y="1005780"/>
              <a:ext cx="684856" cy="837278"/>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611" name="Oval"/>
            <p:cNvSpPr/>
            <p:nvPr/>
          </p:nvSpPr>
          <p:spPr>
            <a:xfrm>
              <a:off x="3533421" y="1652960"/>
              <a:ext cx="368019" cy="361327"/>
            </a:xfrm>
            <a:prstGeom prst="ellipse">
              <a:avLst/>
            </a:prstGeom>
            <a:solidFill>
              <a:srgbClr val="CBCBCB"/>
            </a:solidFill>
            <a:ln w="127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3612" name="Oval"/>
            <p:cNvSpPr/>
            <p:nvPr/>
          </p:nvSpPr>
          <p:spPr>
            <a:xfrm flipH="1">
              <a:off x="2812344" y="825500"/>
              <a:ext cx="368019" cy="361327"/>
            </a:xfrm>
            <a:prstGeom prst="ellipse">
              <a:avLst/>
            </a:prstGeom>
            <a:solidFill>
              <a:srgbClr val="CBCBCB"/>
            </a:solidFill>
            <a:ln w="12700" cap="flat">
              <a:solidFill>
                <a:srgbClr val="000000"/>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grpSp>
      <p:grpSp>
        <p:nvGrpSpPr>
          <p:cNvPr id="3625" name="Group"/>
          <p:cNvGrpSpPr/>
          <p:nvPr/>
        </p:nvGrpSpPr>
        <p:grpSpPr>
          <a:xfrm>
            <a:off x="4597400" y="4965700"/>
            <a:ext cx="5994400" cy="4178300"/>
            <a:chOff x="0" y="0"/>
            <a:chExt cx="5994400" cy="4178300"/>
          </a:xfrm>
        </p:grpSpPr>
        <p:sp>
          <p:nvSpPr>
            <p:cNvPr id="3614" name="depth 3"/>
            <p:cNvSpPr/>
            <p:nvPr/>
          </p:nvSpPr>
          <p:spPr>
            <a:xfrm>
              <a:off x="0" y="29083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400">
                  <a:solidFill>
                    <a:srgbClr val="8D3124"/>
                  </a:solidFill>
                  <a:uFill>
                    <a:solidFill>
                      <a:srgbClr val="8D3124"/>
                    </a:solidFill>
                  </a:uFill>
                  <a:latin typeface="Lucida Sans Regular"/>
                  <a:ea typeface="Lucida Sans Regular"/>
                  <a:cs typeface="Lucida Sans Regular"/>
                  <a:sym typeface="Lucida Sans Regular"/>
                </a:defRPr>
              </a:lvl1pPr>
            </a:lstStyle>
            <a:p>
              <a:pPr/>
              <a:r>
                <a:t>depth 3</a:t>
              </a:r>
            </a:p>
          </p:txBody>
        </p:sp>
        <p:sp>
          <p:nvSpPr>
            <p:cNvPr id="3615" name="2"/>
            <p:cNvSpPr/>
            <p:nvPr/>
          </p:nvSpPr>
          <p:spPr>
            <a:xfrm>
              <a:off x="990600" y="20447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400">
                  <a:solidFill>
                    <a:srgbClr val="8D3124"/>
                  </a:solidFill>
                  <a:uFill>
                    <a:solidFill>
                      <a:srgbClr val="8D3124"/>
                    </a:solidFill>
                  </a:uFill>
                  <a:latin typeface="Lucida Sans Regular"/>
                  <a:ea typeface="Lucida Sans Regular"/>
                  <a:cs typeface="Lucida Sans Regular"/>
                  <a:sym typeface="Lucida Sans Regular"/>
                </a:defRPr>
              </a:lvl1pPr>
            </a:lstStyle>
            <a:p>
              <a:pPr/>
              <a:r>
                <a:t>2</a:t>
              </a:r>
            </a:p>
          </p:txBody>
        </p:sp>
        <p:sp>
          <p:nvSpPr>
            <p:cNvPr id="3616" name="1"/>
            <p:cNvSpPr/>
            <p:nvPr/>
          </p:nvSpPr>
          <p:spPr>
            <a:xfrm>
              <a:off x="1714500" y="12319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4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3617" name="0"/>
            <p:cNvSpPr/>
            <p:nvPr/>
          </p:nvSpPr>
          <p:spPr>
            <a:xfrm>
              <a:off x="210820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400">
                  <a:solidFill>
                    <a:srgbClr val="8D3124"/>
                  </a:solidFill>
                  <a:uFill>
                    <a:solidFill>
                      <a:srgbClr val="8D3124"/>
                    </a:solidFill>
                  </a:uFill>
                  <a:latin typeface="Lucida Sans Regular"/>
                  <a:ea typeface="Lucida Sans Regular"/>
                  <a:cs typeface="Lucida Sans Regular"/>
                  <a:sym typeface="Lucida Sans Regular"/>
                </a:defRPr>
              </a:lvl1pPr>
            </a:lstStyle>
            <a:p>
              <a:pPr/>
              <a:r>
                <a:t>0</a:t>
              </a:r>
            </a:p>
          </p:txBody>
        </p:sp>
        <p:sp>
          <p:nvSpPr>
            <p:cNvPr id="3618" name="1"/>
            <p:cNvSpPr/>
            <p:nvPr/>
          </p:nvSpPr>
          <p:spPr>
            <a:xfrm>
              <a:off x="3225800" y="12319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4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3619" name="1"/>
            <p:cNvSpPr/>
            <p:nvPr/>
          </p:nvSpPr>
          <p:spPr>
            <a:xfrm>
              <a:off x="342900" y="12319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4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3620" name="2"/>
            <p:cNvSpPr/>
            <p:nvPr/>
          </p:nvSpPr>
          <p:spPr>
            <a:xfrm>
              <a:off x="2171700" y="20447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400">
                  <a:solidFill>
                    <a:srgbClr val="8D3124"/>
                  </a:solidFill>
                  <a:uFill>
                    <a:solidFill>
                      <a:srgbClr val="8D3124"/>
                    </a:solidFill>
                  </a:uFill>
                  <a:latin typeface="Lucida Sans Regular"/>
                  <a:ea typeface="Lucida Sans Regular"/>
                  <a:cs typeface="Lucida Sans Regular"/>
                  <a:sym typeface="Lucida Sans Regular"/>
                </a:defRPr>
              </a:lvl1pPr>
            </a:lstStyle>
            <a:p>
              <a:pPr/>
              <a:r>
                <a:t>2</a:t>
              </a:r>
            </a:p>
          </p:txBody>
        </p:sp>
        <p:sp>
          <p:nvSpPr>
            <p:cNvPr id="3621" name="2"/>
            <p:cNvSpPr/>
            <p:nvPr/>
          </p:nvSpPr>
          <p:spPr>
            <a:xfrm>
              <a:off x="3238500" y="20447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400">
                  <a:solidFill>
                    <a:srgbClr val="8D3124"/>
                  </a:solidFill>
                  <a:uFill>
                    <a:solidFill>
                      <a:srgbClr val="8D3124"/>
                    </a:solidFill>
                  </a:uFill>
                  <a:latin typeface="Lucida Sans Regular"/>
                  <a:ea typeface="Lucida Sans Regular"/>
                  <a:cs typeface="Lucida Sans Regular"/>
                  <a:sym typeface="Lucida Sans Regular"/>
                </a:defRPr>
              </a:lvl1pPr>
            </a:lstStyle>
            <a:p>
              <a:pPr/>
              <a:r>
                <a:t>2</a:t>
              </a:r>
            </a:p>
          </p:txBody>
        </p:sp>
        <p:sp>
          <p:nvSpPr>
            <p:cNvPr id="3622" name="2"/>
            <p:cNvSpPr/>
            <p:nvPr/>
          </p:nvSpPr>
          <p:spPr>
            <a:xfrm>
              <a:off x="4724400" y="20447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400">
                  <a:solidFill>
                    <a:srgbClr val="8D3124"/>
                  </a:solidFill>
                  <a:uFill>
                    <a:solidFill>
                      <a:srgbClr val="8D3124"/>
                    </a:solidFill>
                  </a:uFill>
                  <a:latin typeface="Lucida Sans Regular"/>
                  <a:ea typeface="Lucida Sans Regular"/>
                  <a:cs typeface="Lucida Sans Regular"/>
                  <a:sym typeface="Lucida Sans Regular"/>
                </a:defRPr>
              </a:lvl1pPr>
            </a:lstStyle>
            <a:p>
              <a:pPr/>
              <a:r>
                <a:t>2</a:t>
              </a:r>
            </a:p>
          </p:txBody>
        </p:sp>
        <p:sp>
          <p:nvSpPr>
            <p:cNvPr id="3623" name="3"/>
            <p:cNvSpPr/>
            <p:nvPr/>
          </p:nvSpPr>
          <p:spPr>
            <a:xfrm>
              <a:off x="2120900" y="29083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400">
                  <a:solidFill>
                    <a:srgbClr val="8D3124"/>
                  </a:solidFill>
                  <a:uFill>
                    <a:solidFill>
                      <a:srgbClr val="8D3124"/>
                    </a:solidFill>
                  </a:uFill>
                  <a:latin typeface="Lucida Sans Regular"/>
                  <a:ea typeface="Lucida Sans Regular"/>
                  <a:cs typeface="Lucida Sans Regular"/>
                  <a:sym typeface="Lucida Sans Regular"/>
                </a:defRPr>
              </a:lvl1pPr>
            </a:lstStyle>
            <a:p>
              <a:pPr/>
              <a:r>
                <a:t>3</a:t>
              </a:r>
            </a:p>
          </p:txBody>
        </p:sp>
        <p:sp>
          <p:nvSpPr>
            <p:cNvPr id="3624" name="3"/>
            <p:cNvSpPr/>
            <p:nvPr/>
          </p:nvSpPr>
          <p:spPr>
            <a:xfrm>
              <a:off x="3238500" y="29083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400">
                  <a:solidFill>
                    <a:srgbClr val="8D3124"/>
                  </a:solidFill>
                  <a:uFill>
                    <a:solidFill>
                      <a:srgbClr val="8D3124"/>
                    </a:solidFill>
                  </a:uFill>
                  <a:latin typeface="Lucida Sans Regular"/>
                  <a:ea typeface="Lucida Sans Regular"/>
                  <a:cs typeface="Lucida Sans Regular"/>
                  <a:sym typeface="Lucida Sans Regular"/>
                </a:defRPr>
              </a:lvl1pPr>
            </a:lstStyle>
            <a:p>
              <a:pPr/>
              <a:r>
                <a:t>3</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86">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59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613"/>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6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586" grpId="1"/>
      <p:bldP build="whole" bldLvl="1" animBg="1" rev="0" advAuto="0" spid="3613" grpId="3"/>
      <p:bldP build="whole" bldLvl="1" animBg="1" rev="0" advAuto="0" spid="3625" grpId="4"/>
      <p:bldP build="whole" bldLvl="1" animBg="1" rev="0" advAuto="0" spid="3590" grpId="2"/>
    </p:bldLst>
  </p:timing>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7" name="Weighted quick-union analysis"/>
          <p:cNvSpPr txBox="1"/>
          <p:nvPr>
            <p:ph type="title"/>
          </p:nvPr>
        </p:nvSpPr>
        <p:spPr>
          <a:prstGeom prst="rect">
            <a:avLst/>
          </a:prstGeom>
        </p:spPr>
        <p:txBody>
          <a:bodyPr/>
          <a:lstStyle/>
          <a:p>
            <a:pPr/>
            <a:r>
              <a:t>Weighted quick-union analysis</a:t>
            </a:r>
          </a:p>
        </p:txBody>
      </p:sp>
      <p:sp>
        <p:nvSpPr>
          <p:cNvPr id="3628" name="Running time.…"/>
          <p:cNvSpPr txBox="1"/>
          <p:nvPr>
            <p:ph type="body" idx="1"/>
          </p:nvPr>
        </p:nvSpPr>
        <p:spPr>
          <a:prstGeom prst="rect">
            <a:avLst/>
          </a:prstGeom>
        </p:spPr>
        <p:txBody>
          <a:bodyPr/>
          <a:lstStyle/>
          <a:p>
            <a:pPr indent="127000"/>
            <a:r>
              <a:t>Running time.</a:t>
            </a:r>
          </a:p>
          <a:p>
            <a:pPr lvl="1" marL="1003300" indent="-368300"/>
            <a:r>
              <a:t>Find:  takes time proportional to depth of </a:t>
            </a:r>
            <a:r>
              <a:rPr i="1">
                <a:latin typeface="Times New Roman"/>
                <a:ea typeface="Times New Roman"/>
                <a:cs typeface="Times New Roman"/>
                <a:sym typeface="Times New Roman"/>
              </a:rPr>
              <a:t>p</a:t>
            </a:r>
            <a:r>
              <a:t>.</a:t>
            </a:r>
          </a:p>
          <a:p>
            <a:pPr lvl="1" marL="1003300" indent="-368300"/>
            <a:r>
              <a:t>Union:  takes constant time, given roots.</a:t>
            </a:r>
          </a:p>
          <a:p>
            <a:pPr lvl="1" marL="1003300" indent="-368300"/>
          </a:p>
          <a:p>
            <a:pPr indent="127000"/>
            <a:r>
              <a:t>Proposition.  </a:t>
            </a:r>
            <a:r>
              <a:t>Depth of any node </a:t>
            </a:r>
            <a:r>
              <a:rPr i="1">
                <a:latin typeface="Times New Roman"/>
                <a:ea typeface="Times New Roman"/>
                <a:cs typeface="Times New Roman"/>
                <a:sym typeface="Times New Roman"/>
              </a:rPr>
              <a:t>x</a:t>
            </a:r>
            <a:r>
              <a:t> is at most </a:t>
            </a:r>
            <a:r>
              <a:rPr>
                <a:latin typeface="Times New Roman"/>
                <a:ea typeface="Times New Roman"/>
                <a:cs typeface="Times New Roman"/>
                <a:sym typeface="Times New Roman"/>
              </a:rPr>
              <a:t>lg </a:t>
            </a:r>
            <a:r>
              <a:rPr i="1">
                <a:latin typeface="Times New Roman"/>
                <a:ea typeface="Times New Roman"/>
                <a:cs typeface="Times New Roman"/>
                <a:sym typeface="Times New Roman"/>
              </a:rPr>
              <a:t>N</a:t>
            </a:r>
            <a:r>
              <a:t>.</a:t>
            </a:r>
          </a:p>
          <a:p>
            <a:pPr indent="127000"/>
            <a:r>
              <a:rPr>
                <a:solidFill>
                  <a:srgbClr val="005493"/>
                </a:solidFill>
                <a:uFill>
                  <a:solidFill>
                    <a:srgbClr val="0048AA"/>
                  </a:solidFill>
                </a:uFill>
              </a:rPr>
              <a:t>Pf.  </a:t>
            </a:r>
            <a:r>
              <a:t>What causes the depth of object </a:t>
            </a:r>
            <a:r>
              <a:rPr i="1">
                <a:latin typeface="Times New Roman"/>
                <a:ea typeface="Times New Roman"/>
                <a:cs typeface="Times New Roman"/>
                <a:sym typeface="Times New Roman"/>
              </a:rPr>
              <a:t>x</a:t>
            </a:r>
            <a:r>
              <a:t> to increase?</a:t>
            </a:r>
          </a:p>
          <a:p>
            <a:pPr indent="127000"/>
            <a:r>
              <a:t>Increases by </a:t>
            </a:r>
            <a:r>
              <a:rPr>
                <a:latin typeface="Times New Roman"/>
                <a:ea typeface="Times New Roman"/>
                <a:cs typeface="Times New Roman"/>
                <a:sym typeface="Times New Roman"/>
              </a:rPr>
              <a:t>1</a:t>
            </a:r>
            <a:r>
              <a:t> when tree </a:t>
            </a:r>
            <a:r>
              <a:rPr i="1">
                <a:latin typeface="Times New Roman"/>
                <a:ea typeface="Times New Roman"/>
                <a:cs typeface="Times New Roman"/>
                <a:sym typeface="Times New Roman"/>
              </a:rPr>
              <a:t>T</a:t>
            </a:r>
            <a:r>
              <a:rPr baseline="-5999">
                <a:latin typeface="Times New Roman"/>
                <a:ea typeface="Times New Roman"/>
                <a:cs typeface="Times New Roman"/>
                <a:sym typeface="Times New Roman"/>
              </a:rPr>
              <a:t>1</a:t>
            </a:r>
            <a:r>
              <a:t> containing </a:t>
            </a:r>
            <a:r>
              <a:rPr i="1">
                <a:latin typeface="Times New Roman"/>
                <a:ea typeface="Times New Roman"/>
                <a:cs typeface="Times New Roman"/>
                <a:sym typeface="Times New Roman"/>
              </a:rPr>
              <a:t>x</a:t>
            </a:r>
            <a:r>
              <a:t> is merged into another tree </a:t>
            </a:r>
            <a:r>
              <a:rPr i="1">
                <a:latin typeface="Times New Roman"/>
                <a:ea typeface="Times New Roman"/>
                <a:cs typeface="Times New Roman"/>
                <a:sym typeface="Times New Roman"/>
              </a:rPr>
              <a:t>T</a:t>
            </a:r>
            <a:r>
              <a:rPr baseline="-5999">
                <a:latin typeface="Times New Roman"/>
                <a:ea typeface="Times New Roman"/>
                <a:cs typeface="Times New Roman"/>
                <a:sym typeface="Times New Roman"/>
              </a:rPr>
              <a:t>2</a:t>
            </a:r>
            <a:r>
              <a:t>.</a:t>
            </a:r>
          </a:p>
          <a:p>
            <a:pPr lvl="1" marL="1003300" indent="-368300"/>
            <a:r>
              <a:t>The size of the tree containing </a:t>
            </a:r>
            <a:r>
              <a:rPr i="1">
                <a:latin typeface="Times New Roman"/>
                <a:ea typeface="Times New Roman"/>
                <a:cs typeface="Times New Roman"/>
                <a:sym typeface="Times New Roman"/>
              </a:rPr>
              <a:t>x</a:t>
            </a:r>
            <a:r>
              <a:t> at least doubles since </a:t>
            </a:r>
            <a:r>
              <a:rPr>
                <a:latin typeface="Symbol"/>
                <a:ea typeface="Symbol"/>
                <a:cs typeface="Symbol"/>
                <a:sym typeface="Symbol"/>
              </a:rPr>
              <a:t>|</a:t>
            </a:r>
            <a:r>
              <a:rPr>
                <a:latin typeface="Symbol"/>
                <a:ea typeface="Symbol"/>
                <a:cs typeface="Symbol"/>
                <a:sym typeface="Symbol"/>
              </a:rPr>
              <a:t> </a:t>
            </a:r>
            <a:r>
              <a:rPr i="1">
                <a:latin typeface="Times New Roman"/>
                <a:ea typeface="Times New Roman"/>
                <a:cs typeface="Times New Roman"/>
                <a:sym typeface="Times New Roman"/>
              </a:rPr>
              <a:t>T</a:t>
            </a:r>
            <a:r>
              <a:rPr baseline="-5999">
                <a:latin typeface="Times New Roman"/>
                <a:ea typeface="Times New Roman"/>
                <a:cs typeface="Times New Roman"/>
                <a:sym typeface="Times New Roman"/>
              </a:rPr>
              <a:t> 2</a:t>
            </a:r>
            <a:r>
              <a:rPr>
                <a:latin typeface="Symbol"/>
                <a:ea typeface="Symbol"/>
                <a:cs typeface="Symbol"/>
                <a:sym typeface="Symbol"/>
              </a:rPr>
              <a:t> | </a:t>
            </a:r>
            <a:r>
              <a:t> </a:t>
            </a:r>
            <a:r>
              <a:rPr>
                <a:latin typeface="Symbol"/>
                <a:ea typeface="Symbol"/>
                <a:cs typeface="Symbol"/>
                <a:sym typeface="Symbol"/>
              </a:rPr>
              <a:t>³ </a:t>
            </a:r>
            <a:r>
              <a:t> </a:t>
            </a:r>
            <a:r>
              <a:rPr>
                <a:latin typeface="Symbol"/>
                <a:ea typeface="Symbol"/>
                <a:cs typeface="Symbol"/>
                <a:sym typeface="Symbol"/>
              </a:rPr>
              <a:t>|</a:t>
            </a:r>
            <a:r>
              <a:rPr>
                <a:latin typeface="Symbol"/>
                <a:ea typeface="Symbol"/>
                <a:cs typeface="Symbol"/>
                <a:sym typeface="Symbol"/>
              </a:rPr>
              <a:t> </a:t>
            </a:r>
            <a:r>
              <a:rPr i="1">
                <a:latin typeface="Times New Roman"/>
                <a:ea typeface="Times New Roman"/>
                <a:cs typeface="Times New Roman"/>
                <a:sym typeface="Times New Roman"/>
              </a:rPr>
              <a:t>T</a:t>
            </a:r>
            <a:r>
              <a:rPr baseline="-5999">
                <a:latin typeface="Times New Roman"/>
                <a:ea typeface="Times New Roman"/>
                <a:cs typeface="Times New Roman"/>
                <a:sym typeface="Times New Roman"/>
              </a:rPr>
              <a:t> 1</a:t>
            </a:r>
            <a:r>
              <a:rPr>
                <a:latin typeface="Symbol"/>
                <a:ea typeface="Symbol"/>
                <a:cs typeface="Symbol"/>
                <a:sym typeface="Symbol"/>
              </a:rPr>
              <a:t> |</a:t>
            </a:r>
            <a:r>
              <a:t>.</a:t>
            </a:r>
          </a:p>
          <a:p>
            <a:pPr lvl="1" marL="1003300" indent="-368300"/>
            <a:r>
              <a:t>Size of tree containing </a:t>
            </a:r>
            <a:r>
              <a:rPr i="1">
                <a:latin typeface="Times New Roman"/>
                <a:ea typeface="Times New Roman"/>
                <a:cs typeface="Times New Roman"/>
                <a:sym typeface="Times New Roman"/>
              </a:rPr>
              <a:t>x</a:t>
            </a:r>
            <a:r>
              <a:t> can double at most </a:t>
            </a:r>
            <a:r>
              <a:rPr>
                <a:latin typeface="Times New Roman"/>
                <a:ea typeface="Times New Roman"/>
                <a:cs typeface="Times New Roman"/>
                <a:sym typeface="Times New Roman"/>
              </a:rPr>
              <a:t>lg </a:t>
            </a:r>
            <a:r>
              <a:rPr i="1">
                <a:latin typeface="Times New Roman"/>
                <a:ea typeface="Times New Roman"/>
                <a:cs typeface="Times New Roman"/>
                <a:sym typeface="Times New Roman"/>
              </a:rPr>
              <a:t>N</a:t>
            </a:r>
            <a:r>
              <a:t> times. Why?</a:t>
            </a:r>
          </a:p>
        </p:txBody>
      </p:sp>
      <p:sp>
        <p:nvSpPr>
          <p:cNvPr id="3629"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634" name="Group"/>
          <p:cNvGrpSpPr/>
          <p:nvPr/>
        </p:nvGrpSpPr>
        <p:grpSpPr>
          <a:xfrm>
            <a:off x="3874097" y="6341816"/>
            <a:ext cx="4603469" cy="2295526"/>
            <a:chOff x="183759" y="0"/>
            <a:chExt cx="4603468" cy="2295525"/>
          </a:xfrm>
        </p:grpSpPr>
        <p:sp>
          <p:nvSpPr>
            <p:cNvPr id="3630" name="T2"/>
            <p:cNvSpPr/>
            <p:nvPr/>
          </p:nvSpPr>
          <p:spPr>
            <a:xfrm>
              <a:off x="183759" y="0"/>
              <a:ext cx="2375682" cy="1743075"/>
            </a:xfrm>
            <a:prstGeom prst="triangle">
              <a:avLst/>
            </a:prstGeom>
            <a:solidFill>
              <a:srgbClr val="606060"/>
            </a:solidFill>
            <a:ln w="12700" cap="flat">
              <a:noFill/>
              <a:round/>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wrap="square" lIns="254000" tIns="254000" rIns="254000" bIns="254000" numCol="1" anchor="t">
              <a:noAutofit/>
            </a:bodyPr>
            <a:lstStyle/>
            <a:p>
              <a:pPr marL="7224" marR="7224" defTabSz="1295400">
                <a:lnSpc>
                  <a:spcPct val="120000"/>
                </a:lnSpc>
                <a:defRPr b="1" i="1" sz="2200">
                  <a:solidFill>
                    <a:srgbClr val="FFFFFF"/>
                  </a:solidFill>
                  <a:uFill>
                    <a:solidFill>
                      <a:srgbClr val="000000"/>
                    </a:solidFill>
                  </a:uFill>
                  <a:latin typeface="Times New Roman"/>
                  <a:ea typeface="Times New Roman"/>
                  <a:cs typeface="Times New Roman"/>
                  <a:sym typeface="Times New Roman"/>
                </a:defRPr>
              </a:pPr>
            </a:p>
            <a:p>
              <a:pPr marL="7224" marR="7224" defTabSz="1295400">
                <a:lnSpc>
                  <a:spcPct val="120000"/>
                </a:lnSpc>
                <a:defRPr b="1" i="1" sz="2200">
                  <a:solidFill>
                    <a:srgbClr val="FFFFFF"/>
                  </a:solidFill>
                  <a:uFill>
                    <a:solidFill>
                      <a:srgbClr val="000000"/>
                    </a:solidFill>
                  </a:uFill>
                  <a:latin typeface="Times New Roman"/>
                  <a:ea typeface="Times New Roman"/>
                  <a:cs typeface="Times New Roman"/>
                  <a:sym typeface="Times New Roman"/>
                </a:defRPr>
              </a:pPr>
              <a:r>
                <a:t>  T</a:t>
              </a:r>
              <a:r>
                <a:rPr baseline="-5999"/>
                <a:t>2</a:t>
              </a:r>
            </a:p>
          </p:txBody>
        </p:sp>
        <p:sp>
          <p:nvSpPr>
            <p:cNvPr id="3631" name="T1"/>
            <p:cNvSpPr/>
            <p:nvPr/>
          </p:nvSpPr>
          <p:spPr>
            <a:xfrm>
              <a:off x="2972471" y="838200"/>
              <a:ext cx="1814757" cy="1457325"/>
            </a:xfrm>
            <a:prstGeom prst="triangle">
              <a:avLst/>
            </a:prstGeom>
            <a:solidFill>
              <a:srgbClr val="606060"/>
            </a:solidFill>
            <a:ln w="12700" cap="flat">
              <a:noFill/>
              <a:round/>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wrap="square" lIns="203200" tIns="203200" rIns="203200" bIns="203200" numCol="1" anchor="t">
              <a:noAutofit/>
            </a:bodyPr>
            <a:lstStyle/>
            <a:p>
              <a:pPr marL="7224" marR="7224" defTabSz="1295400">
                <a:lnSpc>
                  <a:spcPct val="120000"/>
                </a:lnSpc>
                <a:defRPr b="1" i="1" sz="2200">
                  <a:solidFill>
                    <a:srgbClr val="FFFFFF"/>
                  </a:solidFill>
                  <a:uFill>
                    <a:solidFill>
                      <a:srgbClr val="000000"/>
                    </a:solidFill>
                  </a:uFill>
                  <a:latin typeface="Times New Roman"/>
                  <a:ea typeface="Times New Roman"/>
                  <a:cs typeface="Times New Roman"/>
                  <a:sym typeface="Times New Roman"/>
                </a:defRPr>
              </a:pPr>
              <a:r>
                <a:t>T</a:t>
              </a:r>
              <a:r>
                <a:rPr baseline="-5999"/>
                <a:t>1</a:t>
              </a:r>
            </a:p>
          </p:txBody>
        </p:sp>
        <p:sp>
          <p:nvSpPr>
            <p:cNvPr id="3632" name="Line"/>
            <p:cNvSpPr/>
            <p:nvPr/>
          </p:nvSpPr>
          <p:spPr>
            <a:xfrm>
              <a:off x="1400555" y="61250"/>
              <a:ext cx="2493736" cy="782059"/>
            </a:xfrm>
            <a:prstGeom prst="line">
              <a:avLst/>
            </a:prstGeom>
            <a:noFill/>
            <a:ln w="19050" cap="flat">
              <a:solidFill>
                <a:srgbClr val="000000"/>
              </a:solidFill>
              <a:prstDash val="solid"/>
              <a:round/>
            </a:ln>
            <a:effectLst/>
          </p:spPr>
          <p:txBody>
            <a:bodyPr wrap="square" lIns="0" tIns="0" rIns="0" bIns="0" numCol="1" anchor="t">
              <a:noAutofit/>
            </a:bodyPr>
            <a:lstStyle/>
            <a:p>
              <a:pPr>
                <a:defRPr sz="1200"/>
              </a:pPr>
            </a:p>
          </p:txBody>
        </p:sp>
        <p:sp>
          <p:nvSpPr>
            <p:cNvPr id="3633" name="x"/>
            <p:cNvSpPr/>
            <p:nvPr/>
          </p:nvSpPr>
          <p:spPr>
            <a:xfrm>
              <a:off x="4039163" y="1861270"/>
              <a:ext cx="370277" cy="361328"/>
            </a:xfrm>
            <a:prstGeom prst="ellipse">
              <a:avLst/>
            </a:prstGeom>
            <a:solidFill>
              <a:srgbClr val="0C4681"/>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i="1" sz="2000">
                  <a:solidFill>
                    <a:srgbClr val="FFFFFF"/>
                  </a:solidFill>
                  <a:uFill>
                    <a:solidFill>
                      <a:srgbClr val="FFFFFF"/>
                    </a:solidFill>
                  </a:uFill>
                  <a:latin typeface="Times New Roman"/>
                  <a:ea typeface="Times New Roman"/>
                  <a:cs typeface="Times New Roman"/>
                  <a:sym typeface="Times New Roman"/>
                </a:defRPr>
              </a:lvl1pPr>
            </a:lstStyle>
            <a:p>
              <a:pPr/>
              <a:r>
                <a:t>x</a:t>
              </a:r>
            </a:p>
          </p:txBody>
        </p:sp>
      </p:grpSp>
      <p:grpSp>
        <p:nvGrpSpPr>
          <p:cNvPr id="3637" name="Group"/>
          <p:cNvGrpSpPr/>
          <p:nvPr/>
        </p:nvGrpSpPr>
        <p:grpSpPr>
          <a:xfrm>
            <a:off x="7632700" y="2705100"/>
            <a:ext cx="1536700" cy="1270000"/>
            <a:chOff x="0" y="0"/>
            <a:chExt cx="1536700" cy="1270000"/>
          </a:xfrm>
        </p:grpSpPr>
        <p:sp>
          <p:nvSpPr>
            <p:cNvPr id="3635" name="lg = base-2 logarithm"/>
            <p:cNvSpPr/>
            <p:nvPr/>
          </p:nvSpPr>
          <p:spPr>
            <a:xfrm>
              <a:off x="26670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lg = base-2 logarithm</a:t>
              </a:r>
            </a:p>
          </p:txBody>
        </p:sp>
        <p:sp>
          <p:nvSpPr>
            <p:cNvPr id="3636" name="Line"/>
            <p:cNvSpPr/>
            <p:nvPr/>
          </p:nvSpPr>
          <p:spPr>
            <a:xfrm flipV="1">
              <a:off x="0" y="307445"/>
              <a:ext cx="269277" cy="340255"/>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graphicFrame>
        <p:nvGraphicFramePr>
          <p:cNvPr id="3638" name="表格 1"/>
          <p:cNvGraphicFramePr/>
          <p:nvPr/>
        </p:nvGraphicFramePr>
        <p:xfrm>
          <a:off x="10274300" y="5956300"/>
          <a:ext cx="533400" cy="2918884"/>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533400"/>
              </a:tblGrid>
              <a:tr h="416983">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lnL w="28575">
                      <a:miter lim="400000"/>
                    </a:lnL>
                    <a:lnR w="28575">
                      <a:miter lim="400000"/>
                    </a:lnR>
                    <a:lnT w="28575">
                      <a:miter lim="400000"/>
                    </a:lnT>
                    <a:lnB w="12700">
                      <a:miter lim="400000"/>
                    </a:lnB>
                    <a:noFill/>
                  </a:tcPr>
                </a:tc>
              </a:tr>
              <a:tr h="416983">
                <a:tc>
                  <a:txBody>
                    <a:bodyPr/>
                    <a:lstStyle/>
                    <a:p>
                      <a:pPr marL="58702" marR="58702" defTabSz="1295400">
                        <a:lnSpc>
                          <a:spcPct val="130000"/>
                        </a:lnSpc>
                        <a:defRPr sz="1800">
                          <a:uFillTx/>
                        </a:defRPr>
                      </a:pPr>
                      <a:r>
                        <a:rPr>
                          <a:uFill>
                            <a:solidFill>
                              <a:srgbClr val="000000"/>
                            </a:solidFill>
                          </a:uFill>
                        </a:rPr>
                        <a:t>2</a:t>
                      </a:r>
                    </a:p>
                  </a:txBody>
                  <a:tcPr marL="50800" marR="50800" marT="50800" marB="50800" anchor="ctr" anchorCtr="0" horzOverflow="overflow">
                    <a:lnL w="28575">
                      <a:miter lim="400000"/>
                    </a:lnL>
                    <a:lnR w="28575">
                      <a:miter lim="400000"/>
                    </a:lnR>
                    <a:lnT w="12700">
                      <a:miter lim="400000"/>
                    </a:lnT>
                    <a:lnB w="12700">
                      <a:miter lim="400000"/>
                    </a:lnB>
                    <a:noFill/>
                  </a:tcPr>
                </a:tc>
              </a:tr>
              <a:tr h="416983">
                <a:tc>
                  <a:txBody>
                    <a:bodyPr/>
                    <a:lstStyle/>
                    <a:p>
                      <a:pPr marL="58702" marR="58702" defTabSz="1295400">
                        <a:lnSpc>
                          <a:spcPct val="130000"/>
                        </a:lnSpc>
                        <a:defRPr sz="1800">
                          <a:uFillTx/>
                        </a:defRPr>
                      </a:pPr>
                      <a:r>
                        <a:rPr>
                          <a:uFill>
                            <a:solidFill>
                              <a:srgbClr val="000000"/>
                            </a:solidFill>
                          </a:uFill>
                        </a:rPr>
                        <a:t>4</a:t>
                      </a:r>
                    </a:p>
                  </a:txBody>
                  <a:tcPr marL="50800" marR="50800" marT="50800" marB="50800" anchor="ctr" anchorCtr="0" horzOverflow="overflow">
                    <a:lnL w="28575">
                      <a:miter lim="400000"/>
                    </a:lnL>
                    <a:lnR w="28575">
                      <a:miter lim="400000"/>
                    </a:lnR>
                    <a:lnT w="12700">
                      <a:miter lim="400000"/>
                    </a:lnT>
                    <a:lnB w="12700">
                      <a:miter lim="400000"/>
                    </a:lnB>
                    <a:noFill/>
                  </a:tcPr>
                </a:tc>
              </a:tr>
              <a:tr h="416983">
                <a:tc>
                  <a:txBody>
                    <a:bodyPr/>
                    <a:lstStyle/>
                    <a:p>
                      <a:pPr marL="58702" marR="58702" defTabSz="1295400">
                        <a:lnSpc>
                          <a:spcPct val="130000"/>
                        </a:lnSpc>
                        <a:defRPr sz="1800">
                          <a:uFillTx/>
                        </a:defRPr>
                      </a:pPr>
                      <a:r>
                        <a:rPr>
                          <a:uFill>
                            <a:solidFill>
                              <a:srgbClr val="000000"/>
                            </a:solidFill>
                          </a:uFill>
                        </a:rPr>
                        <a:t>8</a:t>
                      </a:r>
                    </a:p>
                  </a:txBody>
                  <a:tcPr marL="50800" marR="50800" marT="50800" marB="50800" anchor="ctr" anchorCtr="0" horzOverflow="overflow">
                    <a:lnL w="28575">
                      <a:miter lim="400000"/>
                    </a:lnL>
                    <a:lnR w="28575">
                      <a:miter lim="400000"/>
                    </a:lnR>
                    <a:lnT w="12700">
                      <a:miter lim="400000"/>
                    </a:lnT>
                    <a:lnB w="12700">
                      <a:miter lim="400000"/>
                    </a:lnB>
                    <a:noFill/>
                  </a:tcPr>
                </a:tc>
              </a:tr>
              <a:tr h="416983">
                <a:tc>
                  <a:txBody>
                    <a:bodyPr/>
                    <a:lstStyle/>
                    <a:p>
                      <a:pPr marL="58702" marR="58702" defTabSz="1295400">
                        <a:lnSpc>
                          <a:spcPct val="130000"/>
                        </a:lnSpc>
                        <a:defRPr sz="1800">
                          <a:uFillTx/>
                        </a:defRPr>
                      </a:pPr>
                      <a:r>
                        <a:rPr>
                          <a:uFill>
                            <a:solidFill>
                              <a:srgbClr val="000000"/>
                            </a:solidFill>
                          </a:uFill>
                        </a:rPr>
                        <a:t>16</a:t>
                      </a:r>
                    </a:p>
                  </a:txBody>
                  <a:tcPr marL="50800" marR="50800" marT="50800" marB="50800" anchor="ctr" anchorCtr="0" horzOverflow="overflow">
                    <a:lnL w="28575">
                      <a:miter lim="400000"/>
                    </a:lnL>
                    <a:lnR w="28575">
                      <a:miter lim="400000"/>
                    </a:lnR>
                    <a:lnT w="12700">
                      <a:miter lim="400000"/>
                    </a:lnT>
                    <a:lnB w="12700">
                      <a:miter lim="400000"/>
                    </a:lnB>
                    <a:noFill/>
                  </a:tcPr>
                </a:tc>
              </a:tr>
              <a:tr h="416983">
                <a:tc>
                  <a:txBody>
                    <a:bodyPr/>
                    <a:lstStyle/>
                    <a:p>
                      <a:pPr marL="58702" marR="58702" defTabSz="1295400">
                        <a:lnSpc>
                          <a:spcPct val="130000"/>
                        </a:lnSpc>
                        <a:defRPr sz="1800">
                          <a:uFillTx/>
                        </a:defRPr>
                      </a:pPr>
                      <a:r>
                        <a:rPr>
                          <a:uFill>
                            <a:solidFill>
                              <a:srgbClr val="000000"/>
                            </a:solidFill>
                          </a:uFill>
                        </a:rPr>
                        <a:t>⋮</a:t>
                      </a:r>
                    </a:p>
                  </a:txBody>
                  <a:tcPr marL="50800" marR="50800" marT="50800" marB="50800" anchor="ctr" anchorCtr="0" horzOverflow="overflow">
                    <a:lnL w="28575">
                      <a:miter lim="400000"/>
                    </a:lnL>
                    <a:lnR w="28575">
                      <a:miter lim="400000"/>
                    </a:lnR>
                    <a:lnT w="12700">
                      <a:miter lim="400000"/>
                    </a:lnT>
                    <a:lnB w="12700">
                      <a:miter lim="400000"/>
                    </a:lnB>
                    <a:noFill/>
                  </a:tcPr>
                </a:tc>
              </a:tr>
              <a:tr h="416983">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lnL w="28575">
                      <a:miter lim="400000"/>
                    </a:lnL>
                    <a:lnR w="28575">
                      <a:miter lim="400000"/>
                    </a:lnR>
                    <a:lnT w="12700">
                      <a:miter lim="400000"/>
                    </a:lnT>
                    <a:lnB w="28575">
                      <a:miter lim="400000"/>
                    </a:lnB>
                    <a:noFill/>
                  </a:tcPr>
                </a:tc>
              </a:tr>
            </a:tbl>
          </a:graphicData>
        </a:graphic>
      </p:graphicFrame>
      <p:grpSp>
        <p:nvGrpSpPr>
          <p:cNvPr id="3641" name="Group"/>
          <p:cNvGrpSpPr/>
          <p:nvPr/>
        </p:nvGrpSpPr>
        <p:grpSpPr>
          <a:xfrm>
            <a:off x="10905207" y="6015284"/>
            <a:ext cx="892463" cy="2730501"/>
            <a:chOff x="0" y="0"/>
            <a:chExt cx="892461" cy="2730500"/>
          </a:xfrm>
        </p:grpSpPr>
        <p:sp>
          <p:nvSpPr>
            <p:cNvPr id="3639" name="Line"/>
            <p:cNvSpPr/>
            <p:nvPr/>
          </p:nvSpPr>
          <p:spPr>
            <a:xfrm>
              <a:off x="0" y="0"/>
              <a:ext cx="203200" cy="2730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2700" cap="flat">
              <a:solidFill>
                <a:srgbClr val="8D3124"/>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Typewriter Regular"/>
                  <a:ea typeface="Lucida Sans Typewriter Regular"/>
                  <a:cs typeface="Lucida Sans Typewriter Regular"/>
                  <a:sym typeface="Lucida Sans Typewriter Regular"/>
                </a:defRPr>
              </a:pPr>
            </a:p>
          </p:txBody>
        </p:sp>
        <p:sp>
          <p:nvSpPr>
            <p:cNvPr id="3640" name="lg N"/>
            <p:cNvSpPr txBox="1"/>
            <p:nvPr/>
          </p:nvSpPr>
          <p:spPr>
            <a:xfrm>
              <a:off x="296191" y="1211015"/>
              <a:ext cx="596271"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lvl1pPr>
            </a:lstStyle>
            <a:p>
              <a:pPr/>
              <a:r>
                <a:t>lg 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2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3628">
                                            <p:txEl>
                                              <p:pRg st="6" end="6"/>
                                            </p:txEl>
                                          </p:spTgt>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2" fill="hold">
                                  <p:stCondLst>
                                    <p:cond delay="0"/>
                                  </p:stCondLst>
                                  <p:iterate type="el" backwards="0">
                                    <p:tmAbs val="0"/>
                                  </p:iterate>
                                  <p:childTnLst>
                                    <p:set>
                                      <p:cBhvr>
                                        <p:cTn id="13" fill="hold"/>
                                        <p:tgtEl>
                                          <p:spTgt spid="363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3628">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1" fill="hold">
                                  <p:stCondLst>
                                    <p:cond delay="0"/>
                                  </p:stCondLst>
                                  <p:iterate type="el" backwards="0">
                                    <p:tmAbs val="0"/>
                                  </p:iterate>
                                  <p:childTnLst>
                                    <p:set>
                                      <p:cBhvr>
                                        <p:cTn id="21" fill="hold"/>
                                        <p:tgtEl>
                                          <p:spTgt spid="3628">
                                            <p:txEl>
                                              <p:pRg st="8" end="8"/>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3" fill="hold">
                                  <p:stCondLst>
                                    <p:cond delay="0"/>
                                  </p:stCondLst>
                                  <p:iterate type="el" backwards="0">
                                    <p:tmAbs val="0"/>
                                  </p:iterate>
                                  <p:childTnLst>
                                    <p:set>
                                      <p:cBhvr>
                                        <p:cTn id="25" fill="hold"/>
                                        <p:tgtEl>
                                          <p:spTgt spid="363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4" fill="hold">
                                  <p:stCondLst>
                                    <p:cond delay="0"/>
                                  </p:stCondLst>
                                  <p:iterate type="el" backwards="0">
                                    <p:tmAbs val="0"/>
                                  </p:iterate>
                                  <p:childTnLst>
                                    <p:set>
                                      <p:cBhvr>
                                        <p:cTn id="29" fill="hold"/>
                                        <p:tgtEl>
                                          <p:spTgt spid="3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38" grpId="3"/>
      <p:bldP build="p" bldLvl="5" animBg="1" rev="0" advAuto="0" spid="3628" grpId="1"/>
      <p:bldP build="whole" bldLvl="1" animBg="1" rev="0" advAuto="0" spid="3634" grpId="2"/>
      <p:bldP build="whole" bldLvl="1" animBg="1" rev="0" advAuto="0" spid="3641" grpId="4"/>
    </p:bldLst>
  </p:timing>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645"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46" name="Image" descr="Image"/>
          <p:cNvPicPr>
            <a:picLocks noChangeAspect="1"/>
          </p:cNvPicPr>
          <p:nvPr/>
        </p:nvPicPr>
        <p:blipFill>
          <a:blip r:embed="rId2">
            <a:extLst/>
          </a:blip>
          <a:stretch>
            <a:fillRect/>
          </a:stretch>
        </p:blipFill>
        <p:spPr>
          <a:xfrm>
            <a:off x="2362018" y="441422"/>
            <a:ext cx="6374061" cy="8045435"/>
          </a:xfrm>
          <a:prstGeom prst="rect">
            <a:avLst/>
          </a:prstGeom>
          <a:ln w="12700"/>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8" name="Weighted quick-union analysis"/>
          <p:cNvSpPr txBox="1"/>
          <p:nvPr>
            <p:ph type="title"/>
          </p:nvPr>
        </p:nvSpPr>
        <p:spPr>
          <a:prstGeom prst="rect">
            <a:avLst/>
          </a:prstGeom>
        </p:spPr>
        <p:txBody>
          <a:bodyPr/>
          <a:lstStyle/>
          <a:p>
            <a:pPr/>
            <a:r>
              <a:t>Weighted quick-union analysis</a:t>
            </a:r>
          </a:p>
        </p:txBody>
      </p:sp>
      <p:sp>
        <p:nvSpPr>
          <p:cNvPr id="3649" name="Running time.…"/>
          <p:cNvSpPr txBox="1"/>
          <p:nvPr>
            <p:ph type="body" idx="1"/>
          </p:nvPr>
        </p:nvSpPr>
        <p:spPr>
          <a:prstGeom prst="rect">
            <a:avLst/>
          </a:prstGeom>
        </p:spPr>
        <p:txBody>
          <a:bodyPr/>
          <a:lstStyle/>
          <a:p>
            <a:pPr indent="127000"/>
            <a:r>
              <a:t>Running time.</a:t>
            </a:r>
          </a:p>
          <a:p>
            <a:pPr lvl="1" marL="1003300" indent="-368300"/>
            <a:r>
              <a:t>Find:  takes time proportional to depth of </a:t>
            </a:r>
            <a:r>
              <a:rPr i="1">
                <a:latin typeface="Times New Roman"/>
                <a:ea typeface="Times New Roman"/>
                <a:cs typeface="Times New Roman"/>
                <a:sym typeface="Times New Roman"/>
              </a:rPr>
              <a:t>p</a:t>
            </a:r>
            <a:r>
              <a:t>.</a:t>
            </a:r>
          </a:p>
          <a:p>
            <a:pPr lvl="1" marL="1003300" indent="-368300"/>
            <a:r>
              <a:t>Union:  takes constant time, given roots.</a:t>
            </a:r>
          </a:p>
          <a:p>
            <a:pPr indent="127000"/>
            <a:br/>
            <a:r>
              <a:t>Proposition.  </a:t>
            </a:r>
            <a:r>
              <a:t>Depth of any node </a:t>
            </a:r>
            <a:r>
              <a:rPr i="1">
                <a:latin typeface="Times New Roman"/>
                <a:ea typeface="Times New Roman"/>
                <a:cs typeface="Times New Roman"/>
                <a:sym typeface="Times New Roman"/>
              </a:rPr>
              <a:t>x</a:t>
            </a:r>
            <a:r>
              <a:t> is at most </a:t>
            </a:r>
            <a:r>
              <a:rPr>
                <a:latin typeface="Times New Roman"/>
                <a:ea typeface="Times New Roman"/>
                <a:cs typeface="Times New Roman"/>
                <a:sym typeface="Times New Roman"/>
              </a:rPr>
              <a:t>lg </a:t>
            </a:r>
            <a:r>
              <a:rPr i="1">
                <a:latin typeface="Times New Roman"/>
                <a:ea typeface="Times New Roman"/>
                <a:cs typeface="Times New Roman"/>
                <a:sym typeface="Times New Roman"/>
              </a:rPr>
              <a:t>N</a:t>
            </a:r>
            <a:r>
              <a:t>.</a:t>
            </a:r>
            <a:endParaRPr>
              <a:solidFill>
                <a:srgbClr val="606060"/>
              </a:solidFill>
            </a:endParaRPr>
          </a:p>
          <a:p>
            <a:pPr indent="127000"/>
            <a:br>
              <a:rPr>
                <a:solidFill>
                  <a:srgbClr val="606060"/>
                </a:solidFill>
              </a:rPr>
            </a:br>
            <a:br>
              <a:rPr>
                <a:solidFill>
                  <a:srgbClr val="606060"/>
                </a:solidFill>
              </a:rPr>
            </a:br>
            <a:br>
              <a:rPr>
                <a:solidFill>
                  <a:srgbClr val="606060"/>
                </a:solidFill>
              </a:rPr>
            </a:br>
            <a:br>
              <a:rPr>
                <a:solidFill>
                  <a:srgbClr val="606060"/>
                </a:solidFill>
              </a:rPr>
            </a:br>
            <a:br>
              <a:rPr>
                <a:solidFill>
                  <a:srgbClr val="606060"/>
                </a:solidFill>
              </a:rPr>
            </a:br>
            <a:br>
              <a:rPr>
                <a:solidFill>
                  <a:srgbClr val="606060"/>
                </a:solidFill>
              </a:rPr>
            </a:br>
            <a:br>
              <a:rPr>
                <a:solidFill>
                  <a:srgbClr val="606060"/>
                </a:solidFill>
              </a:rPr>
            </a:br>
            <a:br>
              <a:rPr>
                <a:solidFill>
                  <a:srgbClr val="606060"/>
                </a:solidFill>
              </a:rPr>
            </a:br>
            <a:br>
              <a:rPr>
                <a:solidFill>
                  <a:srgbClr val="606060"/>
                </a:solidFill>
              </a:rPr>
            </a:br>
            <a:r>
              <a:t>Q.  </a:t>
            </a:r>
            <a:r>
              <a:t>Stop at guaranteed acceptable performance?</a:t>
            </a:r>
          </a:p>
          <a:p>
            <a:pPr indent="127000"/>
            <a:r>
              <a:t>A.  </a:t>
            </a:r>
            <a:r>
              <a:t>No, easy to improve further.</a:t>
            </a:r>
          </a:p>
        </p:txBody>
      </p:sp>
      <p:sp>
        <p:nvSpPr>
          <p:cNvPr id="3650" name="† includes cost of finding roots"/>
          <p:cNvSpPr txBox="1"/>
          <p:nvPr/>
        </p:nvSpPr>
        <p:spPr>
          <a:xfrm>
            <a:off x="7454900" y="7048500"/>
            <a:ext cx="3258309" cy="330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Grande"/>
                <a:ea typeface="Lucida Grande"/>
                <a:cs typeface="Lucida Grande"/>
                <a:sym typeface="Lucida Grande"/>
              </a:defRPr>
            </a:lvl1pPr>
          </a:lstStyle>
          <a:p>
            <a:pPr/>
            <a:r>
              <a:t>† includes cost of finding roots</a:t>
            </a:r>
          </a:p>
        </p:txBody>
      </p:sp>
      <p:sp>
        <p:nvSpPr>
          <p:cNvPr id="3651"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3652" name="表格 1"/>
          <p:cNvGraphicFramePr/>
          <p:nvPr/>
        </p:nvGraphicFramePr>
        <p:xfrm>
          <a:off x="2222500" y="4357380"/>
          <a:ext cx="8509000" cy="24638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413000"/>
                <a:gridCol w="1524000"/>
                <a:gridCol w="1524000"/>
                <a:gridCol w="1524000"/>
                <a:gridCol w="1524000"/>
              </a:tblGrid>
              <a:tr h="615950">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algorithm</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initialize</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union</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find</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connected</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quick-find</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quick-union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pPr>
                      <a:r>
                        <a:t>  N </a:t>
                      </a:r>
                      <a:r>
                        <a:rPr baseline="31999"/>
                        <a:t>†</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weighted QU</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lnB w="28575">
                      <a:miter lim="400000"/>
                    </a:lnB>
                  </a:tcPr>
                </a:tc>
                <a:tc>
                  <a:txBody>
                    <a:bodyPr/>
                    <a:lstStyle/>
                    <a:p>
                      <a:pPr marL="58702" marR="58702" defTabSz="1295400">
                        <a:lnSpc>
                          <a:spcPct val="130000"/>
                        </a:lnSpc>
                        <a:defRPr sz="1800">
                          <a:solidFill>
                            <a:srgbClr val="8D3124"/>
                          </a:solidFill>
                        </a:defRPr>
                      </a:pPr>
                      <a:r>
                        <a:t>lg N </a:t>
                      </a:r>
                      <a:r>
                        <a:rPr baseline="31999">
                          <a:uFill>
                            <a:solidFill>
                              <a:srgbClr val="C64941"/>
                            </a:solidFill>
                          </a:uFill>
                        </a:rPr>
                        <a:t>†</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solidFill>
                            <a:srgbClr val="8D3124"/>
                          </a:solidFill>
                          <a:uFill>
                            <a:solidFill>
                              <a:srgbClr val="000000"/>
                            </a:solidFill>
                          </a:uFill>
                        </a:rPr>
                        <a:t>lg N</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solidFill>
                            <a:srgbClr val="8D3124"/>
                          </a:solidFill>
                          <a:uFill>
                            <a:solidFill>
                              <a:srgbClr val="000000"/>
                            </a:solidFill>
                          </a:uFill>
                        </a:rPr>
                        <a:t>lg N</a:t>
                      </a:r>
                    </a:p>
                  </a:txBody>
                  <a:tcPr marL="50800" marR="50800" marT="50800" marB="50800" anchor="ctr" anchorCtr="0" horzOverflow="overflow">
                    <a:lnR w="28575">
                      <a:miter lim="400000"/>
                    </a:lnR>
                    <a:lnB w="28575">
                      <a:miter lim="400000"/>
                    </a:lnB>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4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364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649" grpId="1"/>
    </p:bldLst>
  </p:timing>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6" name="作業1：想想看，如果利用高度(height)決定誰為 root，會比較好還是比較差。"/>
          <p:cNvSpPr txBox="1"/>
          <p:nvPr>
            <p:ph type="title"/>
          </p:nvPr>
        </p:nvSpPr>
        <p:spPr>
          <a:xfrm>
            <a:off x="812800" y="0"/>
            <a:ext cx="11379200" cy="1051459"/>
          </a:xfrm>
          <a:prstGeom prst="rect">
            <a:avLst/>
          </a:prstGeom>
        </p:spPr>
        <p:txBody>
          <a:bodyPr/>
          <a:lstStyle/>
          <a:p>
            <a:pPr/>
            <a:r>
              <a:t>作業1：想想看，如果利用高度(height)決定誰為 root，會比較好還是比較差。</a:t>
            </a:r>
          </a:p>
        </p:txBody>
      </p:sp>
      <p:sp>
        <p:nvSpPr>
          <p:cNvPr id="3657" name="Weighted quick-union.…"/>
          <p:cNvSpPr txBox="1"/>
          <p:nvPr>
            <p:ph type="body" idx="1"/>
          </p:nvPr>
        </p:nvSpPr>
        <p:spPr>
          <a:prstGeom prst="rect">
            <a:avLst/>
          </a:prstGeom>
        </p:spPr>
        <p:txBody>
          <a:bodyPr/>
          <a:lstStyle/>
          <a:p>
            <a:pPr indent="127000"/>
            <a:r>
              <a:t>Weighted quick-union.</a:t>
            </a:r>
          </a:p>
          <a:p>
            <a:pPr lvl="1" marL="1003300" indent="-368300"/>
            <a:r>
              <a:t>Modify quick-union to avoid tall trees.</a:t>
            </a:r>
          </a:p>
          <a:p>
            <a:pPr lvl="1" marL="1003300" indent="-368300"/>
            <a:r>
              <a:t>Keep track of size of each tree (number of objects).</a:t>
            </a:r>
          </a:p>
          <a:p>
            <a:pPr lvl="1" marL="1003300" indent="-368300"/>
            <a:r>
              <a:t>Balance by linking root of smaller tree to root of larger tree.</a:t>
            </a:r>
          </a:p>
        </p:txBody>
      </p:sp>
      <p:sp>
        <p:nvSpPr>
          <p:cNvPr id="3658"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59" name="QUweighted.pdf" descr="QUweighted.pdf"/>
          <p:cNvPicPr>
            <a:picLocks noChangeAspect="1"/>
          </p:cNvPicPr>
          <p:nvPr/>
        </p:nvPicPr>
        <p:blipFill>
          <a:blip r:embed="rId3">
            <a:extLst/>
          </a:blip>
          <a:srcRect l="0" t="0" r="0" b="7564"/>
          <a:stretch>
            <a:fillRect/>
          </a:stretch>
        </p:blipFill>
        <p:spPr>
          <a:xfrm>
            <a:off x="2770535" y="4090675"/>
            <a:ext cx="5998581" cy="4519925"/>
          </a:xfrm>
          <a:prstGeom prst="rect">
            <a:avLst/>
          </a:prstGeom>
          <a:ln w="12700"/>
        </p:spPr>
      </p:pic>
      <p:sp>
        <p:nvSpPr>
          <p:cNvPr id="3660" name="reasonable alternatives:…"/>
          <p:cNvSpPr txBox="1"/>
          <p:nvPr/>
        </p:nvSpPr>
        <p:spPr>
          <a:xfrm>
            <a:off x="9347200" y="3835400"/>
            <a:ext cx="3035300" cy="704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reasonable alternatives:</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union by height or "rank"</a:t>
            </a:r>
          </a:p>
        </p:txBody>
      </p:sp>
      <p:sp>
        <p:nvSpPr>
          <p:cNvPr id="3661" name="Line"/>
          <p:cNvSpPr/>
          <p:nvPr/>
        </p:nvSpPr>
        <p:spPr>
          <a:xfrm>
            <a:off x="9194800" y="3327400"/>
            <a:ext cx="262302" cy="423001"/>
          </a:xfrm>
          <a:prstGeom prst="line">
            <a:avLst/>
          </a:prstGeom>
          <a:ln w="25400">
            <a:solidFill>
              <a:srgbClr val="8D3124"/>
            </a:solidFill>
            <a:headEnd type="triangle"/>
          </a:ln>
        </p:spPr>
        <p:txBody>
          <a:bodyPr lIns="0" tIns="0" rIns="0" bIns="0"/>
          <a:lstStyle/>
          <a:p>
            <a:pPr>
              <a:defRPr sz="1200"/>
            </a:pP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665" name="weight proof"/>
          <p:cNvSpPr txBox="1"/>
          <p:nvPr>
            <p:ph type="title"/>
          </p:nvPr>
        </p:nvSpPr>
        <p:spPr>
          <a:prstGeom prst="rect">
            <a:avLst/>
          </a:prstGeom>
        </p:spPr>
        <p:txBody>
          <a:bodyPr/>
          <a:lstStyle/>
          <a:p>
            <a:pPr/>
            <a:r>
              <a:t>weight proof</a:t>
            </a:r>
          </a:p>
        </p:txBody>
      </p:sp>
      <p:sp>
        <p:nvSpPr>
          <p:cNvPr id="3666"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67" name="Image" descr="Image"/>
          <p:cNvPicPr>
            <a:picLocks noChangeAspect="1"/>
          </p:cNvPicPr>
          <p:nvPr/>
        </p:nvPicPr>
        <p:blipFill>
          <a:blip r:embed="rId2">
            <a:extLst/>
          </a:blip>
          <a:stretch>
            <a:fillRect/>
          </a:stretch>
        </p:blipFill>
        <p:spPr>
          <a:xfrm>
            <a:off x="3294982" y="1440799"/>
            <a:ext cx="5576249" cy="7786402"/>
          </a:xfrm>
          <a:prstGeom prst="rect">
            <a:avLst/>
          </a:prstGeom>
          <a:ln w="12700"/>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9" name="Rest"/>
          <p:cNvSpPr txBox="1"/>
          <p:nvPr>
            <p:ph type="title"/>
          </p:nvPr>
        </p:nvSpPr>
        <p:spPr>
          <a:prstGeom prst="rect">
            <a:avLst/>
          </a:prstGeom>
        </p:spPr>
        <p:txBody>
          <a:bodyPr/>
          <a:lstStyle>
            <a:lvl1pPr>
              <a:defRPr sz="3600"/>
            </a:lvl1pPr>
          </a:lstStyle>
          <a:p>
            <a:pPr/>
            <a:r>
              <a:t>Rest</a:t>
            </a:r>
          </a:p>
        </p:txBody>
      </p:sp>
      <p:sp>
        <p:nvSpPr>
          <p:cNvPr id="3670" name="Slide Number"/>
          <p:cNvSpPr txBox="1"/>
          <p:nvPr>
            <p:ph type="sldNum" sz="quarter" idx="2"/>
          </p:nvPr>
        </p:nvSpPr>
        <p:spPr>
          <a:xfrm>
            <a:off x="12593129" y="9382590"/>
            <a:ext cx="357337"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71" name="525dd434335649.56cdf19c4a0f4.gif" descr="525dd434335649.56cdf19c4a0f4.gif"/>
          <p:cNvPicPr>
            <a:picLocks noChangeAspect="0"/>
          </p:cNvPicPr>
          <p:nvPr/>
        </p:nvPicPr>
        <p:blipFill>
          <a:blip r:embed="rId2">
            <a:extLst/>
          </a:blip>
          <a:stretch>
            <a:fillRect/>
          </a:stretch>
        </p:blipFill>
        <p:spPr>
          <a:xfrm>
            <a:off x="2050925" y="5628583"/>
            <a:ext cx="8056580" cy="3701672"/>
          </a:xfrm>
          <a:prstGeom prst="rect">
            <a:avLst/>
          </a:prstGeom>
          <a:ln w="12700">
            <a:miter lim="400000"/>
          </a:ln>
        </p:spPr>
      </p:pic>
      <p:pic>
        <p:nvPicPr>
          <p:cNvPr id="3672" name="cfd52634335649.56cdf6d1a11f1.gif" descr="cfd52634335649.56cdf6d1a11f1.gif"/>
          <p:cNvPicPr>
            <a:picLocks noChangeAspect="0"/>
          </p:cNvPicPr>
          <p:nvPr/>
        </p:nvPicPr>
        <p:blipFill>
          <a:blip r:embed="rId3">
            <a:extLst/>
          </a:blip>
          <a:stretch>
            <a:fillRect/>
          </a:stretch>
        </p:blipFill>
        <p:spPr>
          <a:xfrm>
            <a:off x="1960629" y="1580083"/>
            <a:ext cx="8102679" cy="3543446"/>
          </a:xfrm>
          <a:prstGeom prst="rect">
            <a:avLst/>
          </a:prstGeom>
          <a:ln w="12700">
            <a:miter lim="400000"/>
          </a:ln>
        </p:spPr>
      </p:pic>
      <p:sp>
        <p:nvSpPr>
          <p:cNvPr id="3673" name="E=mc2"/>
          <p:cNvSpPr txBox="1"/>
          <p:nvPr/>
        </p:nvSpPr>
        <p:spPr>
          <a:xfrm>
            <a:off x="5924351" y="4457699"/>
            <a:ext cx="107141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E=mc2</a:t>
            </a:r>
          </a:p>
        </p:txBody>
      </p:sp>
      <p:sp>
        <p:nvSpPr>
          <p:cNvPr id="3674" name="Relativity"/>
          <p:cNvSpPr txBox="1"/>
          <p:nvPr/>
        </p:nvSpPr>
        <p:spPr>
          <a:xfrm>
            <a:off x="5641718" y="8756649"/>
            <a:ext cx="135076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Relativity</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6" name="Any Other Possible Way to Speed Up ?"/>
          <p:cNvSpPr txBox="1"/>
          <p:nvPr>
            <p:ph type="title"/>
          </p:nvPr>
        </p:nvSpPr>
        <p:spPr>
          <a:prstGeom prst="rect">
            <a:avLst/>
          </a:prstGeom>
        </p:spPr>
        <p:txBody>
          <a:bodyPr/>
          <a:lstStyle/>
          <a:p>
            <a:pPr/>
            <a:r>
              <a:t>Any Other Possible Way to Speed Up ? </a:t>
            </a:r>
          </a:p>
        </p:txBody>
      </p:sp>
      <p:sp>
        <p:nvSpPr>
          <p:cNvPr id="3677" name="Ideally, we would like every node to link directly to the root of its tree, but we do not want to pay the price of changing a large number of links, as we did in the quick-find algorithm.…"/>
          <p:cNvSpPr txBox="1"/>
          <p:nvPr>
            <p:ph type="body" idx="1"/>
          </p:nvPr>
        </p:nvSpPr>
        <p:spPr>
          <a:prstGeom prst="rect">
            <a:avLst/>
          </a:prstGeom>
        </p:spPr>
        <p:txBody>
          <a:bodyPr/>
          <a:lstStyle/>
          <a:p>
            <a:pPr marL="433916" marR="0" indent="-370416" defTabSz="457200">
              <a:lnSpc>
                <a:spcPct val="120000"/>
              </a:lnSpc>
              <a:spcBef>
                <a:spcPts val="1200"/>
              </a:spcBef>
              <a:buClrTx/>
              <a:buSzPct val="100000"/>
              <a:buFontTx/>
              <a:buChar char="‣"/>
              <a:defRPr sz="2800">
                <a:uFillTx/>
              </a:defRPr>
            </a:pPr>
            <a:r>
              <a:t>Ideally, we would like every node to link directly to the root of its tree, but we do not want to pay the price of changing a large number of links, as we did in the quick-find algorithm. </a:t>
            </a:r>
          </a:p>
          <a:p>
            <a:pPr marL="433916" marR="0" indent="-370416" defTabSz="457200">
              <a:lnSpc>
                <a:spcPct val="120000"/>
              </a:lnSpc>
              <a:spcBef>
                <a:spcPts val="1200"/>
              </a:spcBef>
              <a:buClrTx/>
              <a:buSzPct val="100000"/>
              <a:buFontTx/>
              <a:buChar char="‣"/>
              <a:defRPr sz="2800">
                <a:uFillTx/>
              </a:defRPr>
            </a:pPr>
            <a:r>
              <a:t>We can approach the idea simply by making all the nodes that we do examine directly link to the root. </a:t>
            </a:r>
          </a:p>
        </p:txBody>
      </p:sp>
      <p:sp>
        <p:nvSpPr>
          <p:cNvPr id="3678" name="Slide Number"/>
          <p:cNvSpPr txBox="1"/>
          <p:nvPr>
            <p:ph type="sldNum" sz="quarter" idx="2"/>
          </p:nvPr>
        </p:nvSpPr>
        <p:spPr>
          <a:xfrm>
            <a:off x="12598747" y="9382590"/>
            <a:ext cx="346101"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79" name="only one extra line of code !"/>
          <p:cNvSpPr txBox="1"/>
          <p:nvPr/>
        </p:nvSpPr>
        <p:spPr>
          <a:xfrm>
            <a:off x="9579170" y="4160099"/>
            <a:ext cx="2658135"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only one extra line of code !</a:t>
            </a:r>
          </a:p>
        </p:txBody>
      </p:sp>
      <p:sp>
        <p:nvSpPr>
          <p:cNvPr id="3680" name="public int find(int i) {    while (i != id[i])    {…"/>
          <p:cNvSpPr/>
          <p:nvPr/>
        </p:nvSpPr>
        <p:spPr>
          <a:xfrm>
            <a:off x="7173075" y="4919320"/>
            <a:ext cx="4622801" cy="4124961"/>
          </a:xfrm>
          <a:prstGeom prst="rect">
            <a:avLst/>
          </a:prstGeom>
          <a:solidFill>
            <a:srgbClr val="D6D6D6"/>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public int find(int i)</a:t>
            </a:r>
            <a:br/>
            <a:r>
              <a:t>{</a:t>
            </a:r>
            <a:br/>
            <a:r>
              <a:t>   while (i != id[i])</a:t>
            </a:r>
            <a:br/>
            <a:r>
              <a:t>   {</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id[i] = id[id[i]];</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i = id[i];</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return i;</a:t>
            </a:r>
            <a:br/>
            <a:r>
              <a:t>}</a:t>
            </a:r>
          </a:p>
        </p:txBody>
      </p:sp>
      <p:sp>
        <p:nvSpPr>
          <p:cNvPr id="3681" name="Line"/>
          <p:cNvSpPr/>
          <p:nvPr/>
        </p:nvSpPr>
        <p:spPr>
          <a:xfrm flipV="1">
            <a:off x="11344409" y="4690352"/>
            <a:ext cx="10" cy="1967906"/>
          </a:xfrm>
          <a:prstGeom prst="line">
            <a:avLst/>
          </a:prstGeom>
          <a:ln w="25400">
            <a:solidFill>
              <a:srgbClr val="8D3124"/>
            </a:solidFill>
            <a:headEnd type="triangle"/>
          </a:ln>
        </p:spPr>
        <p:txBody>
          <a:bodyPr lIns="0" tIns="0" rIns="0" bIns="0"/>
          <a:lstStyle/>
          <a:p>
            <a:pPr>
              <a:defRPr sz="1200"/>
            </a:pPr>
          </a:p>
        </p:txBody>
      </p:sp>
      <p:sp>
        <p:nvSpPr>
          <p:cNvPr id="3682" name="public int find(int i)    {…"/>
          <p:cNvSpPr/>
          <p:nvPr/>
        </p:nvSpPr>
        <p:spPr>
          <a:xfrm>
            <a:off x="1205066" y="5056107"/>
            <a:ext cx="4695152" cy="3164350"/>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lstStyle/>
          <a:p>
            <a:pPr marL="7224" marR="7224" defTabSz="1295400">
              <a:lnSpc>
                <a:spcPct val="125000"/>
              </a:lnSpc>
              <a:defRPr sz="2100">
                <a:uFill>
                  <a:solidFill>
                    <a:srgbClr val="000000"/>
                  </a:solidFill>
                </a:uFill>
                <a:latin typeface="Lucida Sans Typewriter Regular"/>
                <a:ea typeface="Lucida Sans Typewriter Regular"/>
                <a:cs typeface="Lucida Sans Typewriter Regular"/>
                <a:sym typeface="Lucida Sans Typewriter Regular"/>
              </a:defRPr>
            </a:pPr>
            <a:r>
              <a:t>   public int find(int i)</a:t>
            </a:r>
            <a:br/>
            <a:r>
              <a:t>   {</a:t>
            </a:r>
          </a:p>
          <a:p>
            <a:pPr marL="7224" marR="7224" defTabSz="1295400">
              <a:lnSpc>
                <a:spcPct val="125000"/>
              </a:lnSpc>
              <a:defRPr sz="2100">
                <a:uFill>
                  <a:solidFill>
                    <a:srgbClr val="000000"/>
                  </a:solidFill>
                </a:uFill>
                <a:latin typeface="Lucida Sans Typewriter Regular"/>
                <a:ea typeface="Lucida Sans Typewriter Regular"/>
                <a:cs typeface="Lucida Sans Typewriter Regular"/>
                <a:sym typeface="Lucida Sans Typewriter Regular"/>
              </a:defRPr>
            </a:pPr>
            <a:r>
              <a:t>      while (i != id[i]) </a:t>
            </a:r>
          </a:p>
          <a:p>
            <a:pPr lvl="3" marL="7224" marR="7224" indent="1143000" defTabSz="1295400">
              <a:lnSpc>
                <a:spcPct val="125000"/>
              </a:lnSpc>
              <a:defRPr sz="2100">
                <a:uFill>
                  <a:solidFill>
                    <a:srgbClr val="000000"/>
                  </a:solidFill>
                </a:uFill>
                <a:latin typeface="Lucida Sans Typewriter Regular"/>
                <a:ea typeface="Lucida Sans Typewriter Regular"/>
                <a:cs typeface="Lucida Sans Typewriter Regular"/>
                <a:sym typeface="Lucida Sans Typewriter Regular"/>
              </a:defRPr>
            </a:pPr>
            <a:r>
              <a:t>i = id[i];</a:t>
            </a:r>
          </a:p>
          <a:p>
            <a:pPr lvl="3" marL="7224" marR="7224" indent="1143000" defTabSz="1295400">
              <a:lnSpc>
                <a:spcPct val="125000"/>
              </a:lnSpc>
              <a:defRPr sz="2100">
                <a:uFill>
                  <a:solidFill>
                    <a:srgbClr val="000000"/>
                  </a:solidFill>
                </a:uFill>
                <a:latin typeface="Lucida Sans Typewriter Regular"/>
                <a:ea typeface="Lucida Sans Typewriter Regular"/>
                <a:cs typeface="Lucida Sans Typewriter Regular"/>
                <a:sym typeface="Lucida Sans Typewriter Regular"/>
              </a:defRPr>
            </a:pPr>
            <a:r>
              <a:t>return i;</a:t>
            </a:r>
          </a:p>
          <a:p>
            <a:pPr marL="7224" marR="7224" defTabSz="1295400">
              <a:lnSpc>
                <a:spcPct val="125000"/>
              </a:lnSpc>
              <a:defRPr sz="2100">
                <a:uFill>
                  <a:solidFill>
                    <a:srgbClr val="000000"/>
                  </a:solidFill>
                </a:uFill>
                <a:latin typeface="Lucida Sans Typewriter Regular"/>
                <a:ea typeface="Lucida Sans Typewriter Regular"/>
                <a:cs typeface="Lucida Sans Typewriter Regular"/>
                <a:sym typeface="Lucida Sans Typewriter Regular"/>
              </a:defRPr>
            </a:pP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3677">
                                            <p:bg/>
                                          </p:spTgt>
                                        </p:tgtEl>
                                        <p:attrNameLst>
                                          <p:attrName>style.visibility</p:attrName>
                                        </p:attrNameLst>
                                      </p:cBhvr>
                                      <p:to>
                                        <p:strVal val="visible"/>
                                      </p:to>
                                    </p:set>
                                  </p:childTnLst>
                                </p:cTn>
                              </p:par>
                              <p:par>
                                <p:cTn id="7" presetClass="entr" nodeType="withEffect" presetSubtype="0" presetID="1" grpId="1" fill="hold">
                                  <p:stCondLst>
                                    <p:cond delay="0"/>
                                  </p:stCondLst>
                                  <p:iterate type="lt" backwards="0">
                                    <p:tmAbs val="100"/>
                                  </p:iterate>
                                  <p:childTnLst>
                                    <p:set>
                                      <p:cBhvr>
                                        <p:cTn id="8" fill="hold"/>
                                        <p:tgtEl>
                                          <p:spTgt spid="36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lt" backwards="0">
                                    <p:tmAbs val="100"/>
                                  </p:iterate>
                                  <p:childTnLst>
                                    <p:set>
                                      <p:cBhvr>
                                        <p:cTn id="12" fill="hold"/>
                                        <p:tgtEl>
                                          <p:spTgt spid="367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2" fill="hold">
                                  <p:stCondLst>
                                    <p:cond delay="0"/>
                                  </p:stCondLst>
                                  <p:iterate type="el" backwards="0">
                                    <p:tmAbs val="0"/>
                                  </p:iterate>
                                  <p:childTnLst>
                                    <p:set>
                                      <p:cBhvr>
                                        <p:cTn id="16" fill="hold"/>
                                        <p:tgtEl>
                                          <p:spTgt spid="3682"/>
                                        </p:tgtEl>
                                        <p:attrNameLst>
                                          <p:attrName>style.visibility</p:attrName>
                                        </p:attrNameLst>
                                      </p:cBhvr>
                                      <p:to>
                                        <p:strVal val="visible"/>
                                      </p:to>
                                    </p:set>
                                    <p:animEffect filter="dissolve" transition="in">
                                      <p:cBhvr>
                                        <p:cTn id="17" dur="1000"/>
                                        <p:tgtEl>
                                          <p:spTgt spid="3682"/>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3" fill="hold">
                                  <p:stCondLst>
                                    <p:cond delay="0"/>
                                  </p:stCondLst>
                                  <p:iterate type="el" backwards="0">
                                    <p:tmAbs val="0"/>
                                  </p:iterate>
                                  <p:childTnLst>
                                    <p:set>
                                      <p:cBhvr>
                                        <p:cTn id="21" fill="hold"/>
                                        <p:tgtEl>
                                          <p:spTgt spid="367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ID="9" grpId="4" fill="hold">
                                  <p:stCondLst>
                                    <p:cond delay="0"/>
                                  </p:stCondLst>
                                  <p:iterate type="el" backwards="0">
                                    <p:tmAbs val="0"/>
                                  </p:iterate>
                                  <p:childTnLst>
                                    <p:set>
                                      <p:cBhvr>
                                        <p:cTn id="25" fill="hold"/>
                                        <p:tgtEl>
                                          <p:spTgt spid="3680"/>
                                        </p:tgtEl>
                                        <p:attrNameLst>
                                          <p:attrName>style.visibility</p:attrName>
                                        </p:attrNameLst>
                                      </p:cBhvr>
                                      <p:to>
                                        <p:strVal val="visible"/>
                                      </p:to>
                                    </p:set>
                                    <p:animEffect filter="dissolve" transition="in">
                                      <p:cBhvr>
                                        <p:cTn id="26" dur="1250"/>
                                        <p:tgtEl>
                                          <p:spTgt spid="3680"/>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5" fill="hold">
                                  <p:stCondLst>
                                    <p:cond delay="0"/>
                                  </p:stCondLst>
                                  <p:iterate type="el" backwards="0">
                                    <p:tmAbs val="0"/>
                                  </p:iterate>
                                  <p:childTnLst>
                                    <p:set>
                                      <p:cBhvr>
                                        <p:cTn id="30" fill="hold"/>
                                        <p:tgtEl>
                                          <p:spTgt spid="36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79" grpId="3"/>
      <p:bldP build="whole" bldLvl="1" animBg="1" rev="0" advAuto="0" spid="3682" grpId="2"/>
      <p:bldP build="whole" bldLvl="1" animBg="1" rev="0" advAuto="0" spid="3680" grpId="4"/>
      <p:bldP build="p" bldLvl="5" animBg="1" rev="0" advAuto="0" spid="3677" grpId="1"/>
      <p:bldP build="whole" bldLvl="1" animBg="1" rev="0" advAuto="0" spid="3681" grpId="5"/>
    </p:bldLst>
  </p:timing>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4" name="Path compression:  Java implementation"/>
          <p:cNvSpPr txBox="1"/>
          <p:nvPr>
            <p:ph type="title"/>
          </p:nvPr>
        </p:nvSpPr>
        <p:spPr>
          <a:prstGeom prst="rect">
            <a:avLst/>
          </a:prstGeom>
        </p:spPr>
        <p:txBody>
          <a:bodyPr/>
          <a:lstStyle/>
          <a:p>
            <a:pPr/>
            <a:r>
              <a:t>Path compression:  Java implementation</a:t>
            </a:r>
          </a:p>
        </p:txBody>
      </p:sp>
      <p:sp>
        <p:nvSpPr>
          <p:cNvPr id="3685" name="Two-pass implementation:  add second loop to find() to set the id[] of each examined node to the root.…"/>
          <p:cNvSpPr txBox="1"/>
          <p:nvPr>
            <p:ph type="body" idx="1"/>
          </p:nvPr>
        </p:nvSpPr>
        <p:spPr>
          <a:prstGeom prst="rect">
            <a:avLst/>
          </a:prstGeom>
        </p:spPr>
        <p:txBody>
          <a:bodyPr/>
          <a:lstStyle/>
          <a:p>
            <a:pPr indent="127000"/>
            <a:r>
              <a:t>Two-pass implementation: </a:t>
            </a:r>
            <a:r>
              <a:t> add second loop to </a:t>
            </a:r>
            <a:r>
              <a:rPr sz="2000">
                <a:latin typeface="Lucida Sans Typewriter Regular"/>
                <a:ea typeface="Lucida Sans Typewriter Regular"/>
                <a:cs typeface="Lucida Sans Typewriter Regular"/>
                <a:sym typeface="Lucida Sans Typewriter Regular"/>
              </a:rPr>
              <a:t>find()</a:t>
            </a:r>
            <a:r>
              <a:t> to set the </a:t>
            </a:r>
            <a:r>
              <a:rPr sz="2000">
                <a:latin typeface="Lucida Sans Typewriter Regular"/>
                <a:ea typeface="Lucida Sans Typewriter Regular"/>
                <a:cs typeface="Lucida Sans Typewriter Regular"/>
                <a:sym typeface="Lucida Sans Typewriter Regular"/>
              </a:rPr>
              <a:t>id[]</a:t>
            </a:r>
            <a:br>
              <a:rPr b="1" sz="2000">
                <a:latin typeface="+mn-lt"/>
                <a:ea typeface="+mn-ea"/>
                <a:cs typeface="+mn-cs"/>
                <a:sym typeface="Helvetica"/>
              </a:rPr>
            </a:br>
            <a:r>
              <a:t>of each examined node to the root.</a:t>
            </a:r>
          </a:p>
          <a:p>
            <a:pPr indent="127000"/>
            <a:br/>
            <a:r>
              <a:t>Simpler one-pass variant (path halving):  </a:t>
            </a:r>
            <a:r>
              <a:t>Make every other node in path point to its grandparent.</a:t>
            </a:r>
          </a:p>
          <a:p>
            <a:pPr indent="127000"/>
            <a:br/>
            <a:br/>
            <a:br/>
            <a:br/>
            <a:br/>
            <a:br/>
            <a:br/>
            <a:br/>
            <a:br/>
            <a:br/>
            <a:r>
              <a:t>In practice.  </a:t>
            </a:r>
            <a:r>
              <a:t>No reason not to!  Keeps tree almost completely flat.</a:t>
            </a:r>
          </a:p>
        </p:txBody>
      </p:sp>
      <p:sp>
        <p:nvSpPr>
          <p:cNvPr id="3686" name="Slide Number"/>
          <p:cNvSpPr txBox="1"/>
          <p:nvPr>
            <p:ph type="sldNum" sz="quarter" idx="2"/>
          </p:nvPr>
        </p:nvSpPr>
        <p:spPr>
          <a:xfrm>
            <a:off x="12593129" y="9382590"/>
            <a:ext cx="357337"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690" name="Group"/>
          <p:cNvGrpSpPr/>
          <p:nvPr/>
        </p:nvGrpSpPr>
        <p:grpSpPr>
          <a:xfrm>
            <a:off x="2729822" y="4119541"/>
            <a:ext cx="6897428" cy="2865685"/>
            <a:chOff x="0" y="0"/>
            <a:chExt cx="6897427" cy="2865684"/>
          </a:xfrm>
        </p:grpSpPr>
        <p:sp>
          <p:nvSpPr>
            <p:cNvPr id="3687" name="only one extra line of code !"/>
            <p:cNvSpPr/>
            <p:nvPr/>
          </p:nvSpPr>
          <p:spPr>
            <a:xfrm>
              <a:off x="5627427" y="159568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only one extra line of code !</a:t>
              </a:r>
            </a:p>
          </p:txBody>
        </p:sp>
        <p:sp>
          <p:nvSpPr>
            <p:cNvPr id="3688" name="public int find(int i) {    while (i != id[i])    {…"/>
            <p:cNvSpPr/>
            <p:nvPr/>
          </p:nvSpPr>
          <p:spPr>
            <a:xfrm>
              <a:off x="0" y="0"/>
              <a:ext cx="4622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solidFill>
              <a:srgbClr val="D6D6D6"/>
            </a:solidFill>
            <a:ln w="12700" cap="flat">
              <a:noFill/>
              <a:round/>
            </a:ln>
            <a:effectLst/>
            <a:extLst>
              <a:ext uri="{C572A759-6A51-4108-AA02-DFA0A04FC94B}">
                <ma14:wrappingTextBoxFlag xmlns:ma14="http://schemas.microsoft.com/office/mac/drawingml/2011/main" val="1"/>
              </a:ext>
            </a:extLst>
          </p:spPr>
          <p:txBody>
            <a:bodyPr wrap="square" lIns="203200" tIns="203200" rIns="203200" bIns="203200" numCol="1" anchor="t">
              <a:spAutoFit/>
            </a:bodyPr>
            <a:lstStyle/>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public int find(int i)</a:t>
              </a:r>
              <a:br/>
              <a:r>
                <a:t>{</a:t>
              </a:r>
              <a:br/>
              <a:r>
                <a:t>   while (i != id[i])</a:t>
              </a:r>
              <a:br/>
              <a:r>
                <a:t>   {</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id[i] = id[id[i]];</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i = id[i];</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return i;</a:t>
              </a:r>
              <a:br/>
              <a:r>
                <a:t>}</a:t>
              </a:r>
            </a:p>
          </p:txBody>
        </p:sp>
        <p:sp>
          <p:nvSpPr>
            <p:cNvPr id="3689" name="Line"/>
            <p:cNvSpPr/>
            <p:nvPr/>
          </p:nvSpPr>
          <p:spPr>
            <a:xfrm>
              <a:off x="4171333" y="1738936"/>
              <a:ext cx="1367781" cy="12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85">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69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368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90" grpId="2"/>
      <p:bldP build="p" bldLvl="1" animBg="1" rev="0" advAuto="0" spid="3685" grpId="1"/>
    </p:bldLst>
  </p:timing>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2" name="Weighted quick-union with path compression demo"/>
          <p:cNvSpPr txBox="1"/>
          <p:nvPr>
            <p:ph type="title"/>
          </p:nvPr>
        </p:nvSpPr>
        <p:spPr>
          <a:prstGeom prst="rect">
            <a:avLst/>
          </a:prstGeom>
        </p:spPr>
        <p:txBody>
          <a:bodyPr/>
          <a:lstStyle/>
          <a:p>
            <a:pPr/>
            <a:r>
              <a:t>Weighted quick-union with path compression demo</a:t>
            </a:r>
          </a:p>
        </p:txBody>
      </p:sp>
      <p:sp>
        <p:nvSpPr>
          <p:cNvPr id="3693"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694" name="1"/>
          <p:cNvSpPr/>
          <p:nvPr/>
        </p:nvSpPr>
        <p:spPr>
          <a:xfrm>
            <a:off x="2705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695" name="2"/>
          <p:cNvSpPr/>
          <p:nvPr/>
        </p:nvSpPr>
        <p:spPr>
          <a:xfrm>
            <a:off x="3670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696" name="3"/>
          <p:cNvSpPr/>
          <p:nvPr/>
        </p:nvSpPr>
        <p:spPr>
          <a:xfrm>
            <a:off x="4635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3697" name="4"/>
          <p:cNvSpPr/>
          <p:nvPr/>
        </p:nvSpPr>
        <p:spPr>
          <a:xfrm>
            <a:off x="5600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698" name="5"/>
          <p:cNvSpPr/>
          <p:nvPr/>
        </p:nvSpPr>
        <p:spPr>
          <a:xfrm>
            <a:off x="6565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699" name="6"/>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700" name="7"/>
          <p:cNvSpPr/>
          <p:nvPr/>
        </p:nvSpPr>
        <p:spPr>
          <a:xfrm>
            <a:off x="8496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701" name="8"/>
          <p:cNvSpPr/>
          <p:nvPr/>
        </p:nvSpPr>
        <p:spPr>
          <a:xfrm>
            <a:off x="9461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702" name="9"/>
          <p:cNvSpPr/>
          <p:nvPr/>
        </p:nvSpPr>
        <p:spPr>
          <a:xfrm>
            <a:off x="10426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3724" name="Group"/>
          <p:cNvGrpSpPr/>
          <p:nvPr/>
        </p:nvGrpSpPr>
        <p:grpSpPr>
          <a:xfrm>
            <a:off x="3657599" y="8432800"/>
            <a:ext cx="5791201" cy="889000"/>
            <a:chOff x="0" y="0"/>
            <a:chExt cx="5791200" cy="889000"/>
          </a:xfrm>
        </p:grpSpPr>
        <p:sp>
          <p:nvSpPr>
            <p:cNvPr id="3703"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704"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3705"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706"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707"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708" name="3"/>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3709"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710"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711"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712"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3713"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714"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715"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716"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717"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718"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719"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3720"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3721"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722"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723"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6" name="basic idea"/>
          <p:cNvSpPr txBox="1"/>
          <p:nvPr>
            <p:ph type="title"/>
          </p:nvPr>
        </p:nvSpPr>
        <p:spPr>
          <a:prstGeom prst="rect">
            <a:avLst/>
          </a:prstGeom>
        </p:spPr>
        <p:txBody>
          <a:bodyPr/>
          <a:lstStyle/>
          <a:p>
            <a:pPr/>
            <a:r>
              <a:t>basic idea</a:t>
            </a:r>
          </a:p>
        </p:txBody>
      </p:sp>
      <p:sp>
        <p:nvSpPr>
          <p:cNvPr id="247" name="Use an id information to record the connectivity of two objects"/>
          <p:cNvSpPr txBox="1"/>
          <p:nvPr>
            <p:ph type="body" idx="1"/>
          </p:nvPr>
        </p:nvSpPr>
        <p:spPr>
          <a:prstGeom prst="rect">
            <a:avLst/>
          </a:prstGeom>
        </p:spPr>
        <p:txBody>
          <a:bodyPr/>
          <a:lstStyle/>
          <a:p>
            <a:pPr/>
            <a:r>
              <a:t>Use an id information to record the connectivity of two objects</a:t>
            </a:r>
          </a:p>
        </p:txBody>
      </p:sp>
      <p:sp>
        <p:nvSpPr>
          <p:cNvPr id="248"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9" name="Image" descr="Image"/>
          <p:cNvPicPr>
            <a:picLocks noChangeAspect="1"/>
          </p:cNvPicPr>
          <p:nvPr/>
        </p:nvPicPr>
        <p:blipFill>
          <a:blip r:embed="rId2">
            <a:extLst/>
          </a:blip>
          <a:stretch>
            <a:fillRect/>
          </a:stretch>
        </p:blipFill>
        <p:spPr>
          <a:xfrm>
            <a:off x="2703748" y="2588249"/>
            <a:ext cx="5939612" cy="6468608"/>
          </a:xfrm>
          <a:prstGeom prst="rect">
            <a:avLst/>
          </a:prstGeom>
          <a:ln w="12700"/>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26" name="Weighted quick-union with path compression demo"/>
          <p:cNvSpPr txBox="1"/>
          <p:nvPr>
            <p:ph type="title"/>
          </p:nvPr>
        </p:nvSpPr>
        <p:spPr>
          <a:prstGeom prst="rect">
            <a:avLst/>
          </a:prstGeom>
        </p:spPr>
        <p:txBody>
          <a:bodyPr/>
          <a:lstStyle/>
          <a:p>
            <a:pPr/>
            <a:r>
              <a:t>Weighted quick-union with path compression demo</a:t>
            </a:r>
          </a:p>
        </p:txBody>
      </p:sp>
      <p:sp>
        <p:nvSpPr>
          <p:cNvPr id="3727"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728" name="1"/>
          <p:cNvSpPr/>
          <p:nvPr/>
        </p:nvSpPr>
        <p:spPr>
          <a:xfrm>
            <a:off x="2705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729" name="2"/>
          <p:cNvSpPr/>
          <p:nvPr/>
        </p:nvSpPr>
        <p:spPr>
          <a:xfrm>
            <a:off x="3670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730" name="3"/>
          <p:cNvSpPr/>
          <p:nvPr/>
        </p:nvSpPr>
        <p:spPr>
          <a:xfrm>
            <a:off x="4635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3731" name="4"/>
          <p:cNvSpPr/>
          <p:nvPr/>
        </p:nvSpPr>
        <p:spPr>
          <a:xfrm>
            <a:off x="5600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732" name="5"/>
          <p:cNvSpPr/>
          <p:nvPr/>
        </p:nvSpPr>
        <p:spPr>
          <a:xfrm>
            <a:off x="6565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733" name="6"/>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734" name="7"/>
          <p:cNvSpPr/>
          <p:nvPr/>
        </p:nvSpPr>
        <p:spPr>
          <a:xfrm>
            <a:off x="8496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735" name="8"/>
          <p:cNvSpPr/>
          <p:nvPr/>
        </p:nvSpPr>
        <p:spPr>
          <a:xfrm>
            <a:off x="9461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736" name="9"/>
          <p:cNvSpPr/>
          <p:nvPr/>
        </p:nvSpPr>
        <p:spPr>
          <a:xfrm>
            <a:off x="10426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737" name="union(4,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union(4, 3)</a:t>
            </a:r>
          </a:p>
        </p:txBody>
      </p:sp>
      <p:grpSp>
        <p:nvGrpSpPr>
          <p:cNvPr id="3759" name="Group"/>
          <p:cNvGrpSpPr/>
          <p:nvPr/>
        </p:nvGrpSpPr>
        <p:grpSpPr>
          <a:xfrm>
            <a:off x="3657599" y="8432800"/>
            <a:ext cx="5791201" cy="889000"/>
            <a:chOff x="0" y="0"/>
            <a:chExt cx="5791200" cy="889000"/>
          </a:xfrm>
        </p:grpSpPr>
        <p:sp>
          <p:nvSpPr>
            <p:cNvPr id="3738"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739"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3740"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741"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742"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743" name="3"/>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3744"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745"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746"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747"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3748"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749"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750"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751"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752"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753"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754"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3755"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3756"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757"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758"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61" name="Line"/>
          <p:cNvSpPr/>
          <p:nvPr/>
        </p:nvSpPr>
        <p:spPr>
          <a:xfrm>
            <a:off x="5866229" y="5078558"/>
            <a:ext cx="1" cy="1228017"/>
          </a:xfrm>
          <a:prstGeom prst="line">
            <a:avLst/>
          </a:prstGeom>
          <a:ln w="63500">
            <a:solidFill>
              <a:srgbClr val="8D3124"/>
            </a:solidFill>
          </a:ln>
        </p:spPr>
        <p:txBody>
          <a:bodyPr lIns="0" tIns="0" rIns="0" bIns="0"/>
          <a:lstStyle/>
          <a:p>
            <a:pPr>
              <a:defRPr sz="1200"/>
            </a:pPr>
          </a:p>
        </p:txBody>
      </p:sp>
      <p:sp>
        <p:nvSpPr>
          <p:cNvPr id="3762" name="Weighted quick-union with path compression demo"/>
          <p:cNvSpPr txBox="1"/>
          <p:nvPr>
            <p:ph type="title"/>
          </p:nvPr>
        </p:nvSpPr>
        <p:spPr>
          <a:prstGeom prst="rect">
            <a:avLst/>
          </a:prstGeom>
        </p:spPr>
        <p:txBody>
          <a:bodyPr/>
          <a:lstStyle/>
          <a:p>
            <a:pPr/>
            <a:r>
              <a:t>Weighted quick-union with path compression demo</a:t>
            </a:r>
          </a:p>
        </p:txBody>
      </p:sp>
      <p:sp>
        <p:nvSpPr>
          <p:cNvPr id="3763"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764" name="1"/>
          <p:cNvSpPr/>
          <p:nvPr/>
        </p:nvSpPr>
        <p:spPr>
          <a:xfrm>
            <a:off x="2705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765" name="2"/>
          <p:cNvSpPr/>
          <p:nvPr/>
        </p:nvSpPr>
        <p:spPr>
          <a:xfrm>
            <a:off x="3670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766" name="3"/>
          <p:cNvSpPr/>
          <p:nvPr/>
        </p:nvSpPr>
        <p:spPr>
          <a:xfrm>
            <a:off x="56007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3767" name="5"/>
          <p:cNvSpPr/>
          <p:nvPr/>
        </p:nvSpPr>
        <p:spPr>
          <a:xfrm>
            <a:off x="6565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768" name="6"/>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769" name="7"/>
          <p:cNvSpPr/>
          <p:nvPr/>
        </p:nvSpPr>
        <p:spPr>
          <a:xfrm>
            <a:off x="8496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770" name="8"/>
          <p:cNvSpPr/>
          <p:nvPr/>
        </p:nvSpPr>
        <p:spPr>
          <a:xfrm>
            <a:off x="9461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771" name="9"/>
          <p:cNvSpPr/>
          <p:nvPr/>
        </p:nvSpPr>
        <p:spPr>
          <a:xfrm>
            <a:off x="10426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772" name="union(4,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union(4, 3)</a:t>
            </a:r>
          </a:p>
        </p:txBody>
      </p:sp>
      <p:sp>
        <p:nvSpPr>
          <p:cNvPr id="3773" name="4"/>
          <p:cNvSpPr/>
          <p:nvPr/>
        </p:nvSpPr>
        <p:spPr>
          <a:xfrm>
            <a:off x="5600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grpSp>
        <p:nvGrpSpPr>
          <p:cNvPr id="3795" name="Group"/>
          <p:cNvGrpSpPr/>
          <p:nvPr/>
        </p:nvGrpSpPr>
        <p:grpSpPr>
          <a:xfrm>
            <a:off x="3657599" y="8432800"/>
            <a:ext cx="5791201" cy="889000"/>
            <a:chOff x="0" y="0"/>
            <a:chExt cx="5791200" cy="889000"/>
          </a:xfrm>
        </p:grpSpPr>
        <p:sp>
          <p:nvSpPr>
            <p:cNvPr id="3774"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775"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3776"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777"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778"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779"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4</a:t>
              </a:r>
            </a:p>
          </p:txBody>
        </p:sp>
        <p:sp>
          <p:nvSpPr>
            <p:cNvPr id="3780"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781"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782"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783"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3784"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785"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786"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787"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788"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789"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790"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3791"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3792"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793"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794"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97" name="Weighted quick-union with path compression demo"/>
          <p:cNvSpPr txBox="1"/>
          <p:nvPr>
            <p:ph type="title"/>
          </p:nvPr>
        </p:nvSpPr>
        <p:spPr>
          <a:prstGeom prst="rect">
            <a:avLst/>
          </a:prstGeom>
        </p:spPr>
        <p:txBody>
          <a:bodyPr/>
          <a:lstStyle/>
          <a:p>
            <a:pPr/>
            <a:r>
              <a:t>Weighted quick-union with path compression demo</a:t>
            </a:r>
          </a:p>
        </p:txBody>
      </p:sp>
      <p:sp>
        <p:nvSpPr>
          <p:cNvPr id="3798"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799" name="1"/>
          <p:cNvSpPr/>
          <p:nvPr/>
        </p:nvSpPr>
        <p:spPr>
          <a:xfrm>
            <a:off x="281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800" name="2"/>
          <p:cNvSpPr/>
          <p:nvPr/>
        </p:nvSpPr>
        <p:spPr>
          <a:xfrm>
            <a:off x="3911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801" name="Line"/>
          <p:cNvSpPr/>
          <p:nvPr/>
        </p:nvSpPr>
        <p:spPr>
          <a:xfrm>
            <a:off x="5269329" y="5078558"/>
            <a:ext cx="1" cy="1228017"/>
          </a:xfrm>
          <a:prstGeom prst="line">
            <a:avLst/>
          </a:prstGeom>
          <a:ln w="25400">
            <a:solidFill>
              <a:srgbClr val="000000"/>
            </a:solidFill>
          </a:ln>
        </p:spPr>
        <p:txBody>
          <a:bodyPr lIns="0" tIns="0" rIns="0" bIns="0"/>
          <a:lstStyle/>
          <a:p>
            <a:pPr>
              <a:defRPr sz="1200"/>
            </a:pPr>
          </a:p>
        </p:txBody>
      </p:sp>
      <p:sp>
        <p:nvSpPr>
          <p:cNvPr id="3802" name="4"/>
          <p:cNvSpPr/>
          <p:nvPr/>
        </p:nvSpPr>
        <p:spPr>
          <a:xfrm>
            <a:off x="5003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803" name="3"/>
          <p:cNvSpPr/>
          <p:nvPr/>
        </p:nvSpPr>
        <p:spPr>
          <a:xfrm>
            <a:off x="5003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3804" name="5"/>
          <p:cNvSpPr/>
          <p:nvPr/>
        </p:nvSpPr>
        <p:spPr>
          <a:xfrm>
            <a:off x="6096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805" name="6"/>
          <p:cNvSpPr/>
          <p:nvPr/>
        </p:nvSpPr>
        <p:spPr>
          <a:xfrm>
            <a:off x="718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806" name="7"/>
          <p:cNvSpPr/>
          <p:nvPr/>
        </p:nvSpPr>
        <p:spPr>
          <a:xfrm>
            <a:off x="8280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807" name="8"/>
          <p:cNvSpPr/>
          <p:nvPr/>
        </p:nvSpPr>
        <p:spPr>
          <a:xfrm>
            <a:off x="9372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808" name="9"/>
          <p:cNvSpPr/>
          <p:nvPr/>
        </p:nvSpPr>
        <p:spPr>
          <a:xfrm>
            <a:off x="10464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3830" name="Group"/>
          <p:cNvGrpSpPr/>
          <p:nvPr/>
        </p:nvGrpSpPr>
        <p:grpSpPr>
          <a:xfrm>
            <a:off x="3657599" y="8432800"/>
            <a:ext cx="5791201" cy="889000"/>
            <a:chOff x="0" y="0"/>
            <a:chExt cx="5791200" cy="889000"/>
          </a:xfrm>
        </p:grpSpPr>
        <p:sp>
          <p:nvSpPr>
            <p:cNvPr id="3809"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810"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381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81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813"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814"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81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81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817"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818"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381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82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821"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822"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82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82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825"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3826"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382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82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82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32" name="Weighted quick-union with path compression demo"/>
          <p:cNvSpPr txBox="1"/>
          <p:nvPr>
            <p:ph type="title"/>
          </p:nvPr>
        </p:nvSpPr>
        <p:spPr>
          <a:prstGeom prst="rect">
            <a:avLst/>
          </a:prstGeom>
        </p:spPr>
        <p:txBody>
          <a:bodyPr/>
          <a:lstStyle/>
          <a:p>
            <a:pPr/>
            <a:r>
              <a:t>Weighted quick-union with path compression demo</a:t>
            </a:r>
          </a:p>
        </p:txBody>
      </p:sp>
      <p:sp>
        <p:nvSpPr>
          <p:cNvPr id="3833"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834" name="1"/>
          <p:cNvSpPr/>
          <p:nvPr/>
        </p:nvSpPr>
        <p:spPr>
          <a:xfrm>
            <a:off x="281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835" name="2"/>
          <p:cNvSpPr/>
          <p:nvPr/>
        </p:nvSpPr>
        <p:spPr>
          <a:xfrm>
            <a:off x="3911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836" name="5"/>
          <p:cNvSpPr/>
          <p:nvPr/>
        </p:nvSpPr>
        <p:spPr>
          <a:xfrm>
            <a:off x="6096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837" name="6"/>
          <p:cNvSpPr/>
          <p:nvPr/>
        </p:nvSpPr>
        <p:spPr>
          <a:xfrm>
            <a:off x="718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838" name="7"/>
          <p:cNvSpPr/>
          <p:nvPr/>
        </p:nvSpPr>
        <p:spPr>
          <a:xfrm>
            <a:off x="8280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839" name="8"/>
          <p:cNvSpPr/>
          <p:nvPr/>
        </p:nvSpPr>
        <p:spPr>
          <a:xfrm>
            <a:off x="9372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840" name="9"/>
          <p:cNvSpPr/>
          <p:nvPr/>
        </p:nvSpPr>
        <p:spPr>
          <a:xfrm>
            <a:off x="10464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841" name="Line"/>
          <p:cNvSpPr/>
          <p:nvPr/>
        </p:nvSpPr>
        <p:spPr>
          <a:xfrm>
            <a:off x="5269329" y="5078558"/>
            <a:ext cx="1" cy="1228017"/>
          </a:xfrm>
          <a:prstGeom prst="line">
            <a:avLst/>
          </a:prstGeom>
          <a:ln w="25400">
            <a:solidFill>
              <a:srgbClr val="000000"/>
            </a:solidFill>
          </a:ln>
        </p:spPr>
        <p:txBody>
          <a:bodyPr lIns="0" tIns="0" rIns="0" bIns="0"/>
          <a:lstStyle/>
          <a:p>
            <a:pPr>
              <a:defRPr sz="1200"/>
            </a:pPr>
          </a:p>
        </p:txBody>
      </p:sp>
      <p:sp>
        <p:nvSpPr>
          <p:cNvPr id="3842" name="4"/>
          <p:cNvSpPr/>
          <p:nvPr/>
        </p:nvSpPr>
        <p:spPr>
          <a:xfrm>
            <a:off x="5003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843" name="3"/>
          <p:cNvSpPr/>
          <p:nvPr/>
        </p:nvSpPr>
        <p:spPr>
          <a:xfrm>
            <a:off x="5003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3844" name="union(3, 8)"/>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union(3, 8)</a:t>
            </a:r>
          </a:p>
        </p:txBody>
      </p:sp>
      <p:grpSp>
        <p:nvGrpSpPr>
          <p:cNvPr id="3866" name="Group"/>
          <p:cNvGrpSpPr/>
          <p:nvPr/>
        </p:nvGrpSpPr>
        <p:grpSpPr>
          <a:xfrm>
            <a:off x="3657599" y="8432800"/>
            <a:ext cx="5791201" cy="889000"/>
            <a:chOff x="0" y="0"/>
            <a:chExt cx="5791200" cy="889000"/>
          </a:xfrm>
        </p:grpSpPr>
        <p:sp>
          <p:nvSpPr>
            <p:cNvPr id="3845"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846"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384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84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849"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85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85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85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853"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854"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385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85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85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858"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85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86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861"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3862"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386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86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86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68" name="Line"/>
          <p:cNvSpPr/>
          <p:nvPr/>
        </p:nvSpPr>
        <p:spPr>
          <a:xfrm flipH="1">
            <a:off x="4685775" y="5158181"/>
            <a:ext cx="557508" cy="1094171"/>
          </a:xfrm>
          <a:prstGeom prst="line">
            <a:avLst/>
          </a:prstGeom>
          <a:ln w="25400">
            <a:solidFill>
              <a:srgbClr val="000000"/>
            </a:solidFill>
          </a:ln>
        </p:spPr>
        <p:txBody>
          <a:bodyPr lIns="0" tIns="0" rIns="0" bIns="0"/>
          <a:lstStyle/>
          <a:p>
            <a:pPr>
              <a:defRPr sz="1200"/>
            </a:pPr>
          </a:p>
        </p:txBody>
      </p:sp>
      <p:sp>
        <p:nvSpPr>
          <p:cNvPr id="3869" name="Line"/>
          <p:cNvSpPr/>
          <p:nvPr/>
        </p:nvSpPr>
        <p:spPr>
          <a:xfrm>
            <a:off x="5244575" y="5183581"/>
            <a:ext cx="557509" cy="1094171"/>
          </a:xfrm>
          <a:prstGeom prst="line">
            <a:avLst/>
          </a:prstGeom>
          <a:ln w="63500">
            <a:solidFill>
              <a:srgbClr val="8D3124"/>
            </a:solidFill>
          </a:ln>
        </p:spPr>
        <p:txBody>
          <a:bodyPr lIns="0" tIns="0" rIns="0" bIns="0"/>
          <a:lstStyle/>
          <a:p>
            <a:pPr>
              <a:defRPr sz="1200"/>
            </a:pPr>
          </a:p>
        </p:txBody>
      </p:sp>
      <p:sp>
        <p:nvSpPr>
          <p:cNvPr id="3870" name="Weighted quick-union with path compression demo"/>
          <p:cNvSpPr txBox="1"/>
          <p:nvPr>
            <p:ph type="title"/>
          </p:nvPr>
        </p:nvSpPr>
        <p:spPr>
          <a:prstGeom prst="rect">
            <a:avLst/>
          </a:prstGeom>
        </p:spPr>
        <p:txBody>
          <a:bodyPr/>
          <a:lstStyle/>
          <a:p>
            <a:pPr/>
            <a:r>
              <a:t>Weighted quick-union with path compression demo</a:t>
            </a:r>
          </a:p>
        </p:txBody>
      </p:sp>
      <p:sp>
        <p:nvSpPr>
          <p:cNvPr id="3871"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872" name="1"/>
          <p:cNvSpPr/>
          <p:nvPr/>
        </p:nvSpPr>
        <p:spPr>
          <a:xfrm>
            <a:off x="281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873" name="2"/>
          <p:cNvSpPr/>
          <p:nvPr/>
        </p:nvSpPr>
        <p:spPr>
          <a:xfrm>
            <a:off x="3911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874" name="5"/>
          <p:cNvSpPr/>
          <p:nvPr/>
        </p:nvSpPr>
        <p:spPr>
          <a:xfrm>
            <a:off x="6096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875" name="6"/>
          <p:cNvSpPr/>
          <p:nvPr/>
        </p:nvSpPr>
        <p:spPr>
          <a:xfrm>
            <a:off x="718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876" name="7"/>
          <p:cNvSpPr/>
          <p:nvPr/>
        </p:nvSpPr>
        <p:spPr>
          <a:xfrm>
            <a:off x="8280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877" name="8"/>
          <p:cNvSpPr/>
          <p:nvPr/>
        </p:nvSpPr>
        <p:spPr>
          <a:xfrm>
            <a:off x="5511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878" name="9"/>
          <p:cNvSpPr/>
          <p:nvPr/>
        </p:nvSpPr>
        <p:spPr>
          <a:xfrm>
            <a:off x="10464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879" name="4"/>
          <p:cNvSpPr/>
          <p:nvPr/>
        </p:nvSpPr>
        <p:spPr>
          <a:xfrm>
            <a:off x="5003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880" name="3"/>
          <p:cNvSpPr/>
          <p:nvPr/>
        </p:nvSpPr>
        <p:spPr>
          <a:xfrm>
            <a:off x="4419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3881" name="union(3, 8)"/>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union(3, 8)</a:t>
            </a:r>
          </a:p>
        </p:txBody>
      </p:sp>
      <p:grpSp>
        <p:nvGrpSpPr>
          <p:cNvPr id="3903" name="Group"/>
          <p:cNvGrpSpPr/>
          <p:nvPr/>
        </p:nvGrpSpPr>
        <p:grpSpPr>
          <a:xfrm>
            <a:off x="3657599" y="8432800"/>
            <a:ext cx="5791201" cy="889000"/>
            <a:chOff x="0" y="0"/>
            <a:chExt cx="5791200" cy="889000"/>
          </a:xfrm>
        </p:grpSpPr>
        <p:sp>
          <p:nvSpPr>
            <p:cNvPr id="3882"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883"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388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88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886"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887"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88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88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890"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891"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389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89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894"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895"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89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89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898"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4</a:t>
              </a:r>
            </a:p>
          </p:txBody>
        </p:sp>
        <p:sp>
          <p:nvSpPr>
            <p:cNvPr id="3899"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390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90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90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05" name="Line"/>
          <p:cNvSpPr/>
          <p:nvPr/>
        </p:nvSpPr>
        <p:spPr>
          <a:xfrm flipH="1">
            <a:off x="5155675" y="5158181"/>
            <a:ext cx="557508" cy="1094171"/>
          </a:xfrm>
          <a:prstGeom prst="line">
            <a:avLst/>
          </a:prstGeom>
          <a:ln w="25400">
            <a:solidFill>
              <a:srgbClr val="000000"/>
            </a:solidFill>
          </a:ln>
        </p:spPr>
        <p:txBody>
          <a:bodyPr lIns="0" tIns="0" rIns="0" bIns="0"/>
          <a:lstStyle/>
          <a:p>
            <a:pPr>
              <a:defRPr sz="1200"/>
            </a:pPr>
          </a:p>
        </p:txBody>
      </p:sp>
      <p:sp>
        <p:nvSpPr>
          <p:cNvPr id="3906" name="Line"/>
          <p:cNvSpPr/>
          <p:nvPr/>
        </p:nvSpPr>
        <p:spPr>
          <a:xfrm>
            <a:off x="5714475" y="5183581"/>
            <a:ext cx="557509" cy="1094171"/>
          </a:xfrm>
          <a:prstGeom prst="line">
            <a:avLst/>
          </a:prstGeom>
          <a:ln w="25400">
            <a:solidFill>
              <a:srgbClr val="000000"/>
            </a:solidFill>
          </a:ln>
        </p:spPr>
        <p:txBody>
          <a:bodyPr lIns="0" tIns="0" rIns="0" bIns="0"/>
          <a:lstStyle/>
          <a:p>
            <a:pPr>
              <a:defRPr sz="1200"/>
            </a:pPr>
          </a:p>
        </p:txBody>
      </p:sp>
      <p:sp>
        <p:nvSpPr>
          <p:cNvPr id="3907" name="Weighted quick-union with path compression demo"/>
          <p:cNvSpPr txBox="1"/>
          <p:nvPr>
            <p:ph type="title"/>
          </p:nvPr>
        </p:nvSpPr>
        <p:spPr>
          <a:prstGeom prst="rect">
            <a:avLst/>
          </a:prstGeom>
        </p:spPr>
        <p:txBody>
          <a:bodyPr/>
          <a:lstStyle/>
          <a:p>
            <a:pPr/>
            <a:r>
              <a:t>Weighted quick-union with path compression demo</a:t>
            </a:r>
          </a:p>
        </p:txBody>
      </p:sp>
      <p:sp>
        <p:nvSpPr>
          <p:cNvPr id="3908"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909" name="1"/>
          <p:cNvSpPr/>
          <p:nvPr/>
        </p:nvSpPr>
        <p:spPr>
          <a:xfrm>
            <a:off x="2984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910" name="2"/>
          <p:cNvSpPr/>
          <p:nvPr/>
        </p:nvSpPr>
        <p:spPr>
          <a:xfrm>
            <a:off x="4229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911" name="5"/>
          <p:cNvSpPr/>
          <p:nvPr/>
        </p:nvSpPr>
        <p:spPr>
          <a:xfrm>
            <a:off x="6718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912" name="6"/>
          <p:cNvSpPr/>
          <p:nvPr/>
        </p:nvSpPr>
        <p:spPr>
          <a:xfrm>
            <a:off x="7962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913" name="7"/>
          <p:cNvSpPr/>
          <p:nvPr/>
        </p:nvSpPr>
        <p:spPr>
          <a:xfrm>
            <a:off x="9207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914" name="8"/>
          <p:cNvSpPr/>
          <p:nvPr/>
        </p:nvSpPr>
        <p:spPr>
          <a:xfrm>
            <a:off x="5956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915"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916" name="4"/>
          <p:cNvSpPr/>
          <p:nvPr/>
        </p:nvSpPr>
        <p:spPr>
          <a:xfrm>
            <a:off x="5473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917" name="3"/>
          <p:cNvSpPr/>
          <p:nvPr/>
        </p:nvSpPr>
        <p:spPr>
          <a:xfrm>
            <a:off x="4864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nvGrpSpPr>
          <p:cNvPr id="3939" name="Group"/>
          <p:cNvGrpSpPr/>
          <p:nvPr/>
        </p:nvGrpSpPr>
        <p:grpSpPr>
          <a:xfrm>
            <a:off x="3657599" y="8432800"/>
            <a:ext cx="5791201" cy="889000"/>
            <a:chOff x="0" y="0"/>
            <a:chExt cx="5791200" cy="889000"/>
          </a:xfrm>
        </p:grpSpPr>
        <p:sp>
          <p:nvSpPr>
            <p:cNvPr id="3918"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919"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3920"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921"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922"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923"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924"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925"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926"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927"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3928"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929"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930"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931"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932"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933"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934"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935"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3936"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937"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938"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41" name="Weighted quick-union with path compression demo"/>
          <p:cNvSpPr txBox="1"/>
          <p:nvPr>
            <p:ph type="title"/>
          </p:nvPr>
        </p:nvSpPr>
        <p:spPr>
          <a:prstGeom prst="rect">
            <a:avLst/>
          </a:prstGeom>
        </p:spPr>
        <p:txBody>
          <a:bodyPr/>
          <a:lstStyle/>
          <a:p>
            <a:pPr/>
            <a:r>
              <a:t>Weighted quick-union with path compression demo</a:t>
            </a:r>
          </a:p>
        </p:txBody>
      </p:sp>
      <p:sp>
        <p:nvSpPr>
          <p:cNvPr id="3942"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943" name="1"/>
          <p:cNvSpPr/>
          <p:nvPr/>
        </p:nvSpPr>
        <p:spPr>
          <a:xfrm>
            <a:off x="2984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944" name="2"/>
          <p:cNvSpPr/>
          <p:nvPr/>
        </p:nvSpPr>
        <p:spPr>
          <a:xfrm>
            <a:off x="4229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945" name="5"/>
          <p:cNvSpPr/>
          <p:nvPr/>
        </p:nvSpPr>
        <p:spPr>
          <a:xfrm>
            <a:off x="6718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946" name="6"/>
          <p:cNvSpPr/>
          <p:nvPr/>
        </p:nvSpPr>
        <p:spPr>
          <a:xfrm>
            <a:off x="7962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947" name="7"/>
          <p:cNvSpPr/>
          <p:nvPr/>
        </p:nvSpPr>
        <p:spPr>
          <a:xfrm>
            <a:off x="9207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948"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3954" name="Group"/>
          <p:cNvGrpSpPr/>
          <p:nvPr/>
        </p:nvGrpSpPr>
        <p:grpSpPr>
          <a:xfrm>
            <a:off x="4864100" y="4902200"/>
            <a:ext cx="1600200" cy="1651000"/>
            <a:chOff x="0" y="0"/>
            <a:chExt cx="1600200" cy="1651000"/>
          </a:xfrm>
        </p:grpSpPr>
        <p:sp>
          <p:nvSpPr>
            <p:cNvPr id="3949" name="Line"/>
            <p:cNvSpPr/>
            <p:nvPr/>
          </p:nvSpPr>
          <p:spPr>
            <a:xfrm flipH="1">
              <a:off x="291575" y="255981"/>
              <a:ext cx="557508"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950" name="Line"/>
            <p:cNvSpPr/>
            <p:nvPr/>
          </p:nvSpPr>
          <p:spPr>
            <a:xfrm>
              <a:off x="850375" y="2813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951"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952" name="4"/>
            <p:cNvSpPr/>
            <p:nvPr/>
          </p:nvSpPr>
          <p:spPr>
            <a:xfrm>
              <a:off x="6096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953"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3955" name="union(6, 5)"/>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5)</a:t>
            </a:r>
          </a:p>
        </p:txBody>
      </p:sp>
      <p:grpSp>
        <p:nvGrpSpPr>
          <p:cNvPr id="3977" name="Group"/>
          <p:cNvGrpSpPr/>
          <p:nvPr/>
        </p:nvGrpSpPr>
        <p:grpSpPr>
          <a:xfrm>
            <a:off x="3657599" y="8432800"/>
            <a:ext cx="5791201" cy="889000"/>
            <a:chOff x="0" y="0"/>
            <a:chExt cx="5791200" cy="889000"/>
          </a:xfrm>
        </p:grpSpPr>
        <p:sp>
          <p:nvSpPr>
            <p:cNvPr id="3956"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957"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3958"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959"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960"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961"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962"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963"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964"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965"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3966"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967"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968"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969"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970"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971"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972"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973"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3974"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975"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976"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slow"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79" name="Line"/>
          <p:cNvSpPr/>
          <p:nvPr/>
        </p:nvSpPr>
        <p:spPr>
          <a:xfrm>
            <a:off x="8215729" y="5103958"/>
            <a:ext cx="1" cy="1228017"/>
          </a:xfrm>
          <a:prstGeom prst="line">
            <a:avLst/>
          </a:prstGeom>
          <a:ln w="63500">
            <a:solidFill>
              <a:srgbClr val="8D3124"/>
            </a:solidFill>
          </a:ln>
        </p:spPr>
        <p:txBody>
          <a:bodyPr lIns="0" tIns="0" rIns="0" bIns="0"/>
          <a:lstStyle/>
          <a:p>
            <a:pPr>
              <a:defRPr sz="1200"/>
            </a:pPr>
          </a:p>
        </p:txBody>
      </p:sp>
      <p:sp>
        <p:nvSpPr>
          <p:cNvPr id="3980" name="Weighted quick-union with path compression demo"/>
          <p:cNvSpPr txBox="1"/>
          <p:nvPr>
            <p:ph type="title"/>
          </p:nvPr>
        </p:nvSpPr>
        <p:spPr>
          <a:prstGeom prst="rect">
            <a:avLst/>
          </a:prstGeom>
        </p:spPr>
        <p:txBody>
          <a:bodyPr/>
          <a:lstStyle/>
          <a:p>
            <a:pPr/>
            <a:r>
              <a:t>Weighted quick-union with path compression demo</a:t>
            </a:r>
          </a:p>
        </p:txBody>
      </p:sp>
      <p:sp>
        <p:nvSpPr>
          <p:cNvPr id="3981"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982" name="1"/>
          <p:cNvSpPr/>
          <p:nvPr/>
        </p:nvSpPr>
        <p:spPr>
          <a:xfrm>
            <a:off x="2984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983" name="2"/>
          <p:cNvSpPr/>
          <p:nvPr/>
        </p:nvSpPr>
        <p:spPr>
          <a:xfrm>
            <a:off x="4229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984" name="5"/>
          <p:cNvSpPr/>
          <p:nvPr/>
        </p:nvSpPr>
        <p:spPr>
          <a:xfrm>
            <a:off x="79629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985" name="6"/>
          <p:cNvSpPr/>
          <p:nvPr/>
        </p:nvSpPr>
        <p:spPr>
          <a:xfrm>
            <a:off x="7962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986" name="7"/>
          <p:cNvSpPr/>
          <p:nvPr/>
        </p:nvSpPr>
        <p:spPr>
          <a:xfrm>
            <a:off x="9207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987"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3993" name="Group"/>
          <p:cNvGrpSpPr/>
          <p:nvPr/>
        </p:nvGrpSpPr>
        <p:grpSpPr>
          <a:xfrm>
            <a:off x="4864100" y="4902200"/>
            <a:ext cx="1600200" cy="1651000"/>
            <a:chOff x="0" y="0"/>
            <a:chExt cx="1600200" cy="1651000"/>
          </a:xfrm>
        </p:grpSpPr>
        <p:sp>
          <p:nvSpPr>
            <p:cNvPr id="3988" name="Line"/>
            <p:cNvSpPr/>
            <p:nvPr/>
          </p:nvSpPr>
          <p:spPr>
            <a:xfrm flipH="1">
              <a:off x="291575" y="255981"/>
              <a:ext cx="557508"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989" name="Line"/>
            <p:cNvSpPr/>
            <p:nvPr/>
          </p:nvSpPr>
          <p:spPr>
            <a:xfrm>
              <a:off x="850375" y="2813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990"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991" name="4"/>
            <p:cNvSpPr/>
            <p:nvPr/>
          </p:nvSpPr>
          <p:spPr>
            <a:xfrm>
              <a:off x="6096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992"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3994" name="union(6, 5)"/>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5)</a:t>
            </a:r>
          </a:p>
        </p:txBody>
      </p:sp>
      <p:grpSp>
        <p:nvGrpSpPr>
          <p:cNvPr id="4016" name="Group"/>
          <p:cNvGrpSpPr/>
          <p:nvPr/>
        </p:nvGrpSpPr>
        <p:grpSpPr>
          <a:xfrm>
            <a:off x="3657599" y="8432800"/>
            <a:ext cx="5791201" cy="889000"/>
            <a:chOff x="0" y="0"/>
            <a:chExt cx="5791200" cy="889000"/>
          </a:xfrm>
        </p:grpSpPr>
        <p:sp>
          <p:nvSpPr>
            <p:cNvPr id="3995"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996"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399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99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999"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00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00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00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003"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004"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400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00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00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008"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00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01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011"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012"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401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01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01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18" name="Line"/>
          <p:cNvSpPr/>
          <p:nvPr/>
        </p:nvSpPr>
        <p:spPr>
          <a:xfrm>
            <a:off x="8152229" y="5103958"/>
            <a:ext cx="1" cy="1228017"/>
          </a:xfrm>
          <a:prstGeom prst="line">
            <a:avLst/>
          </a:prstGeom>
          <a:ln w="25400">
            <a:solidFill>
              <a:srgbClr val="000000"/>
            </a:solidFill>
          </a:ln>
        </p:spPr>
        <p:txBody>
          <a:bodyPr lIns="0" tIns="0" rIns="0" bIns="0"/>
          <a:lstStyle/>
          <a:p>
            <a:pPr>
              <a:defRPr sz="1200"/>
            </a:pPr>
          </a:p>
        </p:txBody>
      </p:sp>
      <p:sp>
        <p:nvSpPr>
          <p:cNvPr id="4019" name="Weighted quick-union with path compression demo"/>
          <p:cNvSpPr txBox="1"/>
          <p:nvPr>
            <p:ph type="title"/>
          </p:nvPr>
        </p:nvSpPr>
        <p:spPr>
          <a:prstGeom prst="rect">
            <a:avLst/>
          </a:prstGeom>
        </p:spPr>
        <p:txBody>
          <a:bodyPr/>
          <a:lstStyle/>
          <a:p>
            <a:pPr/>
            <a:r>
              <a:t>Weighted quick-union with path compression demo</a:t>
            </a:r>
          </a:p>
        </p:txBody>
      </p:sp>
      <p:sp>
        <p:nvSpPr>
          <p:cNvPr id="4020"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021" name="1"/>
          <p:cNvSpPr/>
          <p:nvPr/>
        </p:nvSpPr>
        <p:spPr>
          <a:xfrm>
            <a:off x="300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022" name="2"/>
          <p:cNvSpPr/>
          <p:nvPr/>
        </p:nvSpPr>
        <p:spPr>
          <a:xfrm>
            <a:off x="427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4023" name="5"/>
          <p:cNvSpPr/>
          <p:nvPr/>
        </p:nvSpPr>
        <p:spPr>
          <a:xfrm>
            <a:off x="78994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024" name="6"/>
          <p:cNvSpPr/>
          <p:nvPr/>
        </p:nvSpPr>
        <p:spPr>
          <a:xfrm>
            <a:off x="791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025" name="7"/>
          <p:cNvSpPr/>
          <p:nvPr/>
        </p:nvSpPr>
        <p:spPr>
          <a:xfrm>
            <a:off x="918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026"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4048" name="Group"/>
          <p:cNvGrpSpPr/>
          <p:nvPr/>
        </p:nvGrpSpPr>
        <p:grpSpPr>
          <a:xfrm>
            <a:off x="3657599" y="8432800"/>
            <a:ext cx="5791201" cy="889000"/>
            <a:chOff x="0" y="0"/>
            <a:chExt cx="5791200" cy="889000"/>
          </a:xfrm>
        </p:grpSpPr>
        <p:sp>
          <p:nvSpPr>
            <p:cNvPr id="4027"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4028"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4029"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030"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031"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032"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033"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034"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035"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036"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037"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038"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039"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040"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041"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042"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043"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044"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4045"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046"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047"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grpSp>
        <p:nvGrpSpPr>
          <p:cNvPr id="4054" name="Group"/>
          <p:cNvGrpSpPr/>
          <p:nvPr/>
        </p:nvGrpSpPr>
        <p:grpSpPr>
          <a:xfrm>
            <a:off x="5422900" y="4902200"/>
            <a:ext cx="1600200" cy="1651000"/>
            <a:chOff x="0" y="0"/>
            <a:chExt cx="1600200" cy="1651000"/>
          </a:xfrm>
        </p:grpSpPr>
        <p:sp>
          <p:nvSpPr>
            <p:cNvPr id="4049" name="Line"/>
            <p:cNvSpPr/>
            <p:nvPr/>
          </p:nvSpPr>
          <p:spPr>
            <a:xfrm>
              <a:off x="850375" y="2813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050" name="Line"/>
            <p:cNvSpPr/>
            <p:nvPr/>
          </p:nvSpPr>
          <p:spPr>
            <a:xfrm flipH="1">
              <a:off x="291575" y="255981"/>
              <a:ext cx="557508"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051"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052" name="4"/>
            <p:cNvSpPr/>
            <p:nvPr/>
          </p:nvSpPr>
          <p:spPr>
            <a:xfrm>
              <a:off x="6096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053"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56" name="Weighted quick-union with path compression demo"/>
          <p:cNvSpPr txBox="1"/>
          <p:nvPr>
            <p:ph type="title"/>
          </p:nvPr>
        </p:nvSpPr>
        <p:spPr>
          <a:prstGeom prst="rect">
            <a:avLst/>
          </a:prstGeom>
        </p:spPr>
        <p:txBody>
          <a:bodyPr/>
          <a:lstStyle/>
          <a:p>
            <a:pPr/>
            <a:r>
              <a:t>Weighted quick-union with path compression demo</a:t>
            </a:r>
          </a:p>
        </p:txBody>
      </p:sp>
      <p:sp>
        <p:nvSpPr>
          <p:cNvPr id="4057"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058" name="1"/>
          <p:cNvSpPr/>
          <p:nvPr/>
        </p:nvSpPr>
        <p:spPr>
          <a:xfrm>
            <a:off x="300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059" name="2"/>
          <p:cNvSpPr/>
          <p:nvPr/>
        </p:nvSpPr>
        <p:spPr>
          <a:xfrm>
            <a:off x="427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4060" name="7"/>
          <p:cNvSpPr/>
          <p:nvPr/>
        </p:nvSpPr>
        <p:spPr>
          <a:xfrm>
            <a:off x="918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061"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062" name="Line"/>
          <p:cNvSpPr/>
          <p:nvPr/>
        </p:nvSpPr>
        <p:spPr>
          <a:xfrm>
            <a:off x="6273275" y="5183581"/>
            <a:ext cx="557509" cy="1094171"/>
          </a:xfrm>
          <a:prstGeom prst="line">
            <a:avLst/>
          </a:prstGeom>
          <a:ln w="25400">
            <a:solidFill>
              <a:srgbClr val="000000"/>
            </a:solidFill>
          </a:ln>
        </p:spPr>
        <p:txBody>
          <a:bodyPr lIns="0" tIns="0" rIns="0" bIns="0"/>
          <a:lstStyle/>
          <a:p>
            <a:pPr>
              <a:defRPr sz="1200"/>
            </a:pPr>
          </a:p>
        </p:txBody>
      </p:sp>
      <p:sp>
        <p:nvSpPr>
          <p:cNvPr id="4063" name="Line"/>
          <p:cNvSpPr/>
          <p:nvPr/>
        </p:nvSpPr>
        <p:spPr>
          <a:xfrm flipH="1">
            <a:off x="5714475" y="5158181"/>
            <a:ext cx="557508" cy="1094171"/>
          </a:xfrm>
          <a:prstGeom prst="line">
            <a:avLst/>
          </a:prstGeom>
          <a:ln w="25400">
            <a:solidFill>
              <a:srgbClr val="000000"/>
            </a:solidFill>
          </a:ln>
        </p:spPr>
        <p:txBody>
          <a:bodyPr lIns="0" tIns="0" rIns="0" bIns="0"/>
          <a:lstStyle/>
          <a:p>
            <a:pPr>
              <a:defRPr sz="1200"/>
            </a:pPr>
          </a:p>
        </p:txBody>
      </p:sp>
      <p:sp>
        <p:nvSpPr>
          <p:cNvPr id="4064" name="8"/>
          <p:cNvSpPr/>
          <p:nvPr/>
        </p:nvSpPr>
        <p:spPr>
          <a:xfrm>
            <a:off x="6515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065" name="4"/>
          <p:cNvSpPr/>
          <p:nvPr/>
        </p:nvSpPr>
        <p:spPr>
          <a:xfrm>
            <a:off x="6032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066" name="3"/>
          <p:cNvSpPr/>
          <p:nvPr/>
        </p:nvSpPr>
        <p:spPr>
          <a:xfrm>
            <a:off x="54229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4067" name="union(9, 4)"/>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union(9, 4)</a:t>
            </a:r>
          </a:p>
        </p:txBody>
      </p:sp>
      <p:grpSp>
        <p:nvGrpSpPr>
          <p:cNvPr id="4071" name="Group"/>
          <p:cNvGrpSpPr/>
          <p:nvPr/>
        </p:nvGrpSpPr>
        <p:grpSpPr>
          <a:xfrm>
            <a:off x="7899400" y="4902200"/>
            <a:ext cx="520700" cy="1651000"/>
            <a:chOff x="0" y="0"/>
            <a:chExt cx="520700" cy="1651000"/>
          </a:xfrm>
        </p:grpSpPr>
        <p:sp>
          <p:nvSpPr>
            <p:cNvPr id="4068"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069"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070"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grpSp>
        <p:nvGrpSpPr>
          <p:cNvPr id="4093" name="Group"/>
          <p:cNvGrpSpPr/>
          <p:nvPr/>
        </p:nvGrpSpPr>
        <p:grpSpPr>
          <a:xfrm>
            <a:off x="3657599" y="8432800"/>
            <a:ext cx="5791201" cy="889000"/>
            <a:chOff x="0" y="0"/>
            <a:chExt cx="5791200" cy="889000"/>
          </a:xfrm>
        </p:grpSpPr>
        <p:sp>
          <p:nvSpPr>
            <p:cNvPr id="4072"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4073"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407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07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076"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077"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07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07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080"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081"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08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08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084"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085"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08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08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088"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089"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409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09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09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Union-find data type (API)"/>
          <p:cNvSpPr txBox="1"/>
          <p:nvPr>
            <p:ph type="title"/>
          </p:nvPr>
        </p:nvSpPr>
        <p:spPr>
          <a:prstGeom prst="rect">
            <a:avLst/>
          </a:prstGeom>
        </p:spPr>
        <p:txBody>
          <a:bodyPr/>
          <a:lstStyle/>
          <a:p>
            <a:pPr/>
            <a:r>
              <a:t>Union-find data type (API)</a:t>
            </a:r>
          </a:p>
        </p:txBody>
      </p:sp>
      <p:sp>
        <p:nvSpPr>
          <p:cNvPr id="252" name="Goal.  Design efficient data structure for union-find.…"/>
          <p:cNvSpPr txBox="1"/>
          <p:nvPr>
            <p:ph type="body" idx="1"/>
          </p:nvPr>
        </p:nvSpPr>
        <p:spPr>
          <a:prstGeom prst="rect">
            <a:avLst/>
          </a:prstGeom>
        </p:spPr>
        <p:txBody>
          <a:bodyPr/>
          <a:lstStyle/>
          <a:p>
            <a:pPr indent="127000"/>
            <a:r>
              <a:t>Goal.  </a:t>
            </a:r>
            <a:r>
              <a:t>Design efficient data structure for union-find.</a:t>
            </a:r>
          </a:p>
          <a:p>
            <a:pPr lvl="1" marL="1003300" indent="-368300"/>
            <a:r>
              <a:t>Number of objects </a:t>
            </a:r>
            <a:r>
              <a:rPr i="1">
                <a:latin typeface="Times New Roman"/>
                <a:ea typeface="Times New Roman"/>
                <a:cs typeface="Times New Roman"/>
                <a:sym typeface="Times New Roman"/>
              </a:rPr>
              <a:t>N</a:t>
            </a:r>
            <a:r>
              <a:t> can be huge. </a:t>
            </a:r>
          </a:p>
          <a:p>
            <a:pPr lvl="1" marL="1003300" indent="-368300"/>
            <a:r>
              <a:t>Number of operations </a:t>
            </a:r>
            <a:r>
              <a:rPr i="1">
                <a:latin typeface="Times New Roman"/>
                <a:ea typeface="Times New Roman"/>
                <a:cs typeface="Times New Roman"/>
                <a:sym typeface="Times New Roman"/>
              </a:rPr>
              <a:t>M</a:t>
            </a:r>
            <a:r>
              <a:t> can be huge.</a:t>
            </a:r>
          </a:p>
          <a:p>
            <a:pPr lvl="1" marL="1003300" indent="-368300"/>
            <a:r>
              <a:t>Union and find operations may be intermixed.</a:t>
            </a:r>
          </a:p>
        </p:txBody>
      </p:sp>
      <p:sp>
        <p:nvSpPr>
          <p:cNvPr id="2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254" name="表格 1"/>
          <p:cNvGraphicFramePr/>
          <p:nvPr/>
        </p:nvGraphicFramePr>
        <p:xfrm>
          <a:off x="1083707" y="3979398"/>
          <a:ext cx="10499881" cy="340378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125654"/>
                <a:gridCol w="3751681"/>
                <a:gridCol w="4622545"/>
              </a:tblGrid>
              <a:tr h="579359">
                <a:tc gridSpan="3">
                  <a:txBody>
                    <a:bodyPr/>
                    <a:lstStyle/>
                    <a:p>
                      <a:pPr marL="58702" marR="58702" defTabSz="1295400">
                        <a:defRPr sz="2000">
                          <a:solidFill>
                            <a:srgbClr val="000000"/>
                          </a:solidFill>
                          <a:latin typeface="Lucida Sans Typewriter Regular"/>
                          <a:ea typeface="Lucida Sans Typewriter Regular"/>
                          <a:cs typeface="Lucida Sans Typewriter Regular"/>
                          <a:sym typeface="Lucida Sans Typewriter Regular"/>
                        </a:defRPr>
                      </a:pPr>
                      <a:r>
                        <a:t> public class </a:t>
                      </a:r>
                      <a:r>
                        <a:rPr>
                          <a:solidFill>
                            <a:srgbClr val="8D3124"/>
                          </a:solidFill>
                          <a:uFill>
                            <a:solidFill>
                              <a:srgbClr val="8D3124"/>
                            </a:solidFill>
                          </a:uFill>
                        </a:rPr>
                        <a:t>UF</a:t>
                      </a:r>
                    </a:p>
                  </a:txBody>
                  <a:tcPr marL="50800" marR="50800" marT="50800" marB="50800" anchor="ctr" anchorCtr="0" horzOverflow="overflow">
                    <a:lnL w="28575">
                      <a:miter lim="400000"/>
                    </a:lnL>
                    <a:lnR w="28575">
                      <a:miter lim="400000"/>
                    </a:lnR>
                    <a:lnB w="12700">
                      <a:solidFill>
                        <a:srgbClr val="000000"/>
                      </a:solidFill>
                      <a:miter lim="400000"/>
                    </a:lnB>
                    <a:solidFill>
                      <a:srgbClr val="FFFFFF"/>
                    </a:solidFill>
                  </a:tcPr>
                </a:tc>
                <a:tc hMerge="1">
                  <a:tcPr/>
                </a:tc>
                <a:tc hMerge="1">
                  <a:tcPr/>
                </a:tc>
              </a:tr>
              <a:tr h="810835">
                <a:tc>
                  <a:txBody>
                    <a:bodyPr/>
                    <a:lstStyle/>
                    <a:p>
                      <a:pPr marL="58702" marR="58702" defTabSz="1295400">
                        <a:lnSpc>
                          <a:spcPct val="130000"/>
                        </a:lnSpc>
                        <a:defRPr sz="2000">
                          <a:latin typeface="Lucida Sans Typewriter Regular"/>
                          <a:ea typeface="Lucida Sans Typewriter Regular"/>
                          <a:cs typeface="Lucida Sans Typewriter Regular"/>
                          <a:sym typeface="Lucida Sans Typewriter Regular"/>
                        </a:defRPr>
                      </a:pPr>
                    </a:p>
                  </a:txBody>
                  <a:tcPr marL="50800" marR="50800" marT="50800" marB="50800" anchor="ctr" anchorCtr="0" horzOverflow="overflow">
                    <a:lnL w="28575">
                      <a:miter lim="400000"/>
                    </a:lnL>
                    <a:lnR w="0">
                      <a:miter lim="400000"/>
                    </a:lnR>
                    <a:lnT w="12700">
                      <a:solidFill>
                        <a:srgbClr val="000000"/>
                      </a:solidFill>
                      <a:miter lim="400000"/>
                    </a:lnT>
                    <a:lnB w="0">
                      <a:miter lim="400000"/>
                    </a:lnB>
                  </a:tcPr>
                </a:tc>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UF(int N)</a:t>
                      </a: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marL="58702" marR="58702" defTabSz="1295400">
                        <a:lnSpc>
                          <a:spcPct val="130000"/>
                        </a:lnSpc>
                        <a:defRPr i="1" sz="2000">
                          <a:solidFill>
                            <a:srgbClr val="AB3225"/>
                          </a:solidFill>
                          <a:latin typeface="Times New Roman"/>
                          <a:ea typeface="Times New Roman"/>
                          <a:cs typeface="Times New Roman"/>
                          <a:sym typeface="Times New Roman"/>
                        </a:defRPr>
                      </a:pPr>
                      <a:r>
                        <a:t>initialize union-find data structure</a:t>
                      </a:r>
                      <a:br/>
                      <a:r>
                        <a:t>with N singleton objects </a:t>
                      </a:r>
                      <a:r>
                        <a:rPr i="0"/>
                        <a:t>(</a:t>
                      </a:r>
                      <a:r>
                        <a:t>0 to N – 1</a:t>
                      </a:r>
                      <a:r>
                        <a:rPr i="0"/>
                        <a:t>)</a:t>
                      </a:r>
                    </a:p>
                  </a:txBody>
                  <a:tcPr marL="50800" marR="50800" marT="50800" marB="50800" anchor="ctr" anchorCtr="0" horzOverflow="overflow">
                    <a:lnL w="0">
                      <a:miter lim="400000"/>
                    </a:lnL>
                    <a:lnR w="28575">
                      <a:miter lim="400000"/>
                    </a:lnR>
                    <a:lnT w="12700">
                      <a:solidFill>
                        <a:srgbClr val="000000"/>
                      </a:solidFill>
                      <a:miter lim="400000"/>
                    </a:lnT>
                    <a:lnB w="0">
                      <a:miter lim="400000"/>
                    </a:lnB>
                  </a:tcPr>
                </a:tc>
              </a:tr>
              <a:tr h="671195">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void</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union(int p, int q)</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sz="2000">
                          <a:solidFill>
                            <a:srgbClr val="AB3225"/>
                          </a:solidFill>
                          <a:uFill>
                            <a:solidFill>
                              <a:srgbClr val="000000"/>
                            </a:solidFill>
                          </a:uFill>
                          <a:latin typeface="Times New Roman"/>
                          <a:ea typeface="Times New Roman"/>
                          <a:cs typeface="Times New Roman"/>
                          <a:sym typeface="Times New Roman"/>
                        </a:rPr>
                        <a:t>add connection between p and q</a:t>
                      </a:r>
                    </a:p>
                  </a:txBody>
                  <a:tcPr marL="50800" marR="50800" marT="50800" marB="50800" anchor="ctr" anchorCtr="0" horzOverflow="overflow">
                    <a:lnL w="0">
                      <a:miter lim="400000"/>
                    </a:lnL>
                    <a:lnR w="28575">
                      <a:miter lim="400000"/>
                    </a:lnR>
                    <a:lnT w="0">
                      <a:miter lim="400000"/>
                    </a:lnT>
                    <a:lnB w="0">
                      <a:miter lim="400000"/>
                    </a:lnB>
                  </a:tcPr>
                </a:tc>
              </a:tr>
              <a:tr h="671195">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int</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find(int p)</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i="1" sz="2000">
                          <a:solidFill>
                            <a:srgbClr val="8D3124"/>
                          </a:solidFill>
                          <a:latin typeface="Times New Roman"/>
                          <a:ea typeface="Times New Roman"/>
                          <a:cs typeface="Times New Roman"/>
                          <a:sym typeface="Times New Roman"/>
                        </a:defRPr>
                      </a:pPr>
                      <a:r>
                        <a:t>component identifier for p </a:t>
                      </a:r>
                      <a:r>
                        <a:rPr i="0"/>
                        <a:t>(</a:t>
                      </a:r>
                      <a:r>
                        <a:t>0 to N – 1</a:t>
                      </a:r>
                      <a:r>
                        <a:rPr i="0"/>
                        <a:t>)</a:t>
                      </a:r>
                    </a:p>
                  </a:txBody>
                  <a:tcPr marL="50800" marR="50800" marT="50800" marB="50800" anchor="ctr" anchorCtr="0" horzOverflow="overflow">
                    <a:lnL w="0">
                      <a:miter lim="400000"/>
                    </a:lnL>
                    <a:lnR w="28575">
                      <a:miter lim="400000"/>
                    </a:lnR>
                    <a:lnT w="0">
                      <a:miter lim="400000"/>
                    </a:lnT>
                    <a:lnB w="0">
                      <a:miter lim="400000"/>
                    </a:lnB>
                  </a:tcPr>
                </a:tc>
              </a:tr>
              <a:tr h="671195">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boolean</a:t>
                      </a:r>
                    </a:p>
                  </a:txBody>
                  <a:tcPr marL="50800" marR="50800" marT="50800" marB="50800" anchor="ctr" anchorCtr="0" horzOverflow="overflow">
                    <a:lnL w="28575">
                      <a:miter lim="400000"/>
                    </a:lnL>
                    <a:lnR w="0">
                      <a:miter lim="400000"/>
                    </a:lnR>
                    <a:lnT w="0">
                      <a:miter lim="400000"/>
                    </a:lnT>
                    <a:lnB w="28575">
                      <a:miter lim="400000"/>
                    </a:lnB>
                  </a:tcPr>
                </a:tc>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connected(int p, int q)</a:t>
                      </a:r>
                    </a:p>
                  </a:txBody>
                  <a:tcPr marL="50800" marR="50800" marT="50800" marB="50800" anchor="ctr" anchorCtr="0" horzOverflow="overflow">
                    <a:lnL w="0">
                      <a:miter lim="400000"/>
                    </a:lnL>
                    <a:lnR w="0">
                      <a:miter lim="400000"/>
                    </a:lnR>
                    <a:lnT w="0">
                      <a:miter lim="400000"/>
                    </a:lnT>
                    <a:lnB w="28575">
                      <a:miter lim="400000"/>
                    </a:lnB>
                  </a:tcPr>
                </a:tc>
                <a:tc>
                  <a:txBody>
                    <a:bodyPr/>
                    <a:lstStyle/>
                    <a:p>
                      <a:pPr marL="58702" marR="58702" defTabSz="1295400">
                        <a:lnSpc>
                          <a:spcPct val="130000"/>
                        </a:lnSpc>
                        <a:defRPr sz="1800">
                          <a:uFillTx/>
                        </a:defRPr>
                      </a:pPr>
                      <a:r>
                        <a:rPr i="1" sz="2000">
                          <a:solidFill>
                            <a:srgbClr val="8D3124"/>
                          </a:solidFill>
                          <a:uFill>
                            <a:solidFill>
                              <a:srgbClr val="000000"/>
                            </a:solidFill>
                          </a:uFill>
                          <a:latin typeface="Times New Roman"/>
                          <a:ea typeface="Times New Roman"/>
                          <a:cs typeface="Times New Roman"/>
                          <a:sym typeface="Times New Roman"/>
                        </a:rPr>
                        <a:t>are p and q in the same component?</a:t>
                      </a:r>
                    </a:p>
                  </a:txBody>
                  <a:tcPr marL="50800" marR="50800" marT="50800" marB="50800" anchor="ctr" anchorCtr="0" horzOverflow="overflow">
                    <a:lnL w="0">
                      <a:miter lim="400000"/>
                    </a:lnL>
                    <a:lnR w="28575">
                      <a:miter lim="400000"/>
                    </a:lnR>
                    <a:lnT w="0">
                      <a:miter lim="400000"/>
                    </a:lnT>
                    <a:lnB w="28575">
                      <a:miter lim="400000"/>
                    </a:lnB>
                  </a:tcPr>
                </a:tc>
              </a:tr>
            </a:tbl>
          </a:graphicData>
        </a:graphic>
      </p:graphicFrame>
      <p:grpSp>
        <p:nvGrpSpPr>
          <p:cNvPr id="257" name="Group"/>
          <p:cNvGrpSpPr/>
          <p:nvPr/>
        </p:nvGrpSpPr>
        <p:grpSpPr>
          <a:xfrm>
            <a:off x="3568700" y="7835900"/>
            <a:ext cx="5854700" cy="1422400"/>
            <a:chOff x="0" y="0"/>
            <a:chExt cx="5854700" cy="1422400"/>
          </a:xfrm>
        </p:grpSpPr>
        <p:sp>
          <p:nvSpPr>
            <p:cNvPr id="255" name="public boolean connected(int p, int q)…"/>
            <p:cNvSpPr/>
            <p:nvPr/>
          </p:nvSpPr>
          <p:spPr>
            <a:xfrm>
              <a:off x="0" y="0"/>
              <a:ext cx="5854700" cy="1041400"/>
            </a:xfrm>
            <a:prstGeom prst="rect">
              <a:avLst/>
            </a:prstGeom>
            <a:solidFill>
              <a:srgbClr val="CBCBCB"/>
            </a:solidFill>
            <a:ln w="12700" cap="flat">
              <a:noFill/>
              <a:round/>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p>
              <a:pPr marL="7224" marR="7224" defTabSz="1295400">
                <a:lnSpc>
                  <a:spcPct val="140000"/>
                </a:lnSpc>
                <a:defRPr sz="1800">
                  <a:uFill>
                    <a:solidFill>
                      <a:srgbClr val="000000"/>
                    </a:solidFill>
                  </a:uFill>
                  <a:latin typeface="Lucida Sans Typewriter Regular"/>
                  <a:ea typeface="Lucida Sans Typewriter Regular"/>
                  <a:cs typeface="Lucida Sans Typewriter Regular"/>
                  <a:sym typeface="Lucida Sans Typewriter Regular"/>
                </a:defRPr>
              </a:pPr>
              <a:r>
                <a:t>public boolean connected(int p, int q)</a:t>
              </a:r>
            </a:p>
            <a:p>
              <a:pPr marL="7224" marR="7224" defTabSz="1295400">
                <a:lnSpc>
                  <a:spcPct val="140000"/>
                </a:lnSpc>
                <a:defRPr sz="1800">
                  <a:uFill>
                    <a:solidFill>
                      <a:srgbClr val="000000"/>
                    </a:solidFill>
                  </a:uFill>
                  <a:latin typeface="Lucida Sans Typewriter Regular"/>
                  <a:ea typeface="Lucida Sans Typewriter Regular"/>
                  <a:cs typeface="Lucida Sans Typewriter Regular"/>
                  <a:sym typeface="Lucida Sans Typewriter Regular"/>
                </a:defRPr>
              </a:pPr>
              <a:r>
                <a:t>{  return find(p) == find(q);  }</a:t>
              </a:r>
            </a:p>
          </p:txBody>
        </p:sp>
        <p:sp>
          <p:nvSpPr>
            <p:cNvPr id="256" name="1-line implementation of connected()"/>
            <p:cNvSpPr txBox="1"/>
            <p:nvPr/>
          </p:nvSpPr>
          <p:spPr>
            <a:xfrm>
              <a:off x="0" y="1092200"/>
              <a:ext cx="5854700" cy="330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b="1" sz="1600">
                  <a:uFill>
                    <a:solidFill>
                      <a:srgbClr val="000000"/>
                    </a:solidFill>
                  </a:uFill>
                  <a:latin typeface="Lucida Grande"/>
                  <a:ea typeface="Lucida Grande"/>
                  <a:cs typeface="Lucida Grande"/>
                  <a:sym typeface="Lucida Grande"/>
                </a:defRPr>
              </a:lvl1pPr>
            </a:lstStyle>
            <a:p>
              <a:pPr/>
              <a:r>
                <a:t>1-line implementation of connected()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7" grpId="1"/>
    </p:bld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95" name="Line"/>
          <p:cNvSpPr/>
          <p:nvPr/>
        </p:nvSpPr>
        <p:spPr>
          <a:xfrm>
            <a:off x="6310729" y="5116658"/>
            <a:ext cx="1" cy="1228017"/>
          </a:xfrm>
          <a:prstGeom prst="line">
            <a:avLst/>
          </a:prstGeom>
          <a:ln w="25400">
            <a:solidFill>
              <a:srgbClr val="000000"/>
            </a:solidFill>
          </a:ln>
        </p:spPr>
        <p:txBody>
          <a:bodyPr lIns="0" tIns="0" rIns="0" bIns="0"/>
          <a:lstStyle/>
          <a:p>
            <a:pPr>
              <a:defRPr sz="1200"/>
            </a:pPr>
          </a:p>
        </p:txBody>
      </p:sp>
      <p:sp>
        <p:nvSpPr>
          <p:cNvPr id="4096" name="Line"/>
          <p:cNvSpPr/>
          <p:nvPr/>
        </p:nvSpPr>
        <p:spPr>
          <a:xfrm flipH="1">
            <a:off x="5333177" y="5281609"/>
            <a:ext cx="837506" cy="898115"/>
          </a:xfrm>
          <a:prstGeom prst="line">
            <a:avLst/>
          </a:prstGeom>
          <a:ln w="25400">
            <a:solidFill>
              <a:srgbClr val="000000"/>
            </a:solidFill>
          </a:ln>
        </p:spPr>
        <p:txBody>
          <a:bodyPr lIns="0" tIns="0" rIns="0" bIns="0"/>
          <a:lstStyle/>
          <a:p>
            <a:pPr>
              <a:defRPr sz="1200"/>
            </a:pPr>
          </a:p>
        </p:txBody>
      </p:sp>
      <p:sp>
        <p:nvSpPr>
          <p:cNvPr id="4097" name="Line"/>
          <p:cNvSpPr/>
          <p:nvPr/>
        </p:nvSpPr>
        <p:spPr>
          <a:xfrm>
            <a:off x="6406921" y="5240792"/>
            <a:ext cx="772816" cy="954349"/>
          </a:xfrm>
          <a:prstGeom prst="line">
            <a:avLst/>
          </a:prstGeom>
          <a:ln w="63500">
            <a:solidFill>
              <a:srgbClr val="8D3124"/>
            </a:solidFill>
          </a:ln>
        </p:spPr>
        <p:txBody>
          <a:bodyPr lIns="0" tIns="0" rIns="0" bIns="0"/>
          <a:lstStyle/>
          <a:p>
            <a:pPr>
              <a:defRPr sz="1200"/>
            </a:pPr>
          </a:p>
        </p:txBody>
      </p:sp>
      <p:sp>
        <p:nvSpPr>
          <p:cNvPr id="4098" name="Weighted quick-union with path compression demo"/>
          <p:cNvSpPr txBox="1"/>
          <p:nvPr>
            <p:ph type="title"/>
          </p:nvPr>
        </p:nvSpPr>
        <p:spPr>
          <a:prstGeom prst="rect">
            <a:avLst/>
          </a:prstGeom>
        </p:spPr>
        <p:txBody>
          <a:bodyPr/>
          <a:lstStyle/>
          <a:p>
            <a:pPr/>
            <a:r>
              <a:t>Weighted quick-union with path compression demo</a:t>
            </a:r>
          </a:p>
        </p:txBody>
      </p:sp>
      <p:sp>
        <p:nvSpPr>
          <p:cNvPr id="4099"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100" name="1"/>
          <p:cNvSpPr/>
          <p:nvPr/>
        </p:nvSpPr>
        <p:spPr>
          <a:xfrm>
            <a:off x="300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101" name="2"/>
          <p:cNvSpPr/>
          <p:nvPr/>
        </p:nvSpPr>
        <p:spPr>
          <a:xfrm>
            <a:off x="427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4105" name="Group"/>
          <p:cNvGrpSpPr/>
          <p:nvPr/>
        </p:nvGrpSpPr>
        <p:grpSpPr>
          <a:xfrm>
            <a:off x="7899400" y="4902200"/>
            <a:ext cx="520700" cy="1651000"/>
            <a:chOff x="0" y="0"/>
            <a:chExt cx="520700" cy="1651000"/>
          </a:xfrm>
        </p:grpSpPr>
        <p:sp>
          <p:nvSpPr>
            <p:cNvPr id="4102"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103"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104"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4106" name="7"/>
          <p:cNvSpPr/>
          <p:nvPr/>
        </p:nvSpPr>
        <p:spPr>
          <a:xfrm>
            <a:off x="918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107" name="9"/>
          <p:cNvSpPr/>
          <p:nvPr/>
        </p:nvSpPr>
        <p:spPr>
          <a:xfrm>
            <a:off x="6985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108" name="8"/>
          <p:cNvSpPr/>
          <p:nvPr/>
        </p:nvSpPr>
        <p:spPr>
          <a:xfrm>
            <a:off x="6070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109" name="4"/>
          <p:cNvSpPr/>
          <p:nvPr/>
        </p:nvSpPr>
        <p:spPr>
          <a:xfrm>
            <a:off x="6032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110" name="3"/>
          <p:cNvSpPr/>
          <p:nvPr/>
        </p:nvSpPr>
        <p:spPr>
          <a:xfrm>
            <a:off x="49784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4111" name="union(9, 4)"/>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union(9, 4)</a:t>
            </a:r>
          </a:p>
        </p:txBody>
      </p:sp>
      <p:grpSp>
        <p:nvGrpSpPr>
          <p:cNvPr id="4133" name="Group"/>
          <p:cNvGrpSpPr/>
          <p:nvPr/>
        </p:nvGrpSpPr>
        <p:grpSpPr>
          <a:xfrm>
            <a:off x="3657599" y="8432800"/>
            <a:ext cx="5791201" cy="889000"/>
            <a:chOff x="0" y="0"/>
            <a:chExt cx="5791200" cy="889000"/>
          </a:xfrm>
        </p:grpSpPr>
        <p:sp>
          <p:nvSpPr>
            <p:cNvPr id="4112"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4113"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411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11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116"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117"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11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11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120"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121"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12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12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124"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125"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12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12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128"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129"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4</a:t>
              </a:r>
            </a:p>
          </p:txBody>
        </p:sp>
        <p:sp>
          <p:nvSpPr>
            <p:cNvPr id="413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13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13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35" name="Line"/>
          <p:cNvSpPr/>
          <p:nvPr/>
        </p:nvSpPr>
        <p:spPr>
          <a:xfrm>
            <a:off x="7237829" y="5116658"/>
            <a:ext cx="1" cy="1228017"/>
          </a:xfrm>
          <a:prstGeom prst="line">
            <a:avLst/>
          </a:prstGeom>
          <a:ln w="25400">
            <a:solidFill>
              <a:srgbClr val="000000"/>
            </a:solidFill>
          </a:ln>
        </p:spPr>
        <p:txBody>
          <a:bodyPr lIns="0" tIns="0" rIns="0" bIns="0"/>
          <a:lstStyle/>
          <a:p>
            <a:pPr>
              <a:defRPr sz="1200"/>
            </a:pPr>
          </a:p>
        </p:txBody>
      </p:sp>
      <p:sp>
        <p:nvSpPr>
          <p:cNvPr id="4136" name="Line"/>
          <p:cNvSpPr/>
          <p:nvPr/>
        </p:nvSpPr>
        <p:spPr>
          <a:xfrm flipH="1">
            <a:off x="6260277" y="5281609"/>
            <a:ext cx="837506" cy="898115"/>
          </a:xfrm>
          <a:prstGeom prst="line">
            <a:avLst/>
          </a:prstGeom>
          <a:ln w="25400">
            <a:solidFill>
              <a:srgbClr val="000000"/>
            </a:solidFill>
          </a:ln>
        </p:spPr>
        <p:txBody>
          <a:bodyPr lIns="0" tIns="0" rIns="0" bIns="0"/>
          <a:lstStyle/>
          <a:p>
            <a:pPr>
              <a:defRPr sz="1200"/>
            </a:pPr>
          </a:p>
        </p:txBody>
      </p:sp>
      <p:sp>
        <p:nvSpPr>
          <p:cNvPr id="4137" name="Line"/>
          <p:cNvSpPr/>
          <p:nvPr/>
        </p:nvSpPr>
        <p:spPr>
          <a:xfrm>
            <a:off x="7334021" y="5240792"/>
            <a:ext cx="772817" cy="954349"/>
          </a:xfrm>
          <a:prstGeom prst="line">
            <a:avLst/>
          </a:prstGeom>
          <a:ln w="25400">
            <a:solidFill>
              <a:srgbClr val="000000"/>
            </a:solidFill>
          </a:ln>
        </p:spPr>
        <p:txBody>
          <a:bodyPr lIns="0" tIns="0" rIns="0" bIns="0"/>
          <a:lstStyle/>
          <a:p>
            <a:pPr>
              <a:defRPr sz="1200"/>
            </a:pPr>
          </a:p>
        </p:txBody>
      </p:sp>
      <p:sp>
        <p:nvSpPr>
          <p:cNvPr id="4138" name="Weighted quick-union with path compression demo"/>
          <p:cNvSpPr txBox="1"/>
          <p:nvPr>
            <p:ph type="title"/>
          </p:nvPr>
        </p:nvSpPr>
        <p:spPr>
          <a:prstGeom prst="rect">
            <a:avLst/>
          </a:prstGeom>
        </p:spPr>
        <p:txBody>
          <a:bodyPr/>
          <a:lstStyle/>
          <a:p>
            <a:pPr/>
            <a:r>
              <a:t>Weighted quick-union with path compression demo</a:t>
            </a:r>
          </a:p>
        </p:txBody>
      </p:sp>
      <p:sp>
        <p:nvSpPr>
          <p:cNvPr id="4139"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140" name="1"/>
          <p:cNvSpPr/>
          <p:nvPr/>
        </p:nvSpPr>
        <p:spPr>
          <a:xfrm>
            <a:off x="3187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141" name="2"/>
          <p:cNvSpPr/>
          <p:nvPr/>
        </p:nvSpPr>
        <p:spPr>
          <a:xfrm>
            <a:off x="4597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4145" name="Group"/>
          <p:cNvGrpSpPr/>
          <p:nvPr/>
        </p:nvGrpSpPr>
        <p:grpSpPr>
          <a:xfrm>
            <a:off x="8966200" y="4902200"/>
            <a:ext cx="520700" cy="1651000"/>
            <a:chOff x="0" y="0"/>
            <a:chExt cx="520700" cy="1651000"/>
          </a:xfrm>
        </p:grpSpPr>
        <p:sp>
          <p:nvSpPr>
            <p:cNvPr id="4142"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143"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144"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4146"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147" name="9"/>
          <p:cNvSpPr/>
          <p:nvPr/>
        </p:nvSpPr>
        <p:spPr>
          <a:xfrm>
            <a:off x="7912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148" name="8"/>
          <p:cNvSpPr/>
          <p:nvPr/>
        </p:nvSpPr>
        <p:spPr>
          <a:xfrm>
            <a:off x="69977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149" name="4"/>
          <p:cNvSpPr/>
          <p:nvPr/>
        </p:nvSpPr>
        <p:spPr>
          <a:xfrm>
            <a:off x="6985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150" name="3"/>
          <p:cNvSpPr/>
          <p:nvPr/>
        </p:nvSpPr>
        <p:spPr>
          <a:xfrm>
            <a:off x="59055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nvGrpSpPr>
          <p:cNvPr id="4172" name="Group"/>
          <p:cNvGrpSpPr/>
          <p:nvPr/>
        </p:nvGrpSpPr>
        <p:grpSpPr>
          <a:xfrm>
            <a:off x="3657599" y="8432800"/>
            <a:ext cx="5791201" cy="889000"/>
            <a:chOff x="0" y="0"/>
            <a:chExt cx="5791200" cy="889000"/>
          </a:xfrm>
        </p:grpSpPr>
        <p:sp>
          <p:nvSpPr>
            <p:cNvPr id="4151"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4152"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4153"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154"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155"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156"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157"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158"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159"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160"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161"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162"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163"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164"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165"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166"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167"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168"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169"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170"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171"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74" name="Weighted quick-union with path compression demo"/>
          <p:cNvSpPr txBox="1"/>
          <p:nvPr>
            <p:ph type="title"/>
          </p:nvPr>
        </p:nvSpPr>
        <p:spPr>
          <a:prstGeom prst="rect">
            <a:avLst/>
          </a:prstGeom>
        </p:spPr>
        <p:txBody>
          <a:bodyPr/>
          <a:lstStyle/>
          <a:p>
            <a:pPr/>
            <a:r>
              <a:t>Weighted quick-union with path compression demo</a:t>
            </a:r>
          </a:p>
        </p:txBody>
      </p:sp>
      <p:sp>
        <p:nvSpPr>
          <p:cNvPr id="4175"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176" name="1"/>
          <p:cNvSpPr/>
          <p:nvPr/>
        </p:nvSpPr>
        <p:spPr>
          <a:xfrm>
            <a:off x="3187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177" name="2"/>
          <p:cNvSpPr/>
          <p:nvPr/>
        </p:nvSpPr>
        <p:spPr>
          <a:xfrm>
            <a:off x="4597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4181" name="Group"/>
          <p:cNvGrpSpPr/>
          <p:nvPr/>
        </p:nvGrpSpPr>
        <p:grpSpPr>
          <a:xfrm>
            <a:off x="8966200" y="4902200"/>
            <a:ext cx="520700" cy="1651000"/>
            <a:chOff x="0" y="0"/>
            <a:chExt cx="520700" cy="1651000"/>
          </a:xfrm>
        </p:grpSpPr>
        <p:sp>
          <p:nvSpPr>
            <p:cNvPr id="4178"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179"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180"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4182"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4190" name="Group"/>
          <p:cNvGrpSpPr/>
          <p:nvPr/>
        </p:nvGrpSpPr>
        <p:grpSpPr>
          <a:xfrm>
            <a:off x="5905500" y="4902200"/>
            <a:ext cx="2514600" cy="1651000"/>
            <a:chOff x="0" y="0"/>
            <a:chExt cx="2514600" cy="1651000"/>
          </a:xfrm>
        </p:grpSpPr>
        <p:sp>
          <p:nvSpPr>
            <p:cNvPr id="4183"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184"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185"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186"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187"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188"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189"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4191" name="union(2,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union(2, 1)</a:t>
            </a:r>
          </a:p>
        </p:txBody>
      </p:sp>
      <p:grpSp>
        <p:nvGrpSpPr>
          <p:cNvPr id="4213" name="Group"/>
          <p:cNvGrpSpPr/>
          <p:nvPr/>
        </p:nvGrpSpPr>
        <p:grpSpPr>
          <a:xfrm>
            <a:off x="3657599" y="8432800"/>
            <a:ext cx="5791201" cy="889000"/>
            <a:chOff x="0" y="0"/>
            <a:chExt cx="5791200" cy="889000"/>
          </a:xfrm>
        </p:grpSpPr>
        <p:sp>
          <p:nvSpPr>
            <p:cNvPr id="4192"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4193"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419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19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196"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197"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19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19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200"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201"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20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20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204"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205"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20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20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208"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209"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21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21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21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215" name="Line"/>
          <p:cNvSpPr/>
          <p:nvPr/>
        </p:nvSpPr>
        <p:spPr>
          <a:xfrm>
            <a:off x="4850229" y="5116658"/>
            <a:ext cx="1" cy="1228017"/>
          </a:xfrm>
          <a:prstGeom prst="line">
            <a:avLst/>
          </a:prstGeom>
          <a:ln w="63500">
            <a:solidFill>
              <a:srgbClr val="8D3124"/>
            </a:solidFill>
          </a:ln>
        </p:spPr>
        <p:txBody>
          <a:bodyPr lIns="0" tIns="0" rIns="0" bIns="0"/>
          <a:lstStyle/>
          <a:p>
            <a:pPr>
              <a:defRPr sz="1200"/>
            </a:pPr>
          </a:p>
        </p:txBody>
      </p:sp>
      <p:sp>
        <p:nvSpPr>
          <p:cNvPr id="4216" name="Weighted quick-union with path compression demo"/>
          <p:cNvSpPr txBox="1"/>
          <p:nvPr>
            <p:ph type="title"/>
          </p:nvPr>
        </p:nvSpPr>
        <p:spPr>
          <a:prstGeom prst="rect">
            <a:avLst/>
          </a:prstGeom>
        </p:spPr>
        <p:txBody>
          <a:bodyPr/>
          <a:lstStyle/>
          <a:p>
            <a:pPr/>
            <a:r>
              <a:t>Weighted quick-union with path compression demo</a:t>
            </a:r>
          </a:p>
        </p:txBody>
      </p:sp>
      <p:sp>
        <p:nvSpPr>
          <p:cNvPr id="4217"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218" name="1"/>
          <p:cNvSpPr/>
          <p:nvPr/>
        </p:nvSpPr>
        <p:spPr>
          <a:xfrm>
            <a:off x="45974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219" name="2"/>
          <p:cNvSpPr/>
          <p:nvPr/>
        </p:nvSpPr>
        <p:spPr>
          <a:xfrm>
            <a:off x="4597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4223" name="Group"/>
          <p:cNvGrpSpPr/>
          <p:nvPr/>
        </p:nvGrpSpPr>
        <p:grpSpPr>
          <a:xfrm>
            <a:off x="8966200" y="4902200"/>
            <a:ext cx="520700" cy="1651000"/>
            <a:chOff x="0" y="0"/>
            <a:chExt cx="520700" cy="1651000"/>
          </a:xfrm>
        </p:grpSpPr>
        <p:sp>
          <p:nvSpPr>
            <p:cNvPr id="4220"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221"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222"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4224"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225" name="union(2,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union(2, 1)</a:t>
            </a:r>
          </a:p>
        </p:txBody>
      </p:sp>
      <p:grpSp>
        <p:nvGrpSpPr>
          <p:cNvPr id="4233" name="Group"/>
          <p:cNvGrpSpPr/>
          <p:nvPr/>
        </p:nvGrpSpPr>
        <p:grpSpPr>
          <a:xfrm>
            <a:off x="5905500" y="4902200"/>
            <a:ext cx="2514600" cy="1651000"/>
            <a:chOff x="0" y="0"/>
            <a:chExt cx="2514600" cy="1651000"/>
          </a:xfrm>
        </p:grpSpPr>
        <p:sp>
          <p:nvSpPr>
            <p:cNvPr id="4226"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227"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228"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229"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230"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231"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232"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4255" name="Group"/>
          <p:cNvGrpSpPr/>
          <p:nvPr/>
        </p:nvGrpSpPr>
        <p:grpSpPr>
          <a:xfrm>
            <a:off x="3657599" y="8432800"/>
            <a:ext cx="5791201" cy="889000"/>
            <a:chOff x="0" y="0"/>
            <a:chExt cx="5791200" cy="889000"/>
          </a:xfrm>
        </p:grpSpPr>
        <p:sp>
          <p:nvSpPr>
            <p:cNvPr id="4234"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4235"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2</a:t>
              </a:r>
            </a:p>
          </p:txBody>
        </p:sp>
        <p:sp>
          <p:nvSpPr>
            <p:cNvPr id="4236"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237"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238"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239"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240"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241"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242"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243"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244"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245"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246"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247"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248"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249"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250"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251"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252"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253"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254"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257" name="Line"/>
          <p:cNvSpPr/>
          <p:nvPr/>
        </p:nvSpPr>
        <p:spPr>
          <a:xfrm>
            <a:off x="3694529" y="5116658"/>
            <a:ext cx="1" cy="1228017"/>
          </a:xfrm>
          <a:prstGeom prst="line">
            <a:avLst/>
          </a:prstGeom>
          <a:ln w="25400">
            <a:solidFill>
              <a:srgbClr val="000000"/>
            </a:solidFill>
          </a:ln>
        </p:spPr>
        <p:txBody>
          <a:bodyPr lIns="0" tIns="0" rIns="0" bIns="0"/>
          <a:lstStyle/>
          <a:p>
            <a:pPr>
              <a:defRPr sz="1200"/>
            </a:pPr>
          </a:p>
        </p:txBody>
      </p:sp>
      <p:sp>
        <p:nvSpPr>
          <p:cNvPr id="4258" name="Weighted quick-union with path compression demo"/>
          <p:cNvSpPr txBox="1"/>
          <p:nvPr>
            <p:ph type="title"/>
          </p:nvPr>
        </p:nvSpPr>
        <p:spPr>
          <a:prstGeom prst="rect">
            <a:avLst/>
          </a:prstGeom>
        </p:spPr>
        <p:txBody>
          <a:bodyPr/>
          <a:lstStyle/>
          <a:p>
            <a:pPr/>
            <a:r>
              <a:t>Weighted quick-union with path compression demo</a:t>
            </a:r>
          </a:p>
        </p:txBody>
      </p:sp>
      <p:sp>
        <p:nvSpPr>
          <p:cNvPr id="4259"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260" name="1"/>
          <p:cNvSpPr/>
          <p:nvPr/>
        </p:nvSpPr>
        <p:spPr>
          <a:xfrm>
            <a:off x="34417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261" name="2"/>
          <p:cNvSpPr/>
          <p:nvPr/>
        </p:nvSpPr>
        <p:spPr>
          <a:xfrm>
            <a:off x="3441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4265" name="Group"/>
          <p:cNvGrpSpPr/>
          <p:nvPr/>
        </p:nvGrpSpPr>
        <p:grpSpPr>
          <a:xfrm>
            <a:off x="8534400" y="4902200"/>
            <a:ext cx="520700" cy="1651000"/>
            <a:chOff x="0" y="0"/>
            <a:chExt cx="520700" cy="1651000"/>
          </a:xfrm>
        </p:grpSpPr>
        <p:sp>
          <p:nvSpPr>
            <p:cNvPr id="4262"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263"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264"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4266"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4288" name="Group"/>
          <p:cNvGrpSpPr/>
          <p:nvPr/>
        </p:nvGrpSpPr>
        <p:grpSpPr>
          <a:xfrm>
            <a:off x="3657599" y="8432800"/>
            <a:ext cx="5791201" cy="889000"/>
            <a:chOff x="0" y="0"/>
            <a:chExt cx="5791200" cy="889000"/>
          </a:xfrm>
        </p:grpSpPr>
        <p:sp>
          <p:nvSpPr>
            <p:cNvPr id="4267"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4268"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269"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270"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271"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272"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273"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274"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275"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276"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277"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278"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279"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280"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281"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282"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283"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284"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285"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286"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287"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grpSp>
        <p:nvGrpSpPr>
          <p:cNvPr id="4296" name="Group"/>
          <p:cNvGrpSpPr/>
          <p:nvPr/>
        </p:nvGrpSpPr>
        <p:grpSpPr>
          <a:xfrm>
            <a:off x="4914900" y="4902200"/>
            <a:ext cx="2514600" cy="1651000"/>
            <a:chOff x="0" y="0"/>
            <a:chExt cx="2514600" cy="1651000"/>
          </a:xfrm>
        </p:grpSpPr>
        <p:sp>
          <p:nvSpPr>
            <p:cNvPr id="4289"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290"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291"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292"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293"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294"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295"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8" name="Line"/>
          <p:cNvSpPr/>
          <p:nvPr/>
        </p:nvSpPr>
        <p:spPr>
          <a:xfrm>
            <a:off x="8787229" y="5103958"/>
            <a:ext cx="1" cy="1228017"/>
          </a:xfrm>
          <a:prstGeom prst="line">
            <a:avLst/>
          </a:prstGeom>
          <a:ln w="25400">
            <a:solidFill>
              <a:srgbClr val="000000"/>
            </a:solidFill>
          </a:ln>
        </p:spPr>
        <p:txBody>
          <a:bodyPr lIns="0" tIns="0" rIns="0" bIns="0"/>
          <a:lstStyle/>
          <a:p>
            <a:pPr>
              <a:defRPr sz="1200"/>
            </a:pPr>
          </a:p>
        </p:txBody>
      </p:sp>
      <p:sp>
        <p:nvSpPr>
          <p:cNvPr id="4299" name="Weighted quick-union with path compression demo"/>
          <p:cNvSpPr txBox="1"/>
          <p:nvPr>
            <p:ph type="title"/>
          </p:nvPr>
        </p:nvSpPr>
        <p:spPr>
          <a:prstGeom prst="rect">
            <a:avLst/>
          </a:prstGeom>
        </p:spPr>
        <p:txBody>
          <a:bodyPr/>
          <a:lstStyle/>
          <a:p>
            <a:pPr/>
            <a:r>
              <a:t>Weighted quick-union with path compression demo</a:t>
            </a:r>
          </a:p>
        </p:txBody>
      </p:sp>
      <p:sp>
        <p:nvSpPr>
          <p:cNvPr id="4300"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grpSp>
        <p:nvGrpSpPr>
          <p:cNvPr id="4304" name="Group"/>
          <p:cNvGrpSpPr/>
          <p:nvPr/>
        </p:nvGrpSpPr>
        <p:grpSpPr>
          <a:xfrm>
            <a:off x="3441700" y="4902200"/>
            <a:ext cx="508000" cy="1651000"/>
            <a:chOff x="0" y="0"/>
            <a:chExt cx="508000" cy="1651000"/>
          </a:xfrm>
        </p:grpSpPr>
        <p:sp>
          <p:nvSpPr>
            <p:cNvPr id="4301" name="Line"/>
            <p:cNvSpPr/>
            <p:nvPr/>
          </p:nvSpPr>
          <p:spPr>
            <a:xfrm flipH="1">
              <a:off x="2528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02"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303" name="2"/>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sp>
        <p:nvSpPr>
          <p:cNvPr id="4305" name="5"/>
          <p:cNvSpPr/>
          <p:nvPr/>
        </p:nvSpPr>
        <p:spPr>
          <a:xfrm>
            <a:off x="85344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306" name="6"/>
          <p:cNvSpPr/>
          <p:nvPr/>
        </p:nvSpPr>
        <p:spPr>
          <a:xfrm>
            <a:off x="8547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307"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308" name="union(5, 0)"/>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union(5, 0)</a:t>
            </a:r>
          </a:p>
        </p:txBody>
      </p:sp>
      <p:grpSp>
        <p:nvGrpSpPr>
          <p:cNvPr id="4316" name="Group"/>
          <p:cNvGrpSpPr/>
          <p:nvPr/>
        </p:nvGrpSpPr>
        <p:grpSpPr>
          <a:xfrm>
            <a:off x="4914900" y="4902200"/>
            <a:ext cx="2514600" cy="1651000"/>
            <a:chOff x="0" y="0"/>
            <a:chExt cx="2514600" cy="1651000"/>
          </a:xfrm>
        </p:grpSpPr>
        <p:sp>
          <p:nvSpPr>
            <p:cNvPr id="4309"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10"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11"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12"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313"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314"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315"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4338" name="Group"/>
          <p:cNvGrpSpPr/>
          <p:nvPr/>
        </p:nvGrpSpPr>
        <p:grpSpPr>
          <a:xfrm>
            <a:off x="3657599" y="8432800"/>
            <a:ext cx="5791201" cy="889000"/>
            <a:chOff x="0" y="0"/>
            <a:chExt cx="5791200" cy="889000"/>
          </a:xfrm>
        </p:grpSpPr>
        <p:sp>
          <p:nvSpPr>
            <p:cNvPr id="4317"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4318"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319"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320"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321"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322"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323"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324"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325"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326"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327"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328"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329"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330"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331"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332"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333"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334"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335"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336"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337"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0" name="Line"/>
          <p:cNvSpPr/>
          <p:nvPr/>
        </p:nvSpPr>
        <p:spPr>
          <a:xfrm>
            <a:off x="8825976" y="5170881"/>
            <a:ext cx="557508" cy="1094171"/>
          </a:xfrm>
          <a:prstGeom prst="line">
            <a:avLst/>
          </a:prstGeom>
          <a:ln w="25400">
            <a:solidFill>
              <a:srgbClr val="000000"/>
            </a:solidFill>
          </a:ln>
        </p:spPr>
        <p:txBody>
          <a:bodyPr lIns="0" tIns="0" rIns="0" bIns="0"/>
          <a:lstStyle/>
          <a:p>
            <a:pPr>
              <a:defRPr sz="1200"/>
            </a:pPr>
          </a:p>
        </p:txBody>
      </p:sp>
      <p:sp>
        <p:nvSpPr>
          <p:cNvPr id="4341" name="Line"/>
          <p:cNvSpPr/>
          <p:nvPr/>
        </p:nvSpPr>
        <p:spPr>
          <a:xfrm flipH="1">
            <a:off x="8254474" y="5170881"/>
            <a:ext cx="557509" cy="1094171"/>
          </a:xfrm>
          <a:prstGeom prst="line">
            <a:avLst/>
          </a:prstGeom>
          <a:ln w="63500">
            <a:solidFill>
              <a:srgbClr val="8D3124"/>
            </a:solidFill>
          </a:ln>
        </p:spPr>
        <p:txBody>
          <a:bodyPr lIns="0" tIns="0" rIns="0" bIns="0"/>
          <a:lstStyle/>
          <a:p>
            <a:pPr>
              <a:defRPr sz="1200"/>
            </a:pPr>
          </a:p>
        </p:txBody>
      </p:sp>
      <p:sp>
        <p:nvSpPr>
          <p:cNvPr id="4342" name="Weighted quick-union with path compression demo"/>
          <p:cNvSpPr txBox="1"/>
          <p:nvPr>
            <p:ph type="title"/>
          </p:nvPr>
        </p:nvSpPr>
        <p:spPr>
          <a:prstGeom prst="rect">
            <a:avLst/>
          </a:prstGeom>
        </p:spPr>
        <p:txBody>
          <a:bodyPr/>
          <a:lstStyle/>
          <a:p>
            <a:pPr/>
            <a:r>
              <a:t>Weighted quick-union with path compression demo</a:t>
            </a:r>
          </a:p>
        </p:txBody>
      </p:sp>
      <p:sp>
        <p:nvSpPr>
          <p:cNvPr id="4343" name="5"/>
          <p:cNvSpPr/>
          <p:nvPr/>
        </p:nvSpPr>
        <p:spPr>
          <a:xfrm>
            <a:off x="90875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344" name="0"/>
          <p:cNvSpPr/>
          <p:nvPr/>
        </p:nvSpPr>
        <p:spPr>
          <a:xfrm>
            <a:off x="8051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345" name="6"/>
          <p:cNvSpPr/>
          <p:nvPr/>
        </p:nvSpPr>
        <p:spPr>
          <a:xfrm>
            <a:off x="8547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346"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4354" name="Group"/>
          <p:cNvGrpSpPr/>
          <p:nvPr/>
        </p:nvGrpSpPr>
        <p:grpSpPr>
          <a:xfrm>
            <a:off x="4914900" y="4902200"/>
            <a:ext cx="2514600" cy="1651000"/>
            <a:chOff x="0" y="0"/>
            <a:chExt cx="2514600" cy="1651000"/>
          </a:xfrm>
        </p:grpSpPr>
        <p:sp>
          <p:nvSpPr>
            <p:cNvPr id="4347"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48"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49"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50"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351"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352"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353"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4355" name="union(5, 0)"/>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union(5, 0)</a:t>
            </a:r>
          </a:p>
        </p:txBody>
      </p:sp>
      <p:grpSp>
        <p:nvGrpSpPr>
          <p:cNvPr id="4359" name="Group"/>
          <p:cNvGrpSpPr/>
          <p:nvPr/>
        </p:nvGrpSpPr>
        <p:grpSpPr>
          <a:xfrm>
            <a:off x="3441700" y="4902200"/>
            <a:ext cx="508000" cy="1651000"/>
            <a:chOff x="0" y="0"/>
            <a:chExt cx="508000" cy="1651000"/>
          </a:xfrm>
        </p:grpSpPr>
        <p:sp>
          <p:nvSpPr>
            <p:cNvPr id="4356" name="Line"/>
            <p:cNvSpPr/>
            <p:nvPr/>
          </p:nvSpPr>
          <p:spPr>
            <a:xfrm flipH="1">
              <a:off x="2528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57"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358" name="2"/>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grpSp>
        <p:nvGrpSpPr>
          <p:cNvPr id="4381" name="Group"/>
          <p:cNvGrpSpPr/>
          <p:nvPr/>
        </p:nvGrpSpPr>
        <p:grpSpPr>
          <a:xfrm>
            <a:off x="3657599" y="8432800"/>
            <a:ext cx="5791201" cy="889000"/>
            <a:chOff x="0" y="0"/>
            <a:chExt cx="5791200" cy="889000"/>
          </a:xfrm>
        </p:grpSpPr>
        <p:sp>
          <p:nvSpPr>
            <p:cNvPr id="4360"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4361"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362"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363"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364"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365"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366"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367"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368"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369"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370"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371"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372"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373"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374"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375"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376"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377"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378"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379"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380"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3" name="Line"/>
          <p:cNvSpPr/>
          <p:nvPr/>
        </p:nvSpPr>
        <p:spPr>
          <a:xfrm>
            <a:off x="8825976" y="5170881"/>
            <a:ext cx="557508" cy="1094171"/>
          </a:xfrm>
          <a:prstGeom prst="line">
            <a:avLst/>
          </a:prstGeom>
          <a:ln w="25400">
            <a:solidFill>
              <a:srgbClr val="000000"/>
            </a:solidFill>
          </a:ln>
        </p:spPr>
        <p:txBody>
          <a:bodyPr lIns="0" tIns="0" rIns="0" bIns="0"/>
          <a:lstStyle/>
          <a:p>
            <a:pPr>
              <a:defRPr sz="1200"/>
            </a:pPr>
          </a:p>
        </p:txBody>
      </p:sp>
      <p:sp>
        <p:nvSpPr>
          <p:cNvPr id="4384" name="Line"/>
          <p:cNvSpPr/>
          <p:nvPr/>
        </p:nvSpPr>
        <p:spPr>
          <a:xfrm flipH="1">
            <a:off x="8254474" y="5170881"/>
            <a:ext cx="557509" cy="1094171"/>
          </a:xfrm>
          <a:prstGeom prst="line">
            <a:avLst/>
          </a:prstGeom>
          <a:ln w="25400">
            <a:solidFill>
              <a:srgbClr val="000000"/>
            </a:solidFill>
          </a:ln>
        </p:spPr>
        <p:txBody>
          <a:bodyPr lIns="0" tIns="0" rIns="0" bIns="0"/>
          <a:lstStyle/>
          <a:p>
            <a:pPr>
              <a:defRPr sz="1200"/>
            </a:pPr>
          </a:p>
        </p:txBody>
      </p:sp>
      <p:sp>
        <p:nvSpPr>
          <p:cNvPr id="4385" name="Weighted quick-union with path compression demo"/>
          <p:cNvSpPr txBox="1"/>
          <p:nvPr>
            <p:ph type="title"/>
          </p:nvPr>
        </p:nvSpPr>
        <p:spPr>
          <a:prstGeom prst="rect">
            <a:avLst/>
          </a:prstGeom>
        </p:spPr>
        <p:txBody>
          <a:bodyPr/>
          <a:lstStyle/>
          <a:p>
            <a:pPr/>
            <a:r>
              <a:t>Weighted quick-union with path compression demo</a:t>
            </a:r>
          </a:p>
        </p:txBody>
      </p:sp>
      <p:sp>
        <p:nvSpPr>
          <p:cNvPr id="4386" name="5"/>
          <p:cNvSpPr/>
          <p:nvPr/>
        </p:nvSpPr>
        <p:spPr>
          <a:xfrm>
            <a:off x="90875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387" name="0"/>
          <p:cNvSpPr/>
          <p:nvPr/>
        </p:nvSpPr>
        <p:spPr>
          <a:xfrm>
            <a:off x="8051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388" name="6"/>
          <p:cNvSpPr/>
          <p:nvPr/>
        </p:nvSpPr>
        <p:spPr>
          <a:xfrm>
            <a:off x="8547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389"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4397" name="Group"/>
          <p:cNvGrpSpPr/>
          <p:nvPr/>
        </p:nvGrpSpPr>
        <p:grpSpPr>
          <a:xfrm>
            <a:off x="4495800" y="4902200"/>
            <a:ext cx="2514600" cy="1651000"/>
            <a:chOff x="0" y="0"/>
            <a:chExt cx="2514600" cy="1651000"/>
          </a:xfrm>
        </p:grpSpPr>
        <p:sp>
          <p:nvSpPr>
            <p:cNvPr id="4390"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91"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92"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93"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394"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395"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396"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4401" name="Group"/>
          <p:cNvGrpSpPr/>
          <p:nvPr/>
        </p:nvGrpSpPr>
        <p:grpSpPr>
          <a:xfrm>
            <a:off x="1943100" y="4902200"/>
            <a:ext cx="508000" cy="1651000"/>
            <a:chOff x="0" y="0"/>
            <a:chExt cx="508000" cy="1651000"/>
          </a:xfrm>
        </p:grpSpPr>
        <p:sp>
          <p:nvSpPr>
            <p:cNvPr id="4398" name="Line"/>
            <p:cNvSpPr/>
            <p:nvPr/>
          </p:nvSpPr>
          <p:spPr>
            <a:xfrm flipH="1">
              <a:off x="2528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399"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400" name="2"/>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grpSp>
        <p:nvGrpSpPr>
          <p:cNvPr id="4423" name="Group"/>
          <p:cNvGrpSpPr/>
          <p:nvPr/>
        </p:nvGrpSpPr>
        <p:grpSpPr>
          <a:xfrm>
            <a:off x="3657599" y="8432800"/>
            <a:ext cx="5791201" cy="889000"/>
            <a:chOff x="0" y="0"/>
            <a:chExt cx="5791200" cy="889000"/>
          </a:xfrm>
        </p:grpSpPr>
        <p:sp>
          <p:nvSpPr>
            <p:cNvPr id="4402"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403"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40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40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406"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407"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40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40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410"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411"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41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41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414"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415"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41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41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418"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419"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42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42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42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5" name="Line"/>
          <p:cNvSpPr/>
          <p:nvPr/>
        </p:nvSpPr>
        <p:spPr>
          <a:xfrm flipH="1">
            <a:off x="2195929" y="5116658"/>
            <a:ext cx="1" cy="1228017"/>
          </a:xfrm>
          <a:prstGeom prst="line">
            <a:avLst/>
          </a:prstGeom>
          <a:ln w="25400">
            <a:solidFill>
              <a:srgbClr val="000000"/>
            </a:solidFill>
          </a:ln>
        </p:spPr>
        <p:txBody>
          <a:bodyPr lIns="0" tIns="0" rIns="0" bIns="0"/>
          <a:lstStyle/>
          <a:p>
            <a:pPr>
              <a:defRPr sz="1200"/>
            </a:pPr>
          </a:p>
        </p:txBody>
      </p:sp>
      <p:sp>
        <p:nvSpPr>
          <p:cNvPr id="4426"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4432" name="Group"/>
          <p:cNvGrpSpPr/>
          <p:nvPr/>
        </p:nvGrpSpPr>
        <p:grpSpPr>
          <a:xfrm>
            <a:off x="8051800" y="4902200"/>
            <a:ext cx="1543747" cy="1651000"/>
            <a:chOff x="0" y="0"/>
            <a:chExt cx="1543746" cy="1651000"/>
          </a:xfrm>
        </p:grpSpPr>
        <p:sp>
          <p:nvSpPr>
            <p:cNvPr id="4427" name="Line"/>
            <p:cNvSpPr/>
            <p:nvPr/>
          </p:nvSpPr>
          <p:spPr>
            <a:xfrm flipH="1">
              <a:off x="202674"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428" name="Line"/>
            <p:cNvSpPr/>
            <p:nvPr/>
          </p:nvSpPr>
          <p:spPr>
            <a:xfrm>
              <a:off x="774175"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429" name="5"/>
            <p:cNvSpPr/>
            <p:nvPr/>
          </p:nvSpPr>
          <p:spPr>
            <a:xfrm>
              <a:off x="10357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430" name="0"/>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431" name="6"/>
            <p:cNvSpPr/>
            <p:nvPr/>
          </p:nvSpPr>
          <p:spPr>
            <a:xfrm>
              <a:off x="4953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4433"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4441" name="Group"/>
          <p:cNvGrpSpPr/>
          <p:nvPr/>
        </p:nvGrpSpPr>
        <p:grpSpPr>
          <a:xfrm>
            <a:off x="4495800" y="4902200"/>
            <a:ext cx="2514600" cy="1651000"/>
            <a:chOff x="0" y="0"/>
            <a:chExt cx="2514600" cy="1651000"/>
          </a:xfrm>
        </p:grpSpPr>
        <p:sp>
          <p:nvSpPr>
            <p:cNvPr id="4434"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435"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436"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437"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438"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439"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440"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4442" name="union(7, 2)"/>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2)</a:t>
            </a:r>
          </a:p>
        </p:txBody>
      </p:sp>
      <p:sp>
        <p:nvSpPr>
          <p:cNvPr id="4443" name="1"/>
          <p:cNvSpPr/>
          <p:nvPr/>
        </p:nvSpPr>
        <p:spPr>
          <a:xfrm>
            <a:off x="1943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444" name="2"/>
          <p:cNvSpPr/>
          <p:nvPr/>
        </p:nvSpPr>
        <p:spPr>
          <a:xfrm>
            <a:off x="1943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4466" name="Group"/>
          <p:cNvGrpSpPr/>
          <p:nvPr/>
        </p:nvGrpSpPr>
        <p:grpSpPr>
          <a:xfrm>
            <a:off x="3657599" y="8432800"/>
            <a:ext cx="5791201" cy="889000"/>
            <a:chOff x="0" y="0"/>
            <a:chExt cx="5791200" cy="889000"/>
          </a:xfrm>
        </p:grpSpPr>
        <p:sp>
          <p:nvSpPr>
            <p:cNvPr id="4445"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446"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44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44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449"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45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45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45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453"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454"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45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45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45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458"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45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46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461"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462"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46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46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46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8" name="Line"/>
          <p:cNvSpPr/>
          <p:nvPr/>
        </p:nvSpPr>
        <p:spPr>
          <a:xfrm flipH="1">
            <a:off x="1657038" y="5174186"/>
            <a:ext cx="518983" cy="1112961"/>
          </a:xfrm>
          <a:prstGeom prst="line">
            <a:avLst/>
          </a:prstGeom>
          <a:ln w="25400">
            <a:solidFill>
              <a:srgbClr val="000000"/>
            </a:solidFill>
          </a:ln>
        </p:spPr>
        <p:txBody>
          <a:bodyPr lIns="0" tIns="0" rIns="0" bIns="0"/>
          <a:lstStyle/>
          <a:p>
            <a:pPr>
              <a:defRPr sz="1200"/>
            </a:pPr>
          </a:p>
        </p:txBody>
      </p:sp>
      <p:sp>
        <p:nvSpPr>
          <p:cNvPr id="4469" name="Line"/>
          <p:cNvSpPr/>
          <p:nvPr/>
        </p:nvSpPr>
        <p:spPr>
          <a:xfrm>
            <a:off x="2219125" y="5224319"/>
            <a:ext cx="614009" cy="1063495"/>
          </a:xfrm>
          <a:prstGeom prst="line">
            <a:avLst/>
          </a:prstGeom>
          <a:ln w="63500">
            <a:solidFill>
              <a:srgbClr val="8D3124"/>
            </a:solidFill>
          </a:ln>
        </p:spPr>
        <p:txBody>
          <a:bodyPr lIns="0" tIns="0" rIns="0" bIns="0"/>
          <a:lstStyle/>
          <a:p>
            <a:pPr>
              <a:defRPr sz="1200"/>
            </a:pPr>
          </a:p>
        </p:txBody>
      </p:sp>
      <p:sp>
        <p:nvSpPr>
          <p:cNvPr id="4470" name="Weighted quick-union with path compression demo"/>
          <p:cNvSpPr txBox="1"/>
          <p:nvPr>
            <p:ph type="title"/>
          </p:nvPr>
        </p:nvSpPr>
        <p:spPr>
          <a:prstGeom prst="rect">
            <a:avLst/>
          </a:prstGeom>
        </p:spPr>
        <p:txBody>
          <a:bodyPr/>
          <a:lstStyle/>
          <a:p>
            <a:pPr/>
            <a:r>
              <a:t>Weighted quick-union with path compression demo</a:t>
            </a:r>
          </a:p>
        </p:txBody>
      </p:sp>
      <p:sp>
        <p:nvSpPr>
          <p:cNvPr id="4471" name="7"/>
          <p:cNvSpPr/>
          <p:nvPr/>
        </p:nvSpPr>
        <p:spPr>
          <a:xfrm>
            <a:off x="2514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4479" name="Group"/>
          <p:cNvGrpSpPr/>
          <p:nvPr/>
        </p:nvGrpSpPr>
        <p:grpSpPr>
          <a:xfrm>
            <a:off x="4495800" y="4902200"/>
            <a:ext cx="2514600" cy="1651000"/>
            <a:chOff x="0" y="0"/>
            <a:chExt cx="2514600" cy="1651000"/>
          </a:xfrm>
        </p:grpSpPr>
        <p:sp>
          <p:nvSpPr>
            <p:cNvPr id="4472"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473"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474"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475"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476"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477"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478"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4480" name="1"/>
          <p:cNvSpPr/>
          <p:nvPr/>
        </p:nvSpPr>
        <p:spPr>
          <a:xfrm>
            <a:off x="1435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481" name="2"/>
          <p:cNvSpPr/>
          <p:nvPr/>
        </p:nvSpPr>
        <p:spPr>
          <a:xfrm>
            <a:off x="1943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4482" name="union(7, 2)"/>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2)</a:t>
            </a:r>
          </a:p>
        </p:txBody>
      </p:sp>
      <p:grpSp>
        <p:nvGrpSpPr>
          <p:cNvPr id="4488" name="Group"/>
          <p:cNvGrpSpPr/>
          <p:nvPr/>
        </p:nvGrpSpPr>
        <p:grpSpPr>
          <a:xfrm>
            <a:off x="8051800" y="4902200"/>
            <a:ext cx="1543747" cy="1651000"/>
            <a:chOff x="0" y="0"/>
            <a:chExt cx="1543746" cy="1651000"/>
          </a:xfrm>
        </p:grpSpPr>
        <p:sp>
          <p:nvSpPr>
            <p:cNvPr id="4483" name="Line"/>
            <p:cNvSpPr/>
            <p:nvPr/>
          </p:nvSpPr>
          <p:spPr>
            <a:xfrm flipH="1">
              <a:off x="202674"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484" name="Line"/>
            <p:cNvSpPr/>
            <p:nvPr/>
          </p:nvSpPr>
          <p:spPr>
            <a:xfrm>
              <a:off x="774175"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485" name="5"/>
            <p:cNvSpPr/>
            <p:nvPr/>
          </p:nvSpPr>
          <p:spPr>
            <a:xfrm>
              <a:off x="10357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486" name="0"/>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487" name="6"/>
            <p:cNvSpPr/>
            <p:nvPr/>
          </p:nvSpPr>
          <p:spPr>
            <a:xfrm>
              <a:off x="4953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grpSp>
        <p:nvGrpSpPr>
          <p:cNvPr id="4510" name="Group"/>
          <p:cNvGrpSpPr/>
          <p:nvPr/>
        </p:nvGrpSpPr>
        <p:grpSpPr>
          <a:xfrm>
            <a:off x="3657599" y="8432800"/>
            <a:ext cx="5791201" cy="889000"/>
            <a:chOff x="0" y="0"/>
            <a:chExt cx="5791200" cy="889000"/>
          </a:xfrm>
        </p:grpSpPr>
        <p:sp>
          <p:nvSpPr>
            <p:cNvPr id="4489"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490"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49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49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493"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494"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49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49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497"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498"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49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50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501"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502"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2</a:t>
              </a:r>
            </a:p>
          </p:txBody>
        </p:sp>
        <p:sp>
          <p:nvSpPr>
            <p:cNvPr id="450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50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505"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506"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50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50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50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public class QuickFindUF {    private int[] id;…"/>
          <p:cNvSpPr/>
          <p:nvPr/>
        </p:nvSpPr>
        <p:spPr>
          <a:xfrm>
            <a:off x="462356" y="592279"/>
            <a:ext cx="7559313" cy="9672321"/>
          </a:xfrm>
          <a:prstGeom prst="rect">
            <a:avLst/>
          </a:prstGeom>
          <a:solidFill>
            <a:srgbClr val="D6D6D6"/>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public class QuickFindUF</a:t>
            </a:r>
            <a:br/>
            <a:r>
              <a:t>{</a:t>
            </a:r>
            <a:br/>
            <a:r>
              <a:t>   private int[] id;</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br/>
            <a:r>
              <a:t>   public QuickFindUF(int N)</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id = new int[N];</a:t>
            </a:r>
            <a:br/>
            <a:r>
              <a:t>      for (int i = 0; i &lt; N; i++)</a:t>
            </a:r>
            <a:br/>
            <a:r>
              <a:t>      id[i] = i;</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public </a:t>
            </a:r>
            <a:r>
              <a:rPr b="1">
                <a:solidFill>
                  <a:schemeClr val="accent5"/>
                </a:solidFill>
                <a:latin typeface="+mn-lt"/>
                <a:ea typeface="+mn-ea"/>
                <a:cs typeface="+mn-cs"/>
                <a:sym typeface="Helvetica"/>
              </a:rPr>
              <a:t>int</a:t>
            </a:r>
            <a:r>
              <a:t> find(int p)</a:t>
            </a:r>
            <a:br/>
            <a:r>
              <a:t>   {  return id[p];  }</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public void union(int p, int q)</a:t>
            </a:r>
            <a:br/>
            <a:r>
              <a:t>   {</a:t>
            </a:r>
            <a:br/>
            <a:r>
              <a:t>      int pid = id[p];</a:t>
            </a:r>
            <a:br/>
            <a:r>
              <a:t>      int qid = id[q];</a:t>
            </a:r>
            <a:br/>
            <a:r>
              <a:t>      for (int i = 0; i &lt; id.length; i++)</a:t>
            </a:r>
            <a:br/>
            <a:r>
              <a:t>         if (id[i] == pid) id[i] = qid;</a:t>
            </a:r>
            <a:br/>
            <a:r>
              <a:t>   }</a:t>
            </a: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a:t>
            </a:r>
          </a:p>
        </p:txBody>
      </p:sp>
      <p:sp>
        <p:nvSpPr>
          <p:cNvPr id="260" name="Quick-find:  Java implementation"/>
          <p:cNvSpPr txBox="1"/>
          <p:nvPr>
            <p:ph type="title"/>
          </p:nvPr>
        </p:nvSpPr>
        <p:spPr>
          <a:xfrm>
            <a:off x="316039" y="-248381"/>
            <a:ext cx="11379201" cy="812801"/>
          </a:xfrm>
          <a:prstGeom prst="rect">
            <a:avLst/>
          </a:prstGeom>
        </p:spPr>
        <p:txBody>
          <a:bodyPr/>
          <a:lstStyle/>
          <a:p>
            <a:pPr/>
            <a:r>
              <a:t>Quick-find:  Java implementation</a:t>
            </a:r>
          </a:p>
        </p:txBody>
      </p:sp>
      <p:sp>
        <p:nvSpPr>
          <p:cNvPr id="261" name="Slide Number"/>
          <p:cNvSpPr txBox="1"/>
          <p:nvPr>
            <p:ph type="sldNum" sz="quarter" idx="2"/>
          </p:nvPr>
        </p:nvSpPr>
        <p:spPr>
          <a:xfrm>
            <a:off x="12635507" y="9382590"/>
            <a:ext cx="27258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64" name="Group"/>
          <p:cNvGrpSpPr/>
          <p:nvPr/>
        </p:nvGrpSpPr>
        <p:grpSpPr>
          <a:xfrm>
            <a:off x="7294812" y="3837037"/>
            <a:ext cx="2601819" cy="1270001"/>
            <a:chOff x="0" y="0"/>
            <a:chExt cx="2601818" cy="1270000"/>
          </a:xfrm>
        </p:grpSpPr>
        <p:sp>
          <p:nvSpPr>
            <p:cNvPr id="262" name="set id of each object to itself (N array accesses)"/>
            <p:cNvSpPr/>
            <p:nvPr/>
          </p:nvSpPr>
          <p:spPr>
            <a:xfrm>
              <a:off x="133181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set id of each object to itself</a:t>
              </a:r>
              <a:br/>
              <a:r>
                <a:t>(N array accesses)</a:t>
              </a:r>
            </a:p>
          </p:txBody>
        </p:sp>
        <p:sp>
          <p:nvSpPr>
            <p:cNvPr id="263" name="Line"/>
            <p:cNvSpPr/>
            <p:nvPr/>
          </p:nvSpPr>
          <p:spPr>
            <a:xfrm>
              <a:off x="0" y="345431"/>
              <a:ext cx="1218942" cy="12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grpSp>
        <p:nvGrpSpPr>
          <p:cNvPr id="267" name="Group"/>
          <p:cNvGrpSpPr/>
          <p:nvPr/>
        </p:nvGrpSpPr>
        <p:grpSpPr>
          <a:xfrm>
            <a:off x="7328276" y="7872193"/>
            <a:ext cx="5494943" cy="310903"/>
            <a:chOff x="0" y="0"/>
            <a:chExt cx="5494942" cy="310901"/>
          </a:xfrm>
        </p:grpSpPr>
        <p:sp>
          <p:nvSpPr>
            <p:cNvPr id="265" name="change all entries with id[p] to id[q]…"/>
            <p:cNvSpPr/>
            <p:nvPr/>
          </p:nvSpPr>
          <p:spPr>
            <a:xfrm>
              <a:off x="1291242" y="0"/>
              <a:ext cx="4203701"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change all entries with id[p] to id[q]</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(at most 2N + 2 array accesses)</a:t>
              </a:r>
            </a:p>
          </p:txBody>
        </p:sp>
        <p:sp>
          <p:nvSpPr>
            <p:cNvPr id="266" name="Line"/>
            <p:cNvSpPr/>
            <p:nvPr/>
          </p:nvSpPr>
          <p:spPr>
            <a:xfrm>
              <a:off x="0" y="310774"/>
              <a:ext cx="1160078" cy="12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grpSp>
        <p:nvGrpSpPr>
          <p:cNvPr id="270" name="Group"/>
          <p:cNvGrpSpPr/>
          <p:nvPr/>
        </p:nvGrpSpPr>
        <p:grpSpPr>
          <a:xfrm>
            <a:off x="7329984" y="5334395"/>
            <a:ext cx="4595712" cy="299521"/>
            <a:chOff x="0" y="0"/>
            <a:chExt cx="4595710" cy="299520"/>
          </a:xfrm>
        </p:grpSpPr>
        <p:sp>
          <p:nvSpPr>
            <p:cNvPr id="268" name="return the id of p…"/>
            <p:cNvSpPr/>
            <p:nvPr/>
          </p:nvSpPr>
          <p:spPr>
            <a:xfrm>
              <a:off x="1293710" y="0"/>
              <a:ext cx="3302001"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return the id of p</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(1 array access)</a:t>
              </a:r>
            </a:p>
          </p:txBody>
        </p:sp>
        <p:sp>
          <p:nvSpPr>
            <p:cNvPr id="269" name="Line"/>
            <p:cNvSpPr/>
            <p:nvPr/>
          </p:nvSpPr>
          <p:spPr>
            <a:xfrm flipV="1">
              <a:off x="0" y="295873"/>
              <a:ext cx="1158370" cy="364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0" grpId="3"/>
      <p:bldP build="whole" bldLvl="1" animBg="1" rev="0" advAuto="0" spid="264" grpId="2"/>
      <p:bldP build="whole" bldLvl="1" animBg="1" rev="0" advAuto="0" spid="267" grpId="4"/>
      <p:bldP build="whole" bldLvl="1" animBg="1" rev="0" advAuto="0" spid="259" grpId="1"/>
    </p:bld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2" name="Line"/>
          <p:cNvSpPr/>
          <p:nvPr/>
        </p:nvSpPr>
        <p:spPr>
          <a:xfrm flipH="1">
            <a:off x="1657038" y="5174186"/>
            <a:ext cx="518983" cy="1112961"/>
          </a:xfrm>
          <a:prstGeom prst="line">
            <a:avLst/>
          </a:prstGeom>
          <a:ln w="25400">
            <a:solidFill>
              <a:srgbClr val="000000"/>
            </a:solidFill>
          </a:ln>
        </p:spPr>
        <p:txBody>
          <a:bodyPr lIns="0" tIns="0" rIns="0" bIns="0"/>
          <a:lstStyle/>
          <a:p>
            <a:pPr>
              <a:defRPr sz="1200"/>
            </a:pPr>
          </a:p>
        </p:txBody>
      </p:sp>
      <p:sp>
        <p:nvSpPr>
          <p:cNvPr id="4513" name="Line"/>
          <p:cNvSpPr/>
          <p:nvPr/>
        </p:nvSpPr>
        <p:spPr>
          <a:xfrm>
            <a:off x="2219125" y="5224319"/>
            <a:ext cx="614009" cy="1063495"/>
          </a:xfrm>
          <a:prstGeom prst="line">
            <a:avLst/>
          </a:prstGeom>
          <a:ln w="25400">
            <a:solidFill>
              <a:srgbClr val="000000"/>
            </a:solidFill>
          </a:ln>
        </p:spPr>
        <p:txBody>
          <a:bodyPr lIns="0" tIns="0" rIns="0" bIns="0"/>
          <a:lstStyle/>
          <a:p>
            <a:pPr>
              <a:defRPr sz="1200"/>
            </a:pPr>
          </a:p>
        </p:txBody>
      </p:sp>
      <p:sp>
        <p:nvSpPr>
          <p:cNvPr id="4514" name="Weighted quick-union with path compression demo"/>
          <p:cNvSpPr txBox="1"/>
          <p:nvPr>
            <p:ph type="title"/>
          </p:nvPr>
        </p:nvSpPr>
        <p:spPr>
          <a:prstGeom prst="rect">
            <a:avLst/>
          </a:prstGeom>
        </p:spPr>
        <p:txBody>
          <a:bodyPr/>
          <a:lstStyle/>
          <a:p>
            <a:pPr/>
            <a:r>
              <a:t>Weighted quick-union with path compression demo</a:t>
            </a:r>
          </a:p>
        </p:txBody>
      </p:sp>
      <p:sp>
        <p:nvSpPr>
          <p:cNvPr id="4515" name="7"/>
          <p:cNvSpPr/>
          <p:nvPr/>
        </p:nvSpPr>
        <p:spPr>
          <a:xfrm>
            <a:off x="2514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4523" name="Group"/>
          <p:cNvGrpSpPr/>
          <p:nvPr/>
        </p:nvGrpSpPr>
        <p:grpSpPr>
          <a:xfrm>
            <a:off x="4495800" y="4902200"/>
            <a:ext cx="2514600" cy="1651000"/>
            <a:chOff x="0" y="0"/>
            <a:chExt cx="2514600" cy="1651000"/>
          </a:xfrm>
        </p:grpSpPr>
        <p:sp>
          <p:nvSpPr>
            <p:cNvPr id="4516"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517"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518"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519"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520"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521"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522"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4524" name="1"/>
          <p:cNvSpPr/>
          <p:nvPr/>
        </p:nvSpPr>
        <p:spPr>
          <a:xfrm>
            <a:off x="1435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525" name="2"/>
          <p:cNvSpPr/>
          <p:nvPr/>
        </p:nvSpPr>
        <p:spPr>
          <a:xfrm>
            <a:off x="1943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4531" name="Group"/>
          <p:cNvGrpSpPr/>
          <p:nvPr/>
        </p:nvGrpSpPr>
        <p:grpSpPr>
          <a:xfrm>
            <a:off x="8750300" y="4902200"/>
            <a:ext cx="1543747" cy="1651000"/>
            <a:chOff x="0" y="0"/>
            <a:chExt cx="1543746" cy="1651000"/>
          </a:xfrm>
        </p:grpSpPr>
        <p:sp>
          <p:nvSpPr>
            <p:cNvPr id="4526" name="Line"/>
            <p:cNvSpPr/>
            <p:nvPr/>
          </p:nvSpPr>
          <p:spPr>
            <a:xfrm flipH="1">
              <a:off x="202674"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527" name="Line"/>
            <p:cNvSpPr/>
            <p:nvPr/>
          </p:nvSpPr>
          <p:spPr>
            <a:xfrm>
              <a:off x="774175" y="2686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528" name="5"/>
            <p:cNvSpPr/>
            <p:nvPr/>
          </p:nvSpPr>
          <p:spPr>
            <a:xfrm>
              <a:off x="10357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529" name="0"/>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530" name="6"/>
            <p:cNvSpPr/>
            <p:nvPr/>
          </p:nvSpPr>
          <p:spPr>
            <a:xfrm>
              <a:off x="4953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grpSp>
        <p:nvGrpSpPr>
          <p:cNvPr id="4553" name="Group"/>
          <p:cNvGrpSpPr/>
          <p:nvPr/>
        </p:nvGrpSpPr>
        <p:grpSpPr>
          <a:xfrm>
            <a:off x="3657599" y="8432800"/>
            <a:ext cx="5791201" cy="889000"/>
            <a:chOff x="0" y="0"/>
            <a:chExt cx="5791200" cy="889000"/>
          </a:xfrm>
        </p:grpSpPr>
        <p:sp>
          <p:nvSpPr>
            <p:cNvPr id="4532"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533"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53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53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536"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537"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53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53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540"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541"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54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54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544"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545"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54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54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548"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549"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55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55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55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5" name="Line"/>
          <p:cNvSpPr/>
          <p:nvPr/>
        </p:nvSpPr>
        <p:spPr>
          <a:xfrm>
            <a:off x="9524476" y="5170881"/>
            <a:ext cx="557508" cy="1094171"/>
          </a:xfrm>
          <a:prstGeom prst="line">
            <a:avLst/>
          </a:prstGeom>
          <a:ln w="25400">
            <a:solidFill>
              <a:srgbClr val="000000"/>
            </a:solidFill>
          </a:ln>
        </p:spPr>
        <p:txBody>
          <a:bodyPr lIns="0" tIns="0" rIns="0" bIns="0"/>
          <a:lstStyle/>
          <a:p>
            <a:pPr>
              <a:defRPr sz="1200"/>
            </a:pPr>
          </a:p>
        </p:txBody>
      </p:sp>
      <p:sp>
        <p:nvSpPr>
          <p:cNvPr id="4556" name="Line"/>
          <p:cNvSpPr/>
          <p:nvPr/>
        </p:nvSpPr>
        <p:spPr>
          <a:xfrm flipH="1">
            <a:off x="8952974" y="5170881"/>
            <a:ext cx="557509" cy="1094171"/>
          </a:xfrm>
          <a:prstGeom prst="line">
            <a:avLst/>
          </a:prstGeom>
          <a:ln w="25400">
            <a:solidFill>
              <a:srgbClr val="000000"/>
            </a:solidFill>
          </a:ln>
        </p:spPr>
        <p:txBody>
          <a:bodyPr lIns="0" tIns="0" rIns="0" bIns="0"/>
          <a:lstStyle/>
          <a:p>
            <a:pPr>
              <a:defRPr sz="1200"/>
            </a:pPr>
          </a:p>
        </p:txBody>
      </p:sp>
      <p:sp>
        <p:nvSpPr>
          <p:cNvPr id="4557"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4565" name="Group"/>
          <p:cNvGrpSpPr/>
          <p:nvPr/>
        </p:nvGrpSpPr>
        <p:grpSpPr>
          <a:xfrm>
            <a:off x="4495800" y="4902200"/>
            <a:ext cx="2514600" cy="1651000"/>
            <a:chOff x="0" y="0"/>
            <a:chExt cx="2514600" cy="1651000"/>
          </a:xfrm>
        </p:grpSpPr>
        <p:sp>
          <p:nvSpPr>
            <p:cNvPr id="4558"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559"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560"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561"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562"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563"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564"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4571" name="Group"/>
          <p:cNvGrpSpPr/>
          <p:nvPr/>
        </p:nvGrpSpPr>
        <p:grpSpPr>
          <a:xfrm>
            <a:off x="1435100" y="4902200"/>
            <a:ext cx="1587500" cy="1651000"/>
            <a:chOff x="0" y="0"/>
            <a:chExt cx="1587500" cy="1651000"/>
          </a:xfrm>
        </p:grpSpPr>
        <p:sp>
          <p:nvSpPr>
            <p:cNvPr id="4566" name="Line"/>
            <p:cNvSpPr/>
            <p:nvPr/>
          </p:nvSpPr>
          <p:spPr>
            <a:xfrm flipH="1">
              <a:off x="221938" y="271986"/>
              <a:ext cx="518983" cy="111296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567" name="Line"/>
            <p:cNvSpPr/>
            <p:nvPr/>
          </p:nvSpPr>
          <p:spPr>
            <a:xfrm>
              <a:off x="784025" y="322119"/>
              <a:ext cx="614009" cy="106349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568" name="7"/>
            <p:cNvSpPr/>
            <p:nvPr/>
          </p:nvSpPr>
          <p:spPr>
            <a:xfrm>
              <a:off x="10795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569"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570" name="2"/>
            <p:cNvSpPr/>
            <p:nvPr/>
          </p:nvSpPr>
          <p:spPr>
            <a:xfrm>
              <a:off x="5080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sp>
        <p:nvSpPr>
          <p:cNvPr id="4572" name="5"/>
          <p:cNvSpPr/>
          <p:nvPr/>
        </p:nvSpPr>
        <p:spPr>
          <a:xfrm>
            <a:off x="97860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573" name="0"/>
          <p:cNvSpPr/>
          <p:nvPr/>
        </p:nvSpPr>
        <p:spPr>
          <a:xfrm>
            <a:off x="8750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574" name="6"/>
          <p:cNvSpPr/>
          <p:nvPr/>
        </p:nvSpPr>
        <p:spPr>
          <a:xfrm>
            <a:off x="9245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575" name="union(6,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1)</a:t>
            </a:r>
          </a:p>
        </p:txBody>
      </p:sp>
      <p:grpSp>
        <p:nvGrpSpPr>
          <p:cNvPr id="4597" name="Group"/>
          <p:cNvGrpSpPr/>
          <p:nvPr/>
        </p:nvGrpSpPr>
        <p:grpSpPr>
          <a:xfrm>
            <a:off x="3657599" y="8432800"/>
            <a:ext cx="5791201" cy="889000"/>
            <a:chOff x="0" y="0"/>
            <a:chExt cx="5791200" cy="889000"/>
          </a:xfrm>
        </p:grpSpPr>
        <p:sp>
          <p:nvSpPr>
            <p:cNvPr id="4576"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577"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578"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579"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580"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581"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582"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583"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584"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585"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586"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587"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588"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589"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590"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591"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592"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593"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594"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595"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596"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slow"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9" name="Line"/>
          <p:cNvSpPr/>
          <p:nvPr/>
        </p:nvSpPr>
        <p:spPr>
          <a:xfrm>
            <a:off x="9597660" y="5283797"/>
            <a:ext cx="868340" cy="868339"/>
          </a:xfrm>
          <a:prstGeom prst="line">
            <a:avLst/>
          </a:prstGeom>
          <a:ln w="25400">
            <a:solidFill>
              <a:srgbClr val="000000"/>
            </a:solidFill>
          </a:ln>
        </p:spPr>
        <p:txBody>
          <a:bodyPr lIns="0" tIns="0" rIns="0" bIns="0"/>
          <a:lstStyle/>
          <a:p>
            <a:pPr>
              <a:defRPr sz="1200"/>
            </a:pPr>
          </a:p>
        </p:txBody>
      </p:sp>
      <p:sp>
        <p:nvSpPr>
          <p:cNvPr id="4600" name="Line"/>
          <p:cNvSpPr/>
          <p:nvPr/>
        </p:nvSpPr>
        <p:spPr>
          <a:xfrm flipH="1">
            <a:off x="8505460" y="5283797"/>
            <a:ext cx="868340" cy="868339"/>
          </a:xfrm>
          <a:prstGeom prst="line">
            <a:avLst/>
          </a:prstGeom>
          <a:ln w="25400">
            <a:solidFill>
              <a:srgbClr val="000000"/>
            </a:solidFill>
          </a:ln>
        </p:spPr>
        <p:txBody>
          <a:bodyPr lIns="0" tIns="0" rIns="0" bIns="0"/>
          <a:lstStyle/>
          <a:p>
            <a:pPr>
              <a:defRPr sz="1200"/>
            </a:pPr>
          </a:p>
        </p:txBody>
      </p:sp>
      <p:sp>
        <p:nvSpPr>
          <p:cNvPr id="4601" name="Line"/>
          <p:cNvSpPr/>
          <p:nvPr/>
        </p:nvSpPr>
        <p:spPr>
          <a:xfrm>
            <a:off x="9498429" y="5116658"/>
            <a:ext cx="1" cy="1228017"/>
          </a:xfrm>
          <a:prstGeom prst="line">
            <a:avLst/>
          </a:prstGeom>
          <a:ln w="63500">
            <a:solidFill>
              <a:srgbClr val="8D3124"/>
            </a:solidFill>
          </a:ln>
        </p:spPr>
        <p:txBody>
          <a:bodyPr lIns="0" tIns="0" rIns="0" bIns="0"/>
          <a:lstStyle/>
          <a:p>
            <a:pPr>
              <a:defRPr sz="1200"/>
            </a:pPr>
          </a:p>
        </p:txBody>
      </p:sp>
      <p:sp>
        <p:nvSpPr>
          <p:cNvPr id="4602"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4610" name="Group"/>
          <p:cNvGrpSpPr/>
          <p:nvPr/>
        </p:nvGrpSpPr>
        <p:grpSpPr>
          <a:xfrm>
            <a:off x="4495800" y="4902200"/>
            <a:ext cx="2514600" cy="1651000"/>
            <a:chOff x="0" y="0"/>
            <a:chExt cx="2514600" cy="1651000"/>
          </a:xfrm>
        </p:grpSpPr>
        <p:sp>
          <p:nvSpPr>
            <p:cNvPr id="4603"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04"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05"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06"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607"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608"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609"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4616" name="Group"/>
          <p:cNvGrpSpPr/>
          <p:nvPr/>
        </p:nvGrpSpPr>
        <p:grpSpPr>
          <a:xfrm>
            <a:off x="8737600" y="6045200"/>
            <a:ext cx="1587500" cy="1651000"/>
            <a:chOff x="0" y="0"/>
            <a:chExt cx="1587500" cy="1651000"/>
          </a:xfrm>
        </p:grpSpPr>
        <p:sp>
          <p:nvSpPr>
            <p:cNvPr id="4611" name="Line"/>
            <p:cNvSpPr/>
            <p:nvPr/>
          </p:nvSpPr>
          <p:spPr>
            <a:xfrm flipH="1">
              <a:off x="221938" y="271986"/>
              <a:ext cx="518983" cy="111296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12" name="Line"/>
            <p:cNvSpPr/>
            <p:nvPr/>
          </p:nvSpPr>
          <p:spPr>
            <a:xfrm>
              <a:off x="784025" y="322119"/>
              <a:ext cx="614009" cy="106349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13" name="7"/>
            <p:cNvSpPr/>
            <p:nvPr/>
          </p:nvSpPr>
          <p:spPr>
            <a:xfrm>
              <a:off x="10795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614"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615" name="2"/>
            <p:cNvSpPr/>
            <p:nvPr/>
          </p:nvSpPr>
          <p:spPr>
            <a:xfrm>
              <a:off x="5080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sp>
        <p:nvSpPr>
          <p:cNvPr id="4617" name="5"/>
          <p:cNvSpPr/>
          <p:nvPr/>
        </p:nvSpPr>
        <p:spPr>
          <a:xfrm>
            <a:off x="102686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618" name="0"/>
          <p:cNvSpPr/>
          <p:nvPr/>
        </p:nvSpPr>
        <p:spPr>
          <a:xfrm>
            <a:off x="8128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619" name="6"/>
          <p:cNvSpPr/>
          <p:nvPr/>
        </p:nvSpPr>
        <p:spPr>
          <a:xfrm>
            <a:off x="9245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620" name="union(6,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1)</a:t>
            </a:r>
          </a:p>
        </p:txBody>
      </p:sp>
      <p:grpSp>
        <p:nvGrpSpPr>
          <p:cNvPr id="4642" name="Group"/>
          <p:cNvGrpSpPr/>
          <p:nvPr/>
        </p:nvGrpSpPr>
        <p:grpSpPr>
          <a:xfrm>
            <a:off x="3657599" y="8432800"/>
            <a:ext cx="5791201" cy="889000"/>
            <a:chOff x="0" y="0"/>
            <a:chExt cx="5791200" cy="889000"/>
          </a:xfrm>
        </p:grpSpPr>
        <p:sp>
          <p:nvSpPr>
            <p:cNvPr id="4621"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622"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623"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624"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625"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4626"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627"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628"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629"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630"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631"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632"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633"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634"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635"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636"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637"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638"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639"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640"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641"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4" name="Line"/>
          <p:cNvSpPr/>
          <p:nvPr/>
        </p:nvSpPr>
        <p:spPr>
          <a:xfrm>
            <a:off x="9597660" y="5283797"/>
            <a:ext cx="868340" cy="868339"/>
          </a:xfrm>
          <a:prstGeom prst="line">
            <a:avLst/>
          </a:prstGeom>
          <a:ln w="25400">
            <a:solidFill>
              <a:srgbClr val="000000"/>
            </a:solidFill>
          </a:ln>
        </p:spPr>
        <p:txBody>
          <a:bodyPr lIns="0" tIns="0" rIns="0" bIns="0"/>
          <a:lstStyle/>
          <a:p>
            <a:pPr>
              <a:defRPr sz="1200"/>
            </a:pPr>
          </a:p>
        </p:txBody>
      </p:sp>
      <p:sp>
        <p:nvSpPr>
          <p:cNvPr id="4645" name="Line"/>
          <p:cNvSpPr/>
          <p:nvPr/>
        </p:nvSpPr>
        <p:spPr>
          <a:xfrm flipH="1">
            <a:off x="8505460" y="5283797"/>
            <a:ext cx="868340" cy="868339"/>
          </a:xfrm>
          <a:prstGeom prst="line">
            <a:avLst/>
          </a:prstGeom>
          <a:ln w="25400">
            <a:solidFill>
              <a:srgbClr val="000000"/>
            </a:solidFill>
          </a:ln>
        </p:spPr>
        <p:txBody>
          <a:bodyPr lIns="0" tIns="0" rIns="0" bIns="0"/>
          <a:lstStyle/>
          <a:p>
            <a:pPr>
              <a:defRPr sz="1200"/>
            </a:pPr>
          </a:p>
        </p:txBody>
      </p:sp>
      <p:sp>
        <p:nvSpPr>
          <p:cNvPr id="4646" name="Line"/>
          <p:cNvSpPr/>
          <p:nvPr/>
        </p:nvSpPr>
        <p:spPr>
          <a:xfrm>
            <a:off x="9498429" y="5116658"/>
            <a:ext cx="1" cy="1228017"/>
          </a:xfrm>
          <a:prstGeom prst="line">
            <a:avLst/>
          </a:prstGeom>
          <a:ln w="25400">
            <a:solidFill>
              <a:srgbClr val="000000"/>
            </a:solidFill>
          </a:ln>
        </p:spPr>
        <p:txBody>
          <a:bodyPr lIns="0" tIns="0" rIns="0" bIns="0"/>
          <a:lstStyle/>
          <a:p>
            <a:pPr>
              <a:defRPr sz="1200"/>
            </a:pPr>
          </a:p>
        </p:txBody>
      </p:sp>
      <p:sp>
        <p:nvSpPr>
          <p:cNvPr id="4647"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4655" name="Group"/>
          <p:cNvGrpSpPr/>
          <p:nvPr/>
        </p:nvGrpSpPr>
        <p:grpSpPr>
          <a:xfrm>
            <a:off x="3390900" y="4902200"/>
            <a:ext cx="2514600" cy="1651000"/>
            <a:chOff x="0" y="0"/>
            <a:chExt cx="2514600" cy="1651000"/>
          </a:xfrm>
        </p:grpSpPr>
        <p:sp>
          <p:nvSpPr>
            <p:cNvPr id="4648"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49"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50"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51"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652"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653"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654"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4661" name="Group"/>
          <p:cNvGrpSpPr/>
          <p:nvPr/>
        </p:nvGrpSpPr>
        <p:grpSpPr>
          <a:xfrm>
            <a:off x="8737600" y="6045200"/>
            <a:ext cx="1587500" cy="1651000"/>
            <a:chOff x="0" y="0"/>
            <a:chExt cx="1587500" cy="1651000"/>
          </a:xfrm>
        </p:grpSpPr>
        <p:sp>
          <p:nvSpPr>
            <p:cNvPr id="4656" name="Line"/>
            <p:cNvSpPr/>
            <p:nvPr/>
          </p:nvSpPr>
          <p:spPr>
            <a:xfrm flipH="1">
              <a:off x="221938" y="271986"/>
              <a:ext cx="518983" cy="111296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57" name="Line"/>
            <p:cNvSpPr/>
            <p:nvPr/>
          </p:nvSpPr>
          <p:spPr>
            <a:xfrm>
              <a:off x="784025" y="322119"/>
              <a:ext cx="614009" cy="106349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58" name="7"/>
            <p:cNvSpPr/>
            <p:nvPr/>
          </p:nvSpPr>
          <p:spPr>
            <a:xfrm>
              <a:off x="10795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659"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660" name="2"/>
            <p:cNvSpPr/>
            <p:nvPr/>
          </p:nvSpPr>
          <p:spPr>
            <a:xfrm>
              <a:off x="5080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sp>
        <p:nvSpPr>
          <p:cNvPr id="4662" name="5"/>
          <p:cNvSpPr/>
          <p:nvPr/>
        </p:nvSpPr>
        <p:spPr>
          <a:xfrm>
            <a:off x="102686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663" name="0"/>
          <p:cNvSpPr/>
          <p:nvPr/>
        </p:nvSpPr>
        <p:spPr>
          <a:xfrm>
            <a:off x="8128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664" name="6"/>
          <p:cNvSpPr/>
          <p:nvPr/>
        </p:nvSpPr>
        <p:spPr>
          <a:xfrm>
            <a:off x="9245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nvGrpSpPr>
          <p:cNvPr id="4686" name="Group"/>
          <p:cNvGrpSpPr/>
          <p:nvPr/>
        </p:nvGrpSpPr>
        <p:grpSpPr>
          <a:xfrm>
            <a:off x="3657599" y="8432800"/>
            <a:ext cx="5791201" cy="889000"/>
            <a:chOff x="0" y="0"/>
            <a:chExt cx="5791200" cy="889000"/>
          </a:xfrm>
        </p:grpSpPr>
        <p:sp>
          <p:nvSpPr>
            <p:cNvPr id="4665"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666"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66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66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669"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67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67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67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673"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674"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67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67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67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678"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67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68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681"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682"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68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68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68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8" name="Line"/>
          <p:cNvSpPr/>
          <p:nvPr/>
        </p:nvSpPr>
        <p:spPr>
          <a:xfrm>
            <a:off x="9405672" y="6157346"/>
            <a:ext cx="801885" cy="1388904"/>
          </a:xfrm>
          <a:prstGeom prst="line">
            <a:avLst/>
          </a:prstGeom>
          <a:ln w="25400">
            <a:solidFill>
              <a:srgbClr val="000000"/>
            </a:solidFill>
          </a:ln>
        </p:spPr>
        <p:txBody>
          <a:bodyPr lIns="0" tIns="0" rIns="0" bIns="0"/>
          <a:lstStyle/>
          <a:p>
            <a:pPr>
              <a:defRPr sz="1200"/>
            </a:pPr>
          </a:p>
        </p:txBody>
      </p:sp>
      <p:sp>
        <p:nvSpPr>
          <p:cNvPr id="4689"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4697" name="Group"/>
          <p:cNvGrpSpPr/>
          <p:nvPr/>
        </p:nvGrpSpPr>
        <p:grpSpPr>
          <a:xfrm>
            <a:off x="3390900" y="4902200"/>
            <a:ext cx="2514600" cy="1651000"/>
            <a:chOff x="0" y="0"/>
            <a:chExt cx="2514600" cy="1651000"/>
          </a:xfrm>
        </p:grpSpPr>
        <p:sp>
          <p:nvSpPr>
            <p:cNvPr id="4690"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91"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92"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693"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694"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695"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696"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4698" name="7"/>
          <p:cNvSpPr/>
          <p:nvPr/>
        </p:nvSpPr>
        <p:spPr>
          <a:xfrm>
            <a:off x="98171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699" name="Line"/>
          <p:cNvSpPr/>
          <p:nvPr/>
        </p:nvSpPr>
        <p:spPr>
          <a:xfrm>
            <a:off x="9597660" y="5283797"/>
            <a:ext cx="868340" cy="868339"/>
          </a:xfrm>
          <a:prstGeom prst="line">
            <a:avLst/>
          </a:prstGeom>
          <a:ln w="25400">
            <a:solidFill>
              <a:srgbClr val="000000"/>
            </a:solidFill>
          </a:ln>
        </p:spPr>
        <p:txBody>
          <a:bodyPr lIns="0" tIns="0" rIns="0" bIns="0"/>
          <a:lstStyle/>
          <a:p>
            <a:pPr>
              <a:defRPr sz="1200"/>
            </a:pPr>
          </a:p>
        </p:txBody>
      </p:sp>
      <p:sp>
        <p:nvSpPr>
          <p:cNvPr id="4700" name="Line"/>
          <p:cNvSpPr/>
          <p:nvPr/>
        </p:nvSpPr>
        <p:spPr>
          <a:xfrm flipH="1">
            <a:off x="8505460" y="5283797"/>
            <a:ext cx="868340" cy="868339"/>
          </a:xfrm>
          <a:prstGeom prst="line">
            <a:avLst/>
          </a:prstGeom>
          <a:ln w="25400">
            <a:solidFill>
              <a:srgbClr val="000000"/>
            </a:solidFill>
          </a:ln>
        </p:spPr>
        <p:txBody>
          <a:bodyPr lIns="0" tIns="0" rIns="0" bIns="0"/>
          <a:lstStyle/>
          <a:p>
            <a:pPr>
              <a:defRPr sz="1200"/>
            </a:pPr>
          </a:p>
        </p:txBody>
      </p:sp>
      <p:sp>
        <p:nvSpPr>
          <p:cNvPr id="4701" name="Line"/>
          <p:cNvSpPr/>
          <p:nvPr/>
        </p:nvSpPr>
        <p:spPr>
          <a:xfrm>
            <a:off x="9498429" y="5116658"/>
            <a:ext cx="1" cy="1228017"/>
          </a:xfrm>
          <a:prstGeom prst="line">
            <a:avLst/>
          </a:prstGeom>
          <a:ln w="25400">
            <a:solidFill>
              <a:srgbClr val="000000"/>
            </a:solidFill>
          </a:ln>
        </p:spPr>
        <p:txBody>
          <a:bodyPr lIns="0" tIns="0" rIns="0" bIns="0"/>
          <a:lstStyle/>
          <a:p>
            <a:pPr>
              <a:defRPr sz="1200"/>
            </a:pPr>
          </a:p>
        </p:txBody>
      </p:sp>
      <p:sp>
        <p:nvSpPr>
          <p:cNvPr id="4702" name="Line"/>
          <p:cNvSpPr/>
          <p:nvPr/>
        </p:nvSpPr>
        <p:spPr>
          <a:xfrm flipH="1">
            <a:off x="8959538" y="6317186"/>
            <a:ext cx="518983" cy="1112961"/>
          </a:xfrm>
          <a:prstGeom prst="line">
            <a:avLst/>
          </a:prstGeom>
          <a:ln w="25400">
            <a:solidFill>
              <a:srgbClr val="000000"/>
            </a:solidFill>
          </a:ln>
        </p:spPr>
        <p:txBody>
          <a:bodyPr lIns="0" tIns="0" rIns="0" bIns="0"/>
          <a:lstStyle/>
          <a:p>
            <a:pPr>
              <a:defRPr sz="1200"/>
            </a:pPr>
          </a:p>
        </p:txBody>
      </p:sp>
      <p:sp>
        <p:nvSpPr>
          <p:cNvPr id="4703" name="1"/>
          <p:cNvSpPr/>
          <p:nvPr/>
        </p:nvSpPr>
        <p:spPr>
          <a:xfrm>
            <a:off x="87376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704" name="2"/>
          <p:cNvSpPr/>
          <p:nvPr/>
        </p:nvSpPr>
        <p:spPr>
          <a:xfrm>
            <a:off x="9245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4705" name="5"/>
          <p:cNvSpPr/>
          <p:nvPr/>
        </p:nvSpPr>
        <p:spPr>
          <a:xfrm>
            <a:off x="102686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706" name="0"/>
          <p:cNvSpPr/>
          <p:nvPr/>
        </p:nvSpPr>
        <p:spPr>
          <a:xfrm>
            <a:off x="8128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707" name="6"/>
          <p:cNvSpPr/>
          <p:nvPr/>
        </p:nvSpPr>
        <p:spPr>
          <a:xfrm>
            <a:off x="9245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708" name="union(7,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3)</a:t>
            </a:r>
          </a:p>
        </p:txBody>
      </p:sp>
      <p:grpSp>
        <p:nvGrpSpPr>
          <p:cNvPr id="4730" name="Group"/>
          <p:cNvGrpSpPr/>
          <p:nvPr/>
        </p:nvGrpSpPr>
        <p:grpSpPr>
          <a:xfrm>
            <a:off x="3657599" y="8432800"/>
            <a:ext cx="5791201" cy="889000"/>
            <a:chOff x="0" y="0"/>
            <a:chExt cx="5791200" cy="889000"/>
          </a:xfrm>
        </p:grpSpPr>
        <p:sp>
          <p:nvSpPr>
            <p:cNvPr id="4709"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710"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71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71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713"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714"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71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71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717"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718"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71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72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721"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722" name="2"/>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72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72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725"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726"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72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72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72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slow"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2" name="Line"/>
          <p:cNvSpPr/>
          <p:nvPr/>
        </p:nvSpPr>
        <p:spPr>
          <a:xfrm>
            <a:off x="9751422" y="5234990"/>
            <a:ext cx="1329585" cy="896815"/>
          </a:xfrm>
          <a:prstGeom prst="line">
            <a:avLst/>
          </a:prstGeom>
          <a:ln w="63500">
            <a:solidFill>
              <a:srgbClr val="8D3124"/>
            </a:solidFill>
          </a:ln>
        </p:spPr>
        <p:txBody>
          <a:bodyPr lIns="0" tIns="0" rIns="0" bIns="0"/>
          <a:lstStyle/>
          <a:p>
            <a:pPr>
              <a:defRPr sz="1200"/>
            </a:pPr>
          </a:p>
        </p:txBody>
      </p:sp>
      <p:sp>
        <p:nvSpPr>
          <p:cNvPr id="4733"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4741" name="Group"/>
          <p:cNvGrpSpPr/>
          <p:nvPr/>
        </p:nvGrpSpPr>
        <p:grpSpPr>
          <a:xfrm>
            <a:off x="3390900" y="4902200"/>
            <a:ext cx="2514600" cy="1651000"/>
            <a:chOff x="0" y="0"/>
            <a:chExt cx="2514600" cy="1651000"/>
          </a:xfrm>
        </p:grpSpPr>
        <p:sp>
          <p:nvSpPr>
            <p:cNvPr id="4734"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735"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736"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737"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738"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739"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740"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4742" name="7"/>
          <p:cNvSpPr/>
          <p:nvPr/>
        </p:nvSpPr>
        <p:spPr>
          <a:xfrm>
            <a:off x="109855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743" name="Line"/>
          <p:cNvSpPr/>
          <p:nvPr/>
        </p:nvSpPr>
        <p:spPr>
          <a:xfrm>
            <a:off x="9597660" y="5283797"/>
            <a:ext cx="868340" cy="868339"/>
          </a:xfrm>
          <a:prstGeom prst="line">
            <a:avLst/>
          </a:prstGeom>
          <a:ln w="25400">
            <a:solidFill>
              <a:srgbClr val="000000"/>
            </a:solidFill>
          </a:ln>
        </p:spPr>
        <p:txBody>
          <a:bodyPr lIns="0" tIns="0" rIns="0" bIns="0"/>
          <a:lstStyle/>
          <a:p>
            <a:pPr>
              <a:defRPr sz="1200"/>
            </a:pPr>
          </a:p>
        </p:txBody>
      </p:sp>
      <p:sp>
        <p:nvSpPr>
          <p:cNvPr id="4744" name="Line"/>
          <p:cNvSpPr/>
          <p:nvPr/>
        </p:nvSpPr>
        <p:spPr>
          <a:xfrm flipH="1">
            <a:off x="8505460" y="5283797"/>
            <a:ext cx="868340" cy="868339"/>
          </a:xfrm>
          <a:prstGeom prst="line">
            <a:avLst/>
          </a:prstGeom>
          <a:ln w="25400">
            <a:solidFill>
              <a:srgbClr val="000000"/>
            </a:solidFill>
          </a:ln>
        </p:spPr>
        <p:txBody>
          <a:bodyPr lIns="0" tIns="0" rIns="0" bIns="0"/>
          <a:lstStyle/>
          <a:p>
            <a:pPr>
              <a:defRPr sz="1200"/>
            </a:pPr>
          </a:p>
        </p:txBody>
      </p:sp>
      <p:sp>
        <p:nvSpPr>
          <p:cNvPr id="4745" name="Line"/>
          <p:cNvSpPr/>
          <p:nvPr/>
        </p:nvSpPr>
        <p:spPr>
          <a:xfrm>
            <a:off x="9498429" y="5116658"/>
            <a:ext cx="1" cy="1228017"/>
          </a:xfrm>
          <a:prstGeom prst="line">
            <a:avLst/>
          </a:prstGeom>
          <a:ln w="25400">
            <a:solidFill>
              <a:srgbClr val="000000"/>
            </a:solidFill>
          </a:ln>
        </p:spPr>
        <p:txBody>
          <a:bodyPr lIns="0" tIns="0" rIns="0" bIns="0"/>
          <a:lstStyle/>
          <a:p>
            <a:pPr>
              <a:defRPr sz="1200"/>
            </a:pPr>
          </a:p>
        </p:txBody>
      </p:sp>
      <p:sp>
        <p:nvSpPr>
          <p:cNvPr id="4746" name="Line"/>
          <p:cNvSpPr/>
          <p:nvPr/>
        </p:nvSpPr>
        <p:spPr>
          <a:xfrm flipH="1">
            <a:off x="8959538" y="6317186"/>
            <a:ext cx="518983" cy="1112961"/>
          </a:xfrm>
          <a:prstGeom prst="line">
            <a:avLst/>
          </a:prstGeom>
          <a:ln w="25400">
            <a:solidFill>
              <a:srgbClr val="000000"/>
            </a:solidFill>
          </a:ln>
        </p:spPr>
        <p:txBody>
          <a:bodyPr lIns="0" tIns="0" rIns="0" bIns="0"/>
          <a:lstStyle/>
          <a:p>
            <a:pPr>
              <a:defRPr sz="1200"/>
            </a:pPr>
          </a:p>
        </p:txBody>
      </p:sp>
      <p:sp>
        <p:nvSpPr>
          <p:cNvPr id="4747" name="1"/>
          <p:cNvSpPr/>
          <p:nvPr/>
        </p:nvSpPr>
        <p:spPr>
          <a:xfrm>
            <a:off x="87376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748" name="2"/>
          <p:cNvSpPr/>
          <p:nvPr/>
        </p:nvSpPr>
        <p:spPr>
          <a:xfrm>
            <a:off x="9245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4749" name="5"/>
          <p:cNvSpPr/>
          <p:nvPr/>
        </p:nvSpPr>
        <p:spPr>
          <a:xfrm>
            <a:off x="102686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750" name="0"/>
          <p:cNvSpPr/>
          <p:nvPr/>
        </p:nvSpPr>
        <p:spPr>
          <a:xfrm>
            <a:off x="8128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751" name="6"/>
          <p:cNvSpPr/>
          <p:nvPr/>
        </p:nvSpPr>
        <p:spPr>
          <a:xfrm>
            <a:off x="9245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752" name="union(7,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3)</a:t>
            </a:r>
          </a:p>
        </p:txBody>
      </p:sp>
      <p:grpSp>
        <p:nvGrpSpPr>
          <p:cNvPr id="4774" name="Group"/>
          <p:cNvGrpSpPr/>
          <p:nvPr/>
        </p:nvGrpSpPr>
        <p:grpSpPr>
          <a:xfrm>
            <a:off x="3657599" y="8432800"/>
            <a:ext cx="5791201" cy="889000"/>
            <a:chOff x="0" y="0"/>
            <a:chExt cx="5791200" cy="889000"/>
          </a:xfrm>
        </p:grpSpPr>
        <p:sp>
          <p:nvSpPr>
            <p:cNvPr id="4753"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754"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755"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756"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757"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758"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759"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760"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761"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762"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763"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764"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765"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766" name="6"/>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4767"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768"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769"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770"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771"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772"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773"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4775" name="path compression:…"/>
          <p:cNvSpPr txBox="1"/>
          <p:nvPr/>
        </p:nvSpPr>
        <p:spPr>
          <a:xfrm>
            <a:off x="9588500" y="3479800"/>
            <a:ext cx="2228801" cy="800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algn="ctr" defTabSz="1295400">
              <a:lnSpc>
                <a:spcPct val="150000"/>
              </a:lnSpc>
              <a:defRPr sz="1800">
                <a:solidFill>
                  <a:srgbClr val="8D3124"/>
                </a:solidFill>
                <a:uFill>
                  <a:solidFill>
                    <a:srgbClr val="8D3124"/>
                  </a:solidFill>
                </a:uFill>
                <a:latin typeface="Lucida Sans Regular"/>
                <a:ea typeface="Lucida Sans Regular"/>
                <a:cs typeface="Lucida Sans Regular"/>
                <a:sym typeface="Lucida Sans Regular"/>
              </a:defRPr>
            </a:pPr>
            <a:r>
              <a:t>path compression:</a:t>
            </a:r>
          </a:p>
          <a:p>
            <a:pPr marL="58702" marR="58702" algn="ctr" defTabSz="1295400">
              <a:lnSpc>
                <a:spcPct val="150000"/>
              </a:lnSpc>
              <a:defRPr sz="1800">
                <a:solidFill>
                  <a:srgbClr val="8D3124"/>
                </a:solidFill>
                <a:uFill>
                  <a:solidFill>
                    <a:srgbClr val="8D3124"/>
                  </a:solidFill>
                </a:uFill>
                <a:latin typeface="Lucida Sans Regular"/>
                <a:ea typeface="Lucida Sans Regular"/>
                <a:cs typeface="Lucida Sans Regular"/>
                <a:sym typeface="Lucida Sans Regular"/>
              </a:defRPr>
            </a:pPr>
            <a:r>
              <a:t>make 7 point to 6</a:t>
            </a:r>
          </a:p>
        </p:txBody>
      </p:sp>
      <p:sp>
        <p:nvSpPr>
          <p:cNvPr id="4776" name="Line"/>
          <p:cNvSpPr/>
          <p:nvPr/>
        </p:nvSpPr>
        <p:spPr>
          <a:xfrm flipV="1">
            <a:off x="10325100" y="4334425"/>
            <a:ext cx="312184" cy="1068983"/>
          </a:xfrm>
          <a:prstGeom prst="line">
            <a:avLst/>
          </a:prstGeom>
          <a:ln w="25400">
            <a:solidFill>
              <a:srgbClr val="8D3124"/>
            </a:solidFill>
            <a:headEnd type="triangle"/>
          </a:ln>
        </p:spPr>
        <p:txBody>
          <a:bodyPr lIns="0" tIns="0" rIns="0" bIns="0"/>
          <a:lstStyle/>
          <a:p>
            <a:pPr>
              <a:defRPr sz="1200"/>
            </a:pPr>
          </a:p>
        </p:txBody>
      </p:sp>
    </p:spTree>
  </p:cSld>
  <p:clrMapOvr>
    <a:masterClrMapping/>
  </p:clrMapOvr>
  <mc:AlternateContent xmlns:mc="http://schemas.openxmlformats.org/markup-compatibility/2006">
    <mc:Choice xmlns:p14="http://schemas.microsoft.com/office/powerpoint/2010/main" Requires="p14">
      <p:transition spd="slow" advClick="1" p14:dur="2500">
        <p:dissolve/>
      </p:transition>
    </mc:Choice>
    <mc:Fallback>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8" name="Line"/>
          <p:cNvSpPr/>
          <p:nvPr/>
        </p:nvSpPr>
        <p:spPr>
          <a:xfrm flipH="1">
            <a:off x="6917424" y="5091258"/>
            <a:ext cx="2682606" cy="1153375"/>
          </a:xfrm>
          <a:prstGeom prst="line">
            <a:avLst/>
          </a:prstGeom>
          <a:ln w="63500">
            <a:solidFill>
              <a:srgbClr val="8D3124"/>
            </a:solidFill>
          </a:ln>
        </p:spPr>
        <p:txBody>
          <a:bodyPr lIns="0" tIns="0" rIns="0" bIns="0"/>
          <a:lstStyle/>
          <a:p>
            <a:pPr>
              <a:defRPr sz="1200"/>
            </a:pPr>
          </a:p>
        </p:txBody>
      </p:sp>
      <p:sp>
        <p:nvSpPr>
          <p:cNvPr id="4779"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4787" name="Group"/>
          <p:cNvGrpSpPr/>
          <p:nvPr/>
        </p:nvGrpSpPr>
        <p:grpSpPr>
          <a:xfrm>
            <a:off x="5397500" y="6045200"/>
            <a:ext cx="2514600" cy="1651000"/>
            <a:chOff x="0" y="0"/>
            <a:chExt cx="2514600" cy="1651000"/>
          </a:xfrm>
        </p:grpSpPr>
        <p:sp>
          <p:nvSpPr>
            <p:cNvPr id="4780"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781"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782"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783"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784"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785"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786"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4788" name="union(7,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3)</a:t>
            </a:r>
          </a:p>
        </p:txBody>
      </p:sp>
      <p:grpSp>
        <p:nvGrpSpPr>
          <p:cNvPr id="4810" name="Group"/>
          <p:cNvGrpSpPr/>
          <p:nvPr/>
        </p:nvGrpSpPr>
        <p:grpSpPr>
          <a:xfrm>
            <a:off x="3657599" y="8432800"/>
            <a:ext cx="5791201" cy="889000"/>
            <a:chOff x="0" y="0"/>
            <a:chExt cx="5791200" cy="889000"/>
          </a:xfrm>
        </p:grpSpPr>
        <p:sp>
          <p:nvSpPr>
            <p:cNvPr id="4789"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790"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79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79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793"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794"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79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79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797" name="6"/>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4798"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79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80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801"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802" name="6"/>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80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80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805"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806"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80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80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80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4811" name="Line"/>
          <p:cNvSpPr/>
          <p:nvPr/>
        </p:nvSpPr>
        <p:spPr>
          <a:xfrm>
            <a:off x="9597660" y="5283797"/>
            <a:ext cx="868340" cy="868339"/>
          </a:xfrm>
          <a:prstGeom prst="line">
            <a:avLst/>
          </a:prstGeom>
          <a:ln w="25400">
            <a:solidFill>
              <a:srgbClr val="000000"/>
            </a:solidFill>
          </a:ln>
        </p:spPr>
        <p:txBody>
          <a:bodyPr lIns="0" tIns="0" rIns="0" bIns="0"/>
          <a:lstStyle/>
          <a:p>
            <a:pPr>
              <a:defRPr sz="1200"/>
            </a:pPr>
          </a:p>
        </p:txBody>
      </p:sp>
      <p:sp>
        <p:nvSpPr>
          <p:cNvPr id="4812" name="Line"/>
          <p:cNvSpPr/>
          <p:nvPr/>
        </p:nvSpPr>
        <p:spPr>
          <a:xfrm flipH="1">
            <a:off x="8505460" y="5283797"/>
            <a:ext cx="868340" cy="868339"/>
          </a:xfrm>
          <a:prstGeom prst="line">
            <a:avLst/>
          </a:prstGeom>
          <a:ln w="25400">
            <a:solidFill>
              <a:srgbClr val="000000"/>
            </a:solidFill>
          </a:ln>
        </p:spPr>
        <p:txBody>
          <a:bodyPr lIns="0" tIns="0" rIns="0" bIns="0"/>
          <a:lstStyle/>
          <a:p>
            <a:pPr>
              <a:defRPr sz="1200"/>
            </a:pPr>
          </a:p>
        </p:txBody>
      </p:sp>
      <p:sp>
        <p:nvSpPr>
          <p:cNvPr id="4813" name="Line"/>
          <p:cNvSpPr/>
          <p:nvPr/>
        </p:nvSpPr>
        <p:spPr>
          <a:xfrm>
            <a:off x="9498429" y="5116658"/>
            <a:ext cx="1" cy="1228017"/>
          </a:xfrm>
          <a:prstGeom prst="line">
            <a:avLst/>
          </a:prstGeom>
          <a:ln w="25400">
            <a:solidFill>
              <a:srgbClr val="000000"/>
            </a:solidFill>
          </a:ln>
        </p:spPr>
        <p:txBody>
          <a:bodyPr lIns="0" tIns="0" rIns="0" bIns="0"/>
          <a:lstStyle/>
          <a:p>
            <a:pPr>
              <a:defRPr sz="1200"/>
            </a:pPr>
          </a:p>
        </p:txBody>
      </p:sp>
      <p:sp>
        <p:nvSpPr>
          <p:cNvPr id="4814" name="Line"/>
          <p:cNvSpPr/>
          <p:nvPr/>
        </p:nvSpPr>
        <p:spPr>
          <a:xfrm flipH="1">
            <a:off x="8959538" y="6317186"/>
            <a:ext cx="518983" cy="1112961"/>
          </a:xfrm>
          <a:prstGeom prst="line">
            <a:avLst/>
          </a:prstGeom>
          <a:ln w="25400">
            <a:solidFill>
              <a:srgbClr val="000000"/>
            </a:solidFill>
          </a:ln>
        </p:spPr>
        <p:txBody>
          <a:bodyPr lIns="0" tIns="0" rIns="0" bIns="0"/>
          <a:lstStyle/>
          <a:p>
            <a:pPr>
              <a:defRPr sz="1200"/>
            </a:pPr>
          </a:p>
        </p:txBody>
      </p:sp>
      <p:sp>
        <p:nvSpPr>
          <p:cNvPr id="4815" name="1"/>
          <p:cNvSpPr/>
          <p:nvPr/>
        </p:nvSpPr>
        <p:spPr>
          <a:xfrm>
            <a:off x="87376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816" name="2"/>
          <p:cNvSpPr/>
          <p:nvPr/>
        </p:nvSpPr>
        <p:spPr>
          <a:xfrm>
            <a:off x="9245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4817" name="5"/>
          <p:cNvSpPr/>
          <p:nvPr/>
        </p:nvSpPr>
        <p:spPr>
          <a:xfrm>
            <a:off x="102686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818" name="0"/>
          <p:cNvSpPr/>
          <p:nvPr/>
        </p:nvSpPr>
        <p:spPr>
          <a:xfrm>
            <a:off x="8128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819" name="6"/>
          <p:cNvSpPr/>
          <p:nvPr/>
        </p:nvSpPr>
        <p:spPr>
          <a:xfrm>
            <a:off x="9245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820" name="Line"/>
          <p:cNvSpPr/>
          <p:nvPr/>
        </p:nvSpPr>
        <p:spPr>
          <a:xfrm>
            <a:off x="9751422" y="5234990"/>
            <a:ext cx="1329585" cy="896815"/>
          </a:xfrm>
          <a:prstGeom prst="line">
            <a:avLst/>
          </a:prstGeom>
          <a:ln w="25400">
            <a:solidFill>
              <a:srgbClr val="000000"/>
            </a:solidFill>
          </a:ln>
        </p:spPr>
        <p:txBody>
          <a:bodyPr lIns="0" tIns="0" rIns="0" bIns="0"/>
          <a:lstStyle/>
          <a:p>
            <a:pPr>
              <a:defRPr sz="1200"/>
            </a:pPr>
          </a:p>
        </p:txBody>
      </p:sp>
      <p:sp>
        <p:nvSpPr>
          <p:cNvPr id="4821" name="7"/>
          <p:cNvSpPr/>
          <p:nvPr/>
        </p:nvSpPr>
        <p:spPr>
          <a:xfrm>
            <a:off x="109855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3"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4845" name="Group"/>
          <p:cNvGrpSpPr/>
          <p:nvPr/>
        </p:nvGrpSpPr>
        <p:grpSpPr>
          <a:xfrm>
            <a:off x="3657599" y="8432800"/>
            <a:ext cx="5791201" cy="889000"/>
            <a:chOff x="0" y="0"/>
            <a:chExt cx="5791200" cy="889000"/>
          </a:xfrm>
        </p:grpSpPr>
        <p:sp>
          <p:nvSpPr>
            <p:cNvPr id="4824"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825"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826"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827"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828"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829"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830"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831"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832" name="6"/>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833"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834"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835"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836"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837" name="6"/>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4838"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839"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840"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841"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4842"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843"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844"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4846" name="Line"/>
          <p:cNvSpPr/>
          <p:nvPr/>
        </p:nvSpPr>
        <p:spPr>
          <a:xfrm flipH="1">
            <a:off x="5444224" y="5091258"/>
            <a:ext cx="2682606" cy="1153375"/>
          </a:xfrm>
          <a:prstGeom prst="line">
            <a:avLst/>
          </a:prstGeom>
          <a:ln w="25400">
            <a:solidFill>
              <a:srgbClr val="000000"/>
            </a:solidFill>
          </a:ln>
        </p:spPr>
        <p:txBody>
          <a:bodyPr lIns="0" tIns="0" rIns="0" bIns="0"/>
          <a:lstStyle/>
          <a:p>
            <a:pPr>
              <a:defRPr sz="1200"/>
            </a:pPr>
          </a:p>
        </p:txBody>
      </p:sp>
      <p:grpSp>
        <p:nvGrpSpPr>
          <p:cNvPr id="4854" name="Group"/>
          <p:cNvGrpSpPr/>
          <p:nvPr/>
        </p:nvGrpSpPr>
        <p:grpSpPr>
          <a:xfrm>
            <a:off x="3924300" y="6045200"/>
            <a:ext cx="2514600" cy="1651000"/>
            <a:chOff x="0" y="0"/>
            <a:chExt cx="2514600" cy="1651000"/>
          </a:xfrm>
        </p:grpSpPr>
        <p:sp>
          <p:nvSpPr>
            <p:cNvPr id="4847"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848"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849"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4850"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851"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852"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853"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4855" name="Line"/>
          <p:cNvSpPr/>
          <p:nvPr/>
        </p:nvSpPr>
        <p:spPr>
          <a:xfrm>
            <a:off x="8084277" y="5261669"/>
            <a:ext cx="821704" cy="912595"/>
          </a:xfrm>
          <a:prstGeom prst="line">
            <a:avLst/>
          </a:prstGeom>
          <a:ln w="25400">
            <a:solidFill>
              <a:srgbClr val="000000"/>
            </a:solidFill>
          </a:ln>
        </p:spPr>
        <p:txBody>
          <a:bodyPr lIns="0" tIns="0" rIns="0" bIns="0"/>
          <a:lstStyle/>
          <a:p>
            <a:pPr>
              <a:defRPr sz="1200"/>
            </a:pPr>
          </a:p>
        </p:txBody>
      </p:sp>
      <p:sp>
        <p:nvSpPr>
          <p:cNvPr id="4856" name="Line"/>
          <p:cNvSpPr/>
          <p:nvPr/>
        </p:nvSpPr>
        <p:spPr>
          <a:xfrm flipH="1">
            <a:off x="7032260" y="5283797"/>
            <a:ext cx="868340" cy="868339"/>
          </a:xfrm>
          <a:prstGeom prst="line">
            <a:avLst/>
          </a:prstGeom>
          <a:ln w="25400">
            <a:solidFill>
              <a:srgbClr val="000000"/>
            </a:solidFill>
          </a:ln>
        </p:spPr>
        <p:txBody>
          <a:bodyPr lIns="0" tIns="0" rIns="0" bIns="0"/>
          <a:lstStyle/>
          <a:p>
            <a:pPr>
              <a:defRPr sz="1200"/>
            </a:pPr>
          </a:p>
        </p:txBody>
      </p:sp>
      <p:sp>
        <p:nvSpPr>
          <p:cNvPr id="4857" name="Line"/>
          <p:cNvSpPr/>
          <p:nvPr/>
        </p:nvSpPr>
        <p:spPr>
          <a:xfrm>
            <a:off x="8025229" y="5116658"/>
            <a:ext cx="1" cy="1228017"/>
          </a:xfrm>
          <a:prstGeom prst="line">
            <a:avLst/>
          </a:prstGeom>
          <a:ln w="25400">
            <a:solidFill>
              <a:srgbClr val="000000"/>
            </a:solidFill>
          </a:ln>
        </p:spPr>
        <p:txBody>
          <a:bodyPr lIns="0" tIns="0" rIns="0" bIns="0"/>
          <a:lstStyle/>
          <a:p>
            <a:pPr>
              <a:defRPr sz="1200"/>
            </a:pPr>
          </a:p>
        </p:txBody>
      </p:sp>
      <p:sp>
        <p:nvSpPr>
          <p:cNvPr id="4858" name="Line"/>
          <p:cNvSpPr/>
          <p:nvPr/>
        </p:nvSpPr>
        <p:spPr>
          <a:xfrm>
            <a:off x="8025229" y="6259658"/>
            <a:ext cx="1" cy="1228017"/>
          </a:xfrm>
          <a:prstGeom prst="line">
            <a:avLst/>
          </a:prstGeom>
          <a:ln w="25400">
            <a:solidFill>
              <a:srgbClr val="000000"/>
            </a:solidFill>
          </a:ln>
        </p:spPr>
        <p:txBody>
          <a:bodyPr lIns="0" tIns="0" rIns="0" bIns="0"/>
          <a:lstStyle/>
          <a:p>
            <a:pPr>
              <a:defRPr sz="1200"/>
            </a:pPr>
          </a:p>
        </p:txBody>
      </p:sp>
      <p:sp>
        <p:nvSpPr>
          <p:cNvPr id="4859" name="1"/>
          <p:cNvSpPr/>
          <p:nvPr/>
        </p:nvSpPr>
        <p:spPr>
          <a:xfrm>
            <a:off x="77597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860" name="2"/>
          <p:cNvSpPr/>
          <p:nvPr/>
        </p:nvSpPr>
        <p:spPr>
          <a:xfrm>
            <a:off x="77724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4861" name="5"/>
          <p:cNvSpPr/>
          <p:nvPr/>
        </p:nvSpPr>
        <p:spPr>
          <a:xfrm>
            <a:off x="86430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862" name="0"/>
          <p:cNvSpPr/>
          <p:nvPr/>
        </p:nvSpPr>
        <p:spPr>
          <a:xfrm>
            <a:off x="6654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863" name="6"/>
          <p:cNvSpPr/>
          <p:nvPr/>
        </p:nvSpPr>
        <p:spPr>
          <a:xfrm>
            <a:off x="7772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864" name="Line"/>
          <p:cNvSpPr/>
          <p:nvPr/>
        </p:nvSpPr>
        <p:spPr>
          <a:xfrm>
            <a:off x="8278222" y="5234990"/>
            <a:ext cx="1329585" cy="896815"/>
          </a:xfrm>
          <a:prstGeom prst="line">
            <a:avLst/>
          </a:prstGeom>
          <a:ln w="25400">
            <a:solidFill>
              <a:srgbClr val="000000"/>
            </a:solidFill>
          </a:ln>
        </p:spPr>
        <p:txBody>
          <a:bodyPr lIns="0" tIns="0" rIns="0" bIns="0"/>
          <a:lstStyle/>
          <a:p>
            <a:pPr>
              <a:defRPr sz="1200"/>
            </a:pPr>
          </a:p>
        </p:txBody>
      </p:sp>
      <p:sp>
        <p:nvSpPr>
          <p:cNvPr id="4865" name="7"/>
          <p:cNvSpPr/>
          <p:nvPr/>
        </p:nvSpPr>
        <p:spPr>
          <a:xfrm>
            <a:off x="9512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7" name="Line"/>
          <p:cNvSpPr/>
          <p:nvPr/>
        </p:nvSpPr>
        <p:spPr>
          <a:xfrm flipV="1">
            <a:off x="7314451" y="4618199"/>
            <a:ext cx="1144963" cy="1127090"/>
          </a:xfrm>
          <a:prstGeom prst="line">
            <a:avLst/>
          </a:prstGeom>
          <a:ln w="25400">
            <a:solidFill>
              <a:srgbClr val="929292"/>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868" name="Improvement 2:  path compression"/>
          <p:cNvSpPr txBox="1"/>
          <p:nvPr>
            <p:ph type="title"/>
          </p:nvPr>
        </p:nvSpPr>
        <p:spPr>
          <a:prstGeom prst="rect">
            <a:avLst/>
          </a:prstGeom>
        </p:spPr>
        <p:txBody>
          <a:bodyPr/>
          <a:lstStyle/>
          <a:p>
            <a:pPr/>
            <a:r>
              <a:t>Improvement 2:  path compression</a:t>
            </a:r>
          </a:p>
        </p:txBody>
      </p:sp>
      <p:sp>
        <p:nvSpPr>
          <p:cNvPr id="4869" name="Quick union with path compression.  Just after computing the root of p,…"/>
          <p:cNvSpPr txBox="1"/>
          <p:nvPr>
            <p:ph type="body" idx="1"/>
          </p:nvPr>
        </p:nvSpPr>
        <p:spPr>
          <a:xfrm>
            <a:off x="469900" y="1270000"/>
            <a:ext cx="11379200" cy="8128000"/>
          </a:xfrm>
          <a:prstGeom prst="rect">
            <a:avLst/>
          </a:prstGeom>
        </p:spPr>
        <p:txBody>
          <a:bodyPr/>
          <a:lstStyle/>
          <a:p>
            <a:pPr indent="127000"/>
            <a:r>
              <a:t>Quick union with path compression.  </a:t>
            </a:r>
            <a:r>
              <a:t>Just after computing the root of </a:t>
            </a:r>
            <a:r>
              <a:rPr i="1">
                <a:latin typeface="Times New Roman"/>
                <a:ea typeface="Times New Roman"/>
                <a:cs typeface="Times New Roman"/>
                <a:sym typeface="Times New Roman"/>
              </a:rPr>
              <a:t>p</a:t>
            </a:r>
            <a:r>
              <a:t>,</a:t>
            </a:r>
          </a:p>
          <a:p>
            <a:pPr indent="127000"/>
            <a:r>
              <a:t>set the </a:t>
            </a:r>
            <a:r>
              <a:rPr sz="2000">
                <a:latin typeface="Lucida Sans Typewriter Regular"/>
                <a:ea typeface="Lucida Sans Typewriter Regular"/>
                <a:cs typeface="Lucida Sans Typewriter Regular"/>
                <a:sym typeface="Lucida Sans Typewriter Regular"/>
              </a:rPr>
              <a:t>id[]</a:t>
            </a:r>
            <a:r>
              <a:t> of each examined node to point to that root.</a:t>
            </a:r>
          </a:p>
        </p:txBody>
      </p:sp>
      <p:sp>
        <p:nvSpPr>
          <p:cNvPr id="4870"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71" name="Line"/>
          <p:cNvSpPr/>
          <p:nvPr/>
        </p:nvSpPr>
        <p:spPr>
          <a:xfrm flipH="1" flipV="1">
            <a:off x="6297715" y="6724259"/>
            <a:ext cx="561191" cy="1056133"/>
          </a:xfrm>
          <a:prstGeom prst="line">
            <a:avLst/>
          </a:prstGeom>
          <a:ln w="25400">
            <a:solidFill>
              <a:srgbClr val="929292"/>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grpSp>
        <p:nvGrpSpPr>
          <p:cNvPr id="4877" name="Group"/>
          <p:cNvGrpSpPr/>
          <p:nvPr/>
        </p:nvGrpSpPr>
        <p:grpSpPr>
          <a:xfrm>
            <a:off x="6221522" y="7745306"/>
            <a:ext cx="1245299" cy="1538394"/>
            <a:chOff x="0" y="0"/>
            <a:chExt cx="1245298" cy="1538393"/>
          </a:xfrm>
        </p:grpSpPr>
        <p:sp>
          <p:nvSpPr>
            <p:cNvPr id="4872" name="Line"/>
            <p:cNvSpPr/>
            <p:nvPr/>
          </p:nvSpPr>
          <p:spPr>
            <a:xfrm flipH="1" flipV="1">
              <a:off x="661022" y="222179"/>
              <a:ext cx="353071" cy="911792"/>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873" name="Line"/>
            <p:cNvSpPr/>
            <p:nvPr/>
          </p:nvSpPr>
          <p:spPr>
            <a:xfrm flipV="1">
              <a:off x="249268" y="226682"/>
              <a:ext cx="355601" cy="86360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solidFill>
                    <a:srgbClr val="929292"/>
                  </a:solidFill>
                  <a:uFill>
                    <a:solidFill>
                      <a:srgbClr val="000000"/>
                    </a:solidFill>
                  </a:uFill>
                  <a:latin typeface="Lucida Sans Regular"/>
                  <a:ea typeface="Lucida Sans Regular"/>
                  <a:cs typeface="Lucida Sans Regular"/>
                  <a:sym typeface="Lucida Sans Regular"/>
                </a:defRPr>
              </a:pPr>
            </a:p>
          </p:txBody>
        </p:sp>
        <p:sp>
          <p:nvSpPr>
            <p:cNvPr id="4874" name="12"/>
            <p:cNvSpPr/>
            <p:nvPr/>
          </p:nvSpPr>
          <p:spPr>
            <a:xfrm>
              <a:off x="791245" y="1119293"/>
              <a:ext cx="454054"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12</a:t>
              </a:r>
            </a:p>
          </p:txBody>
        </p:sp>
        <p:sp>
          <p:nvSpPr>
            <p:cNvPr id="4875" name="11"/>
            <p:cNvSpPr/>
            <p:nvPr/>
          </p:nvSpPr>
          <p:spPr>
            <a:xfrm>
              <a:off x="0" y="1119293"/>
              <a:ext cx="454053"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11</a:t>
              </a:r>
            </a:p>
          </p:txBody>
        </p:sp>
        <p:sp>
          <p:nvSpPr>
            <p:cNvPr id="4876" name="9"/>
            <p:cNvSpPr/>
            <p:nvPr/>
          </p:nvSpPr>
          <p:spPr>
            <a:xfrm>
              <a:off x="425375" y="0"/>
              <a:ext cx="419101" cy="419100"/>
            </a:xfrm>
            <a:prstGeom prst="ellipse">
              <a:avLst/>
            </a:prstGeom>
            <a:solidFill>
              <a:srgbClr val="8D3124"/>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FFFFFF"/>
                  </a:solidFill>
                  <a:uFill>
                    <a:solidFill>
                      <a:srgbClr val="FFFFFF"/>
                    </a:solidFill>
                  </a:uFill>
                  <a:latin typeface="Lucida Sans Regular"/>
                  <a:ea typeface="Lucida Sans Regular"/>
                  <a:cs typeface="Lucida Sans Regular"/>
                  <a:sym typeface="Lucida Sans Regular"/>
                </a:defRPr>
              </a:lvl1pPr>
            </a:lstStyle>
            <a:p>
              <a:pPr/>
              <a:r>
                <a:t>9</a:t>
              </a:r>
            </a:p>
          </p:txBody>
        </p:sp>
      </p:grpSp>
      <p:sp>
        <p:nvSpPr>
          <p:cNvPr id="4878" name="Line"/>
          <p:cNvSpPr/>
          <p:nvPr/>
        </p:nvSpPr>
        <p:spPr>
          <a:xfrm flipV="1">
            <a:off x="6295272" y="5608889"/>
            <a:ext cx="1111821" cy="1062128"/>
          </a:xfrm>
          <a:prstGeom prst="line">
            <a:avLst/>
          </a:prstGeom>
          <a:ln w="25400">
            <a:solidFill>
              <a:srgbClr val="929292"/>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grpSp>
        <p:nvGrpSpPr>
          <p:cNvPr id="4884" name="Group"/>
          <p:cNvGrpSpPr/>
          <p:nvPr/>
        </p:nvGrpSpPr>
        <p:grpSpPr>
          <a:xfrm>
            <a:off x="5319822" y="6624037"/>
            <a:ext cx="1163952" cy="2659663"/>
            <a:chOff x="0" y="0"/>
            <a:chExt cx="1163951" cy="2659662"/>
          </a:xfrm>
        </p:grpSpPr>
        <p:sp>
          <p:nvSpPr>
            <p:cNvPr id="4879" name="Line"/>
            <p:cNvSpPr/>
            <p:nvPr/>
          </p:nvSpPr>
          <p:spPr>
            <a:xfrm flipV="1">
              <a:off x="223868" y="1477606"/>
              <a:ext cx="1" cy="886346"/>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solidFill>
                    <a:srgbClr val="929292"/>
                  </a:solidFill>
                  <a:uFill>
                    <a:solidFill>
                      <a:srgbClr val="000000"/>
                    </a:solidFill>
                  </a:uFill>
                  <a:latin typeface="Lucida Sans Regular"/>
                  <a:ea typeface="Lucida Sans Regular"/>
                  <a:cs typeface="Lucida Sans Regular"/>
                  <a:sym typeface="Lucida Sans Regular"/>
                </a:defRPr>
              </a:pPr>
            </a:p>
          </p:txBody>
        </p:sp>
        <p:sp>
          <p:nvSpPr>
            <p:cNvPr id="4880" name="Line"/>
            <p:cNvSpPr/>
            <p:nvPr/>
          </p:nvSpPr>
          <p:spPr>
            <a:xfrm flipV="1">
              <a:off x="228334" y="62571"/>
              <a:ext cx="727380" cy="124447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881" name="10"/>
            <p:cNvSpPr/>
            <p:nvPr/>
          </p:nvSpPr>
          <p:spPr>
            <a:xfrm>
              <a:off x="0" y="2240562"/>
              <a:ext cx="454053"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10</a:t>
              </a:r>
            </a:p>
          </p:txBody>
        </p:sp>
        <p:sp>
          <p:nvSpPr>
            <p:cNvPr id="4882" name="8"/>
            <p:cNvSpPr/>
            <p:nvPr/>
          </p:nvSpPr>
          <p:spPr>
            <a:xfrm>
              <a:off x="26877" y="1128607"/>
              <a:ext cx="419101" cy="413174"/>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8</a:t>
              </a:r>
            </a:p>
          </p:txBody>
        </p:sp>
        <p:sp>
          <p:nvSpPr>
            <p:cNvPr id="4883" name="6"/>
            <p:cNvSpPr/>
            <p:nvPr/>
          </p:nvSpPr>
          <p:spPr>
            <a:xfrm>
              <a:off x="750777" y="0"/>
              <a:ext cx="413175" cy="419100"/>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6</a:t>
              </a:r>
            </a:p>
          </p:txBody>
        </p:sp>
      </p:grpSp>
      <p:grpSp>
        <p:nvGrpSpPr>
          <p:cNvPr id="4888" name="Group"/>
          <p:cNvGrpSpPr/>
          <p:nvPr/>
        </p:nvGrpSpPr>
        <p:grpSpPr>
          <a:xfrm>
            <a:off x="7209931" y="5508131"/>
            <a:ext cx="419101" cy="1535008"/>
            <a:chOff x="0" y="0"/>
            <a:chExt cx="419100" cy="1535007"/>
          </a:xfrm>
        </p:grpSpPr>
        <p:sp>
          <p:nvSpPr>
            <p:cNvPr id="4885" name="Line"/>
            <p:cNvSpPr/>
            <p:nvPr/>
          </p:nvSpPr>
          <p:spPr>
            <a:xfrm flipV="1">
              <a:off x="205683" y="208619"/>
              <a:ext cx="1" cy="1004919"/>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886" name="7"/>
            <p:cNvSpPr/>
            <p:nvPr/>
          </p:nvSpPr>
          <p:spPr>
            <a:xfrm>
              <a:off x="0" y="1115907"/>
              <a:ext cx="419100"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7</a:t>
              </a:r>
            </a:p>
          </p:txBody>
        </p:sp>
        <p:sp>
          <p:nvSpPr>
            <p:cNvPr id="4887" name="3"/>
            <p:cNvSpPr/>
            <p:nvPr/>
          </p:nvSpPr>
          <p:spPr>
            <a:xfrm>
              <a:off x="3950" y="0"/>
              <a:ext cx="413175" cy="413174"/>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4889" name="x"/>
          <p:cNvSpPr txBox="1"/>
          <p:nvPr/>
        </p:nvSpPr>
        <p:spPr>
          <a:xfrm>
            <a:off x="6257149" y="7779173"/>
            <a:ext cx="31313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x</a:t>
            </a:r>
          </a:p>
        </p:txBody>
      </p:sp>
      <p:grpSp>
        <p:nvGrpSpPr>
          <p:cNvPr id="4899" name="Group"/>
          <p:cNvGrpSpPr/>
          <p:nvPr/>
        </p:nvGrpSpPr>
        <p:grpSpPr>
          <a:xfrm>
            <a:off x="8329507" y="3276035"/>
            <a:ext cx="1792958" cy="2656277"/>
            <a:chOff x="0" y="0"/>
            <a:chExt cx="1792957" cy="2656275"/>
          </a:xfrm>
        </p:grpSpPr>
        <p:sp>
          <p:nvSpPr>
            <p:cNvPr id="4890" name="Line"/>
            <p:cNvSpPr/>
            <p:nvPr/>
          </p:nvSpPr>
          <p:spPr>
            <a:xfrm flipV="1">
              <a:off x="205400" y="1245164"/>
              <a:ext cx="1" cy="1066871"/>
            </a:xfrm>
            <a:prstGeom prst="line">
              <a:avLst/>
            </a:prstGeom>
            <a:noFill/>
            <a:ln w="25400" cap="flat">
              <a:solidFill>
                <a:srgbClr val="929292"/>
              </a:solidFill>
              <a:prstDash val="solid"/>
              <a:round/>
            </a:ln>
            <a:effectLst/>
          </p:spPr>
          <p:txBody>
            <a:bodyPr wrap="square" lIns="0" tIns="0" rIns="0" bIns="0" numCol="1" anchor="t">
              <a:noAutofit/>
            </a:bodyPr>
            <a:lstStyle/>
            <a:p>
              <a:pPr>
                <a:defRPr sz="1200"/>
              </a:pPr>
            </a:p>
          </p:txBody>
        </p:sp>
        <p:sp>
          <p:nvSpPr>
            <p:cNvPr id="4891" name="Line"/>
            <p:cNvSpPr/>
            <p:nvPr/>
          </p:nvSpPr>
          <p:spPr>
            <a:xfrm flipV="1">
              <a:off x="200531" y="234893"/>
              <a:ext cx="1" cy="1013393"/>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892" name="Line"/>
            <p:cNvSpPr/>
            <p:nvPr/>
          </p:nvSpPr>
          <p:spPr>
            <a:xfrm flipH="1" flipV="1">
              <a:off x="300228" y="294470"/>
              <a:ext cx="1281193" cy="99145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893" name="Line"/>
            <p:cNvSpPr/>
            <p:nvPr/>
          </p:nvSpPr>
          <p:spPr>
            <a:xfrm flipH="1" flipV="1">
              <a:off x="219850" y="1252163"/>
              <a:ext cx="1042832" cy="1050852"/>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894" name="2"/>
            <p:cNvSpPr/>
            <p:nvPr/>
          </p:nvSpPr>
          <p:spPr>
            <a:xfrm>
              <a:off x="1379783" y="1123526"/>
              <a:ext cx="413175"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2</a:t>
              </a:r>
            </a:p>
          </p:txBody>
        </p:sp>
        <p:sp>
          <p:nvSpPr>
            <p:cNvPr id="4895" name="5"/>
            <p:cNvSpPr/>
            <p:nvPr/>
          </p:nvSpPr>
          <p:spPr>
            <a:xfrm>
              <a:off x="1055792" y="2237175"/>
              <a:ext cx="413175"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5</a:t>
              </a:r>
            </a:p>
          </p:txBody>
        </p:sp>
        <p:sp>
          <p:nvSpPr>
            <p:cNvPr id="4896" name="4"/>
            <p:cNvSpPr/>
            <p:nvPr/>
          </p:nvSpPr>
          <p:spPr>
            <a:xfrm>
              <a:off x="0" y="2237175"/>
              <a:ext cx="413174"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4</a:t>
              </a:r>
            </a:p>
          </p:txBody>
        </p:sp>
        <p:sp>
          <p:nvSpPr>
            <p:cNvPr id="4897" name="0"/>
            <p:cNvSpPr/>
            <p:nvPr/>
          </p:nvSpPr>
          <p:spPr>
            <a:xfrm>
              <a:off x="1692" y="0"/>
              <a:ext cx="419101" cy="419100"/>
            </a:xfrm>
            <a:prstGeom prst="ellipse">
              <a:avLst/>
            </a:prstGeom>
            <a:solidFill>
              <a:srgbClr val="000000"/>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FFFFFF"/>
                  </a:solidFill>
                  <a:uFill>
                    <a:solidFill>
                      <a:srgbClr val="FFFFFF"/>
                    </a:solidFill>
                  </a:uFill>
                  <a:latin typeface="Lucida Sans Regular"/>
                  <a:ea typeface="Lucida Sans Regular"/>
                  <a:cs typeface="Lucida Sans Regular"/>
                  <a:sym typeface="Lucida Sans Regular"/>
                </a:defRPr>
              </a:lvl1pPr>
            </a:lstStyle>
            <a:p>
              <a:pPr/>
              <a:r>
                <a:t>0</a:t>
              </a:r>
            </a:p>
          </p:txBody>
        </p:sp>
        <p:sp>
          <p:nvSpPr>
            <p:cNvPr id="4898" name="1"/>
            <p:cNvSpPr/>
            <p:nvPr/>
          </p:nvSpPr>
          <p:spPr>
            <a:xfrm>
              <a:off x="0" y="1118164"/>
              <a:ext cx="413174" cy="413174"/>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a:t>
              </a:r>
            </a:p>
          </p:txBody>
        </p:sp>
      </p:grpSp>
      <p:sp>
        <p:nvSpPr>
          <p:cNvPr id="4900" name="root"/>
          <p:cNvSpPr txBox="1"/>
          <p:nvPr/>
        </p:nvSpPr>
        <p:spPr>
          <a:xfrm>
            <a:off x="8877300" y="3289300"/>
            <a:ext cx="628145"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root</a:t>
            </a:r>
          </a:p>
        </p:txBody>
      </p:sp>
      <p:sp>
        <p:nvSpPr>
          <p:cNvPr id="4901" name="p"/>
          <p:cNvSpPr txBox="1"/>
          <p:nvPr/>
        </p:nvSpPr>
        <p:spPr>
          <a:xfrm>
            <a:off x="6845300" y="7378700"/>
            <a:ext cx="31702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p</a:t>
            </a:r>
          </a:p>
        </p:txBody>
      </p:sp>
    </p:spTree>
  </p:cSld>
  <p:clrMapOvr>
    <a:masterClrMapping/>
  </p:clrMapOvr>
  <p:transition xmlns:p14="http://schemas.microsoft.com/office/powerpoint/2010/main" spd="slow"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3" name="Line"/>
          <p:cNvSpPr/>
          <p:nvPr/>
        </p:nvSpPr>
        <p:spPr>
          <a:xfrm flipV="1">
            <a:off x="7314451" y="4618199"/>
            <a:ext cx="1144963" cy="1127090"/>
          </a:xfrm>
          <a:prstGeom prst="line">
            <a:avLst/>
          </a:prstGeom>
          <a:ln w="25400">
            <a:solidFill>
              <a:srgbClr val="929292"/>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04" name="Improvement 2:  path compression"/>
          <p:cNvSpPr txBox="1"/>
          <p:nvPr>
            <p:ph type="title"/>
          </p:nvPr>
        </p:nvSpPr>
        <p:spPr>
          <a:prstGeom prst="rect">
            <a:avLst/>
          </a:prstGeom>
        </p:spPr>
        <p:txBody>
          <a:bodyPr/>
          <a:lstStyle/>
          <a:p>
            <a:pPr/>
            <a:r>
              <a:t>Improvement 2:  path compression</a:t>
            </a:r>
          </a:p>
        </p:txBody>
      </p:sp>
      <p:sp>
        <p:nvSpPr>
          <p:cNvPr id="4905" name="Quick union with path compression.  Just after computing the root of p,…"/>
          <p:cNvSpPr txBox="1"/>
          <p:nvPr>
            <p:ph type="body" idx="1"/>
          </p:nvPr>
        </p:nvSpPr>
        <p:spPr>
          <a:prstGeom prst="rect">
            <a:avLst/>
          </a:prstGeom>
        </p:spPr>
        <p:txBody>
          <a:bodyPr/>
          <a:lstStyle/>
          <a:p>
            <a:pPr indent="127000"/>
            <a:r>
              <a:t>Quick union with path compression.  </a:t>
            </a:r>
            <a:r>
              <a:t>Just after computing the root of </a:t>
            </a:r>
            <a:r>
              <a:rPr i="1">
                <a:latin typeface="Times New Roman"/>
                <a:ea typeface="Times New Roman"/>
                <a:cs typeface="Times New Roman"/>
                <a:sym typeface="Times New Roman"/>
              </a:rPr>
              <a:t>p</a:t>
            </a:r>
            <a:r>
              <a:t>,</a:t>
            </a:r>
          </a:p>
          <a:p>
            <a:pPr indent="127000"/>
            <a:r>
              <a:t>set the </a:t>
            </a:r>
            <a:r>
              <a:rPr sz="2000">
                <a:latin typeface="Lucida Sans Typewriter Regular"/>
                <a:ea typeface="Lucida Sans Typewriter Regular"/>
                <a:cs typeface="Lucida Sans Typewriter Regular"/>
                <a:sym typeface="Lucida Sans Typewriter Regular"/>
              </a:rPr>
              <a:t>id[]</a:t>
            </a:r>
            <a:r>
              <a:t> of each examined node to point to that root.</a:t>
            </a:r>
          </a:p>
        </p:txBody>
      </p:sp>
      <p:sp>
        <p:nvSpPr>
          <p:cNvPr id="4906" name="Line"/>
          <p:cNvSpPr/>
          <p:nvPr/>
        </p:nvSpPr>
        <p:spPr>
          <a:xfrm flipV="1">
            <a:off x="2611181" y="4354645"/>
            <a:ext cx="1177860" cy="207361"/>
          </a:xfrm>
          <a:prstGeom prst="line">
            <a:avLst/>
          </a:prstGeom>
          <a:ln w="50800">
            <a:solidFill>
              <a:srgbClr val="8D3124"/>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07"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08" name="Line"/>
          <p:cNvSpPr/>
          <p:nvPr/>
        </p:nvSpPr>
        <p:spPr>
          <a:xfrm flipV="1">
            <a:off x="6295272" y="5608889"/>
            <a:ext cx="1111821" cy="1062128"/>
          </a:xfrm>
          <a:prstGeom prst="line">
            <a:avLst/>
          </a:prstGeom>
          <a:ln w="25400">
            <a:solidFill>
              <a:srgbClr val="929292"/>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grpSp>
        <p:nvGrpSpPr>
          <p:cNvPr id="4914" name="Group"/>
          <p:cNvGrpSpPr/>
          <p:nvPr/>
        </p:nvGrpSpPr>
        <p:grpSpPr>
          <a:xfrm>
            <a:off x="5319822" y="6624037"/>
            <a:ext cx="1163952" cy="2659663"/>
            <a:chOff x="0" y="0"/>
            <a:chExt cx="1163951" cy="2659662"/>
          </a:xfrm>
        </p:grpSpPr>
        <p:sp>
          <p:nvSpPr>
            <p:cNvPr id="4909" name="Line"/>
            <p:cNvSpPr/>
            <p:nvPr/>
          </p:nvSpPr>
          <p:spPr>
            <a:xfrm flipV="1">
              <a:off x="223868" y="1477606"/>
              <a:ext cx="1" cy="886346"/>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solidFill>
                    <a:srgbClr val="929292"/>
                  </a:solidFill>
                  <a:uFill>
                    <a:solidFill>
                      <a:srgbClr val="000000"/>
                    </a:solidFill>
                  </a:uFill>
                  <a:latin typeface="Lucida Sans Regular"/>
                  <a:ea typeface="Lucida Sans Regular"/>
                  <a:cs typeface="Lucida Sans Regular"/>
                  <a:sym typeface="Lucida Sans Regular"/>
                </a:defRPr>
              </a:pPr>
            </a:p>
          </p:txBody>
        </p:sp>
        <p:sp>
          <p:nvSpPr>
            <p:cNvPr id="4910" name="Line"/>
            <p:cNvSpPr/>
            <p:nvPr/>
          </p:nvSpPr>
          <p:spPr>
            <a:xfrm flipV="1">
              <a:off x="228334" y="62571"/>
              <a:ext cx="727380" cy="124447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11" name="10"/>
            <p:cNvSpPr/>
            <p:nvPr/>
          </p:nvSpPr>
          <p:spPr>
            <a:xfrm>
              <a:off x="0" y="2240562"/>
              <a:ext cx="454053"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10</a:t>
              </a:r>
            </a:p>
          </p:txBody>
        </p:sp>
        <p:sp>
          <p:nvSpPr>
            <p:cNvPr id="4912" name="8"/>
            <p:cNvSpPr/>
            <p:nvPr/>
          </p:nvSpPr>
          <p:spPr>
            <a:xfrm>
              <a:off x="26877" y="1128607"/>
              <a:ext cx="419101" cy="413174"/>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8</a:t>
              </a:r>
            </a:p>
          </p:txBody>
        </p:sp>
        <p:sp>
          <p:nvSpPr>
            <p:cNvPr id="4913" name="6"/>
            <p:cNvSpPr/>
            <p:nvPr/>
          </p:nvSpPr>
          <p:spPr>
            <a:xfrm>
              <a:off x="750777" y="0"/>
              <a:ext cx="413175" cy="419100"/>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6</a:t>
              </a:r>
            </a:p>
          </p:txBody>
        </p:sp>
      </p:grpSp>
      <p:grpSp>
        <p:nvGrpSpPr>
          <p:cNvPr id="4918" name="Group"/>
          <p:cNvGrpSpPr/>
          <p:nvPr/>
        </p:nvGrpSpPr>
        <p:grpSpPr>
          <a:xfrm>
            <a:off x="7209931" y="5508131"/>
            <a:ext cx="419101" cy="1535008"/>
            <a:chOff x="0" y="0"/>
            <a:chExt cx="419100" cy="1535007"/>
          </a:xfrm>
        </p:grpSpPr>
        <p:sp>
          <p:nvSpPr>
            <p:cNvPr id="4915" name="Line"/>
            <p:cNvSpPr/>
            <p:nvPr/>
          </p:nvSpPr>
          <p:spPr>
            <a:xfrm flipV="1">
              <a:off x="205683" y="208619"/>
              <a:ext cx="1" cy="1004919"/>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16" name="7"/>
            <p:cNvSpPr/>
            <p:nvPr/>
          </p:nvSpPr>
          <p:spPr>
            <a:xfrm>
              <a:off x="0" y="1115907"/>
              <a:ext cx="419100"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7</a:t>
              </a:r>
            </a:p>
          </p:txBody>
        </p:sp>
        <p:sp>
          <p:nvSpPr>
            <p:cNvPr id="4917" name="3"/>
            <p:cNvSpPr/>
            <p:nvPr/>
          </p:nvSpPr>
          <p:spPr>
            <a:xfrm>
              <a:off x="3950" y="0"/>
              <a:ext cx="413175" cy="413174"/>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4919" name="Line"/>
          <p:cNvSpPr/>
          <p:nvPr/>
        </p:nvSpPr>
        <p:spPr>
          <a:xfrm flipV="1">
            <a:off x="2542961" y="3453200"/>
            <a:ext cx="6015071" cy="1131719"/>
          </a:xfrm>
          <a:prstGeom prst="line">
            <a:avLst/>
          </a:prstGeom>
          <a:ln w="50800">
            <a:solidFill>
              <a:srgbClr val="8D3124"/>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grpSp>
        <p:nvGrpSpPr>
          <p:cNvPr id="4925" name="Group"/>
          <p:cNvGrpSpPr/>
          <p:nvPr/>
        </p:nvGrpSpPr>
        <p:grpSpPr>
          <a:xfrm>
            <a:off x="1776522" y="4392503"/>
            <a:ext cx="1245299" cy="1538394"/>
            <a:chOff x="0" y="0"/>
            <a:chExt cx="1245298" cy="1538393"/>
          </a:xfrm>
        </p:grpSpPr>
        <p:sp>
          <p:nvSpPr>
            <p:cNvPr id="4920" name="Line"/>
            <p:cNvSpPr/>
            <p:nvPr/>
          </p:nvSpPr>
          <p:spPr>
            <a:xfrm flipH="1" flipV="1">
              <a:off x="661022" y="222179"/>
              <a:ext cx="353071" cy="911792"/>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21" name="Line"/>
            <p:cNvSpPr/>
            <p:nvPr/>
          </p:nvSpPr>
          <p:spPr>
            <a:xfrm flipV="1">
              <a:off x="249268" y="226682"/>
              <a:ext cx="355601" cy="86360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solidFill>
                    <a:srgbClr val="929292"/>
                  </a:solidFill>
                  <a:uFill>
                    <a:solidFill>
                      <a:srgbClr val="000000"/>
                    </a:solidFill>
                  </a:uFill>
                  <a:latin typeface="Lucida Sans Regular"/>
                  <a:ea typeface="Lucida Sans Regular"/>
                  <a:cs typeface="Lucida Sans Regular"/>
                  <a:sym typeface="Lucida Sans Regular"/>
                </a:defRPr>
              </a:pPr>
            </a:p>
          </p:txBody>
        </p:sp>
        <p:sp>
          <p:nvSpPr>
            <p:cNvPr id="4922" name="12"/>
            <p:cNvSpPr/>
            <p:nvPr/>
          </p:nvSpPr>
          <p:spPr>
            <a:xfrm>
              <a:off x="791245" y="1119293"/>
              <a:ext cx="454054"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12</a:t>
              </a:r>
            </a:p>
          </p:txBody>
        </p:sp>
        <p:sp>
          <p:nvSpPr>
            <p:cNvPr id="4923" name="11"/>
            <p:cNvSpPr/>
            <p:nvPr/>
          </p:nvSpPr>
          <p:spPr>
            <a:xfrm>
              <a:off x="0" y="1119293"/>
              <a:ext cx="454053"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11</a:t>
              </a:r>
            </a:p>
          </p:txBody>
        </p:sp>
        <p:sp>
          <p:nvSpPr>
            <p:cNvPr id="4924" name="9"/>
            <p:cNvSpPr/>
            <p:nvPr/>
          </p:nvSpPr>
          <p:spPr>
            <a:xfrm>
              <a:off x="425375" y="0"/>
              <a:ext cx="419101" cy="419100"/>
            </a:xfrm>
            <a:prstGeom prst="ellipse">
              <a:avLst/>
            </a:prstGeom>
            <a:solidFill>
              <a:srgbClr val="8D3124"/>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FFFFFF"/>
                  </a:solidFill>
                  <a:uFill>
                    <a:solidFill>
                      <a:srgbClr val="FFFFFF"/>
                    </a:solidFill>
                  </a:uFill>
                  <a:latin typeface="Lucida Sans Regular"/>
                  <a:ea typeface="Lucida Sans Regular"/>
                  <a:cs typeface="Lucida Sans Regular"/>
                  <a:sym typeface="Lucida Sans Regular"/>
                </a:defRPr>
              </a:lvl1pPr>
            </a:lstStyle>
            <a:p>
              <a:pPr/>
              <a:r>
                <a:t>9</a:t>
              </a:r>
            </a:p>
          </p:txBody>
        </p:sp>
      </p:grpSp>
      <p:grpSp>
        <p:nvGrpSpPr>
          <p:cNvPr id="4935" name="Group"/>
          <p:cNvGrpSpPr/>
          <p:nvPr/>
        </p:nvGrpSpPr>
        <p:grpSpPr>
          <a:xfrm>
            <a:off x="8329507" y="3276035"/>
            <a:ext cx="1792958" cy="2656277"/>
            <a:chOff x="0" y="0"/>
            <a:chExt cx="1792957" cy="2656275"/>
          </a:xfrm>
        </p:grpSpPr>
        <p:sp>
          <p:nvSpPr>
            <p:cNvPr id="4926" name="Line"/>
            <p:cNvSpPr/>
            <p:nvPr/>
          </p:nvSpPr>
          <p:spPr>
            <a:xfrm flipV="1">
              <a:off x="205400" y="1245164"/>
              <a:ext cx="1" cy="1066871"/>
            </a:xfrm>
            <a:prstGeom prst="line">
              <a:avLst/>
            </a:prstGeom>
            <a:noFill/>
            <a:ln w="25400" cap="flat">
              <a:solidFill>
                <a:srgbClr val="929292"/>
              </a:solidFill>
              <a:prstDash val="solid"/>
              <a:round/>
            </a:ln>
            <a:effectLst/>
          </p:spPr>
          <p:txBody>
            <a:bodyPr wrap="square" lIns="0" tIns="0" rIns="0" bIns="0" numCol="1" anchor="t">
              <a:noAutofit/>
            </a:bodyPr>
            <a:lstStyle/>
            <a:p>
              <a:pPr>
                <a:defRPr sz="1200"/>
              </a:pPr>
            </a:p>
          </p:txBody>
        </p:sp>
        <p:sp>
          <p:nvSpPr>
            <p:cNvPr id="4927" name="Line"/>
            <p:cNvSpPr/>
            <p:nvPr/>
          </p:nvSpPr>
          <p:spPr>
            <a:xfrm flipV="1">
              <a:off x="200531" y="234893"/>
              <a:ext cx="1" cy="1013393"/>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28" name="Line"/>
            <p:cNvSpPr/>
            <p:nvPr/>
          </p:nvSpPr>
          <p:spPr>
            <a:xfrm flipH="1" flipV="1">
              <a:off x="300228" y="294470"/>
              <a:ext cx="1281193" cy="99145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29" name="Line"/>
            <p:cNvSpPr/>
            <p:nvPr/>
          </p:nvSpPr>
          <p:spPr>
            <a:xfrm flipH="1" flipV="1">
              <a:off x="219850" y="1252163"/>
              <a:ext cx="1042832" cy="1050852"/>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30" name="2"/>
            <p:cNvSpPr/>
            <p:nvPr/>
          </p:nvSpPr>
          <p:spPr>
            <a:xfrm>
              <a:off x="1379783" y="1123526"/>
              <a:ext cx="413175"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2</a:t>
              </a:r>
            </a:p>
          </p:txBody>
        </p:sp>
        <p:sp>
          <p:nvSpPr>
            <p:cNvPr id="4931" name="5"/>
            <p:cNvSpPr/>
            <p:nvPr/>
          </p:nvSpPr>
          <p:spPr>
            <a:xfrm>
              <a:off x="1055792" y="2237175"/>
              <a:ext cx="413175"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5</a:t>
              </a:r>
            </a:p>
          </p:txBody>
        </p:sp>
        <p:sp>
          <p:nvSpPr>
            <p:cNvPr id="4932" name="4"/>
            <p:cNvSpPr/>
            <p:nvPr/>
          </p:nvSpPr>
          <p:spPr>
            <a:xfrm>
              <a:off x="0" y="2237175"/>
              <a:ext cx="413174"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4</a:t>
              </a:r>
            </a:p>
          </p:txBody>
        </p:sp>
        <p:sp>
          <p:nvSpPr>
            <p:cNvPr id="4933" name="0"/>
            <p:cNvSpPr/>
            <p:nvPr/>
          </p:nvSpPr>
          <p:spPr>
            <a:xfrm>
              <a:off x="1692" y="0"/>
              <a:ext cx="419101" cy="419100"/>
            </a:xfrm>
            <a:prstGeom prst="ellipse">
              <a:avLst/>
            </a:prstGeom>
            <a:solidFill>
              <a:srgbClr val="000000"/>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FFFFFF"/>
                  </a:solidFill>
                  <a:uFill>
                    <a:solidFill>
                      <a:srgbClr val="FFFFFF"/>
                    </a:solidFill>
                  </a:uFill>
                  <a:latin typeface="Lucida Sans Regular"/>
                  <a:ea typeface="Lucida Sans Regular"/>
                  <a:cs typeface="Lucida Sans Regular"/>
                  <a:sym typeface="Lucida Sans Regular"/>
                </a:defRPr>
              </a:lvl1pPr>
            </a:lstStyle>
            <a:p>
              <a:pPr/>
              <a:r>
                <a:t>0</a:t>
              </a:r>
            </a:p>
          </p:txBody>
        </p:sp>
        <p:sp>
          <p:nvSpPr>
            <p:cNvPr id="4934" name="1"/>
            <p:cNvSpPr/>
            <p:nvPr/>
          </p:nvSpPr>
          <p:spPr>
            <a:xfrm>
              <a:off x="0" y="1118164"/>
              <a:ext cx="413174" cy="413174"/>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a:t>
              </a:r>
            </a:p>
          </p:txBody>
        </p:sp>
      </p:grpSp>
      <p:sp>
        <p:nvSpPr>
          <p:cNvPr id="4936" name="root"/>
          <p:cNvSpPr txBox="1"/>
          <p:nvPr/>
        </p:nvSpPr>
        <p:spPr>
          <a:xfrm>
            <a:off x="8877300" y="3289300"/>
            <a:ext cx="628145"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root</a:t>
            </a:r>
          </a:p>
        </p:txBody>
      </p:sp>
      <p:sp>
        <p:nvSpPr>
          <p:cNvPr id="4937" name="x"/>
          <p:cNvSpPr txBox="1"/>
          <p:nvPr/>
        </p:nvSpPr>
        <p:spPr>
          <a:xfrm>
            <a:off x="5647549" y="6648873"/>
            <a:ext cx="31313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x</a:t>
            </a:r>
          </a:p>
        </p:txBody>
      </p:sp>
      <p:sp>
        <p:nvSpPr>
          <p:cNvPr id="4938" name="p"/>
          <p:cNvSpPr txBox="1"/>
          <p:nvPr/>
        </p:nvSpPr>
        <p:spPr>
          <a:xfrm>
            <a:off x="2247900" y="3962400"/>
            <a:ext cx="31702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p</a:t>
            </a:r>
          </a:p>
        </p:txBody>
      </p:sp>
    </p:spTree>
  </p:cSld>
  <p:clrMapOvr>
    <a:masterClrMapping/>
  </p:clrMapOvr>
  <mc:AlternateContent xmlns:mc="http://schemas.openxmlformats.org/markup-compatibility/2006">
    <mc:Choice xmlns:p14="http://schemas.microsoft.com/office/powerpoint/2010/main" Requires="p14">
      <p:transition spd="slow" advClick="1" p14:dur="2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4919"/>
                                        </p:tgtEl>
                                        <p:attrNameLst>
                                          <p:attrName>style.visibility</p:attrName>
                                        </p:attrNameLst>
                                      </p:cBhvr>
                                      <p:to>
                                        <p:strVal val="visible"/>
                                      </p:to>
                                    </p:set>
                                    <p:animEffect filter="fade" transition="in">
                                      <p:cBhvr>
                                        <p:cTn id="7" dur="500"/>
                                        <p:tgtEl>
                                          <p:spTgt spid="49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19"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Line"/>
          <p:cNvSpPr/>
          <p:nvPr/>
        </p:nvSpPr>
        <p:spPr>
          <a:xfrm>
            <a:off x="8231676" y="3829659"/>
            <a:ext cx="1675120" cy="1"/>
          </a:xfrm>
          <a:prstGeom prst="line">
            <a:avLst/>
          </a:prstGeom>
          <a:ln w="50800">
            <a:solidFill>
              <a:srgbClr val="8D3124"/>
            </a:solidFill>
          </a:ln>
        </p:spPr>
        <p:txBody>
          <a:bodyPr lIns="0" tIns="0" rIns="0" bIns="0"/>
          <a:lstStyle/>
          <a:p>
            <a:pPr>
              <a:defRPr sz="1200"/>
            </a:pPr>
          </a:p>
        </p:txBody>
      </p:sp>
      <p:sp>
        <p:nvSpPr>
          <p:cNvPr id="275" name="Quick-find demo"/>
          <p:cNvSpPr txBox="1"/>
          <p:nvPr>
            <p:ph type="title"/>
          </p:nvPr>
        </p:nvSpPr>
        <p:spPr>
          <a:prstGeom prst="rect">
            <a:avLst/>
          </a:prstGeom>
        </p:spPr>
        <p:txBody>
          <a:bodyPr/>
          <a:lstStyle/>
          <a:p>
            <a:pPr/>
            <a:r>
              <a:t>Quick-find demo</a:t>
            </a:r>
          </a:p>
        </p:txBody>
      </p:sp>
      <p:sp>
        <p:nvSpPr>
          <p:cNvPr id="276" name="0"/>
          <p:cNvSpPr/>
          <p:nvPr/>
        </p:nvSpPr>
        <p:spPr>
          <a:xfrm>
            <a:off x="2839146" y="35687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77" name="1"/>
          <p:cNvSpPr/>
          <p:nvPr/>
        </p:nvSpPr>
        <p:spPr>
          <a:xfrm>
            <a:off x="4546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78" name="2"/>
          <p:cNvSpPr/>
          <p:nvPr/>
        </p:nvSpPr>
        <p:spPr>
          <a:xfrm>
            <a:off x="6261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79" name="3"/>
          <p:cNvSpPr/>
          <p:nvPr/>
        </p:nvSpPr>
        <p:spPr>
          <a:xfrm>
            <a:off x="7975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80" name="4"/>
          <p:cNvSpPr/>
          <p:nvPr/>
        </p:nvSpPr>
        <p:spPr>
          <a:xfrm>
            <a:off x="9690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81" name="5"/>
          <p:cNvSpPr/>
          <p:nvPr/>
        </p:nvSpPr>
        <p:spPr>
          <a:xfrm>
            <a:off x="2832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82" name="6"/>
          <p:cNvSpPr/>
          <p:nvPr/>
        </p:nvSpPr>
        <p:spPr>
          <a:xfrm>
            <a:off x="4546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83" name="7"/>
          <p:cNvSpPr/>
          <p:nvPr/>
        </p:nvSpPr>
        <p:spPr>
          <a:xfrm>
            <a:off x="6261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84" name="8"/>
          <p:cNvSpPr/>
          <p:nvPr/>
        </p:nvSpPr>
        <p:spPr>
          <a:xfrm>
            <a:off x="7975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85" name="9"/>
          <p:cNvSpPr/>
          <p:nvPr/>
        </p:nvSpPr>
        <p:spPr>
          <a:xfrm>
            <a:off x="9690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86" name="union(4, 3)"/>
          <p:cNvSpPr txBox="1"/>
          <p:nvPr/>
        </p:nvSpPr>
        <p:spPr>
          <a:xfrm>
            <a:off x="812800" y="24765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uFill>
                  <a:solidFill>
                    <a:srgbClr val="000000"/>
                  </a:solidFill>
                </a:uFill>
                <a:latin typeface="Lucida Grande"/>
                <a:ea typeface="Lucida Grande"/>
                <a:cs typeface="Lucida Grande"/>
                <a:sym typeface="Lucida Grande"/>
              </a:defRPr>
            </a:lvl1pPr>
          </a:lstStyle>
          <a:p>
            <a:pPr/>
            <a:r>
              <a:t>union(4, 3)</a:t>
            </a:r>
          </a:p>
        </p:txBody>
      </p:sp>
      <p:sp>
        <p:nvSpPr>
          <p:cNvPr id="287" name="0"/>
          <p:cNvSpPr/>
          <p:nvPr/>
        </p:nvSpPr>
        <p:spPr>
          <a:xfrm>
            <a:off x="381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88" name="1"/>
          <p:cNvSpPr/>
          <p:nvPr/>
        </p:nvSpPr>
        <p:spPr>
          <a:xfrm>
            <a:off x="431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89" name="0"/>
          <p:cNvSpPr/>
          <p:nvPr/>
        </p:nvSpPr>
        <p:spPr>
          <a:xfrm>
            <a:off x="381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90" name="1"/>
          <p:cNvSpPr/>
          <p:nvPr/>
        </p:nvSpPr>
        <p:spPr>
          <a:xfrm>
            <a:off x="431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91" name="2"/>
          <p:cNvSpPr/>
          <p:nvPr/>
        </p:nvSpPr>
        <p:spPr>
          <a:xfrm>
            <a:off x="482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92" name="3"/>
          <p:cNvSpPr/>
          <p:nvPr/>
        </p:nvSpPr>
        <p:spPr>
          <a:xfrm>
            <a:off x="533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293" name="2"/>
          <p:cNvSpPr/>
          <p:nvPr/>
        </p:nvSpPr>
        <p:spPr>
          <a:xfrm>
            <a:off x="482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94" name="3"/>
          <p:cNvSpPr/>
          <p:nvPr/>
        </p:nvSpPr>
        <p:spPr>
          <a:xfrm>
            <a:off x="533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95" name="4"/>
          <p:cNvSpPr/>
          <p:nvPr/>
        </p:nvSpPr>
        <p:spPr>
          <a:xfrm>
            <a:off x="584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6" name="5"/>
          <p:cNvSpPr/>
          <p:nvPr/>
        </p:nvSpPr>
        <p:spPr>
          <a:xfrm>
            <a:off x="635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97" name="4"/>
          <p:cNvSpPr/>
          <p:nvPr/>
        </p:nvSpPr>
        <p:spPr>
          <a:xfrm>
            <a:off x="584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98" name="5"/>
          <p:cNvSpPr/>
          <p:nvPr/>
        </p:nvSpPr>
        <p:spPr>
          <a:xfrm>
            <a:off x="635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99" name="6"/>
          <p:cNvSpPr/>
          <p:nvPr/>
        </p:nvSpPr>
        <p:spPr>
          <a:xfrm>
            <a:off x="685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00" name="7"/>
          <p:cNvSpPr/>
          <p:nvPr/>
        </p:nvSpPr>
        <p:spPr>
          <a:xfrm>
            <a:off x="736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01" name="6"/>
          <p:cNvSpPr/>
          <p:nvPr/>
        </p:nvSpPr>
        <p:spPr>
          <a:xfrm>
            <a:off x="685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02" name="7"/>
          <p:cNvSpPr/>
          <p:nvPr/>
        </p:nvSpPr>
        <p:spPr>
          <a:xfrm>
            <a:off x="736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03" name="8"/>
          <p:cNvSpPr/>
          <p:nvPr/>
        </p:nvSpPr>
        <p:spPr>
          <a:xfrm>
            <a:off x="787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304" name="9"/>
          <p:cNvSpPr/>
          <p:nvPr/>
        </p:nvSpPr>
        <p:spPr>
          <a:xfrm>
            <a:off x="838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305" name="8"/>
          <p:cNvSpPr/>
          <p:nvPr/>
        </p:nvSpPr>
        <p:spPr>
          <a:xfrm>
            <a:off x="787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06" name="9"/>
          <p:cNvSpPr/>
          <p:nvPr/>
        </p:nvSpPr>
        <p:spPr>
          <a:xfrm>
            <a:off x="838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07" name="id[]"/>
          <p:cNvSpPr txBox="1"/>
          <p:nvPr/>
        </p:nvSpPr>
        <p:spPr>
          <a:xfrm>
            <a:off x="3098800" y="7543800"/>
            <a:ext cx="56825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sp>
        <p:nvSpPr>
          <p:cNvPr id="308" name="3"/>
          <p:cNvSpPr/>
          <p:nvPr/>
        </p:nvSpPr>
        <p:spPr>
          <a:xfrm>
            <a:off x="5842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3</a:t>
            </a:r>
          </a:p>
        </p:txBody>
      </p:sp>
      <p:sp>
        <p:nvSpPr>
          <p:cNvPr id="309" name="Line"/>
          <p:cNvSpPr/>
          <p:nvPr/>
        </p:nvSpPr>
        <p:spPr>
          <a:xfrm>
            <a:off x="6096000" y="8089900"/>
            <a:ext cx="0" cy="250816"/>
          </a:xfrm>
          <a:prstGeom prst="line">
            <a:avLst/>
          </a:prstGeom>
          <a:ln w="25400">
            <a:solidFill>
              <a:srgbClr val="8D3124"/>
            </a:solidFill>
            <a:headEnd type="triangle"/>
          </a:ln>
        </p:spPr>
        <p:txBody>
          <a:bodyPr lIns="0" tIns="0" rIns="0" bIns="0"/>
          <a:lstStyle/>
          <a:p>
            <a:pPr>
              <a:defRPr sz="1200"/>
            </a:pPr>
          </a:p>
        </p:txBody>
      </p:sp>
      <p:sp>
        <p:nvSpPr>
          <p:cNvPr id="310" name="Line"/>
          <p:cNvSpPr/>
          <p:nvPr/>
        </p:nvSpPr>
        <p:spPr>
          <a:xfrm>
            <a:off x="5588000" y="8089900"/>
            <a:ext cx="0" cy="250816"/>
          </a:xfrm>
          <a:prstGeom prst="line">
            <a:avLst/>
          </a:prstGeom>
          <a:ln w="25400">
            <a:solidFill>
              <a:srgbClr val="8D3124"/>
            </a:solidFill>
            <a:headEnd type="triangle"/>
          </a:ln>
        </p:spPr>
        <p:txBody>
          <a:bodyPr lIns="0" tIns="0" rIns="0" bIns="0"/>
          <a:lstStyle/>
          <a:p>
            <a:pPr>
              <a:defRPr sz="1200"/>
            </a:pPr>
          </a:p>
        </p:txBody>
      </p:sp>
      <p:pic>
        <p:nvPicPr>
          <p:cNvPr id="311" name="螢幕快照 2016-03-02 下午3.27.22.png" descr="螢幕快照 2016-03-02 下午3.27.22.png"/>
          <p:cNvPicPr>
            <a:picLocks noChangeAspect="1"/>
          </p:cNvPicPr>
          <p:nvPr/>
        </p:nvPicPr>
        <p:blipFill>
          <a:blip r:embed="rId2">
            <a:extLst/>
          </a:blip>
          <a:stretch>
            <a:fillRect/>
          </a:stretch>
        </p:blipFill>
        <p:spPr>
          <a:xfrm>
            <a:off x="10414000" y="1236496"/>
            <a:ext cx="2790776" cy="5961766"/>
          </a:xfrm>
          <a:prstGeom prst="rect">
            <a:avLst/>
          </a:prstGeom>
          <a:ln w="12700"/>
        </p:spPr>
      </p:pic>
    </p:spTree>
  </p:cSld>
  <p:clrMapOvr>
    <a:masterClrMapping/>
  </p:clrMapOvr>
  <p:transition xmlns:p14="http://schemas.microsoft.com/office/powerpoint/2010/main" spd="slow"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0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4" fill="hold">
                                  <p:stCondLst>
                                    <p:cond delay="0"/>
                                  </p:stCondLst>
                                  <p:iterate type="el" backwards="0">
                                    <p:tmAbs val="0"/>
                                  </p:iterate>
                                  <p:childTnLst>
                                    <p:set>
                                      <p:cBhvr>
                                        <p:cTn id="16" fill="hold"/>
                                        <p:tgtEl>
                                          <p:spTgt spid="274"/>
                                        </p:tgtEl>
                                        <p:attrNameLst>
                                          <p:attrName>style.visibility</p:attrName>
                                        </p:attrNameLst>
                                      </p:cBhvr>
                                      <p:to>
                                        <p:strVal val="visible"/>
                                      </p:to>
                                    </p:set>
                                    <p:animEffect filter="fade" transition="in">
                                      <p:cBhvr>
                                        <p:cTn id="17" dur="1000"/>
                                        <p:tgtEl>
                                          <p:spTgt spid="274"/>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5" fill="hold">
                                  <p:stCondLst>
                                    <p:cond delay="0"/>
                                  </p:stCondLst>
                                  <p:iterate type="el" backwards="0">
                                    <p:tmAbs val="0"/>
                                  </p:iterate>
                                  <p:childTnLst>
                                    <p:set>
                                      <p:cBhvr>
                                        <p:cTn id="21" fill="hold"/>
                                        <p:tgtEl>
                                          <p:spTgt spid="308"/>
                                        </p:tgtEl>
                                        <p:attrNameLst>
                                          <p:attrName>style.visibility</p:attrName>
                                        </p:attrNameLst>
                                      </p:cBhvr>
                                      <p:to>
                                        <p:strVal val="visible"/>
                                      </p:to>
                                    </p:set>
                                    <p:animEffect filter="fade" transition="in">
                                      <p:cBhvr>
                                        <p:cTn id="22"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 grpId="4"/>
      <p:bldP build="whole" bldLvl="1" animBg="1" rev="0" advAuto="0" spid="310" grpId="3"/>
      <p:bldP build="whole" bldLvl="1" animBg="1" rev="0" advAuto="0" spid="286" grpId="1"/>
      <p:bldP build="whole" bldLvl="1" animBg="1" rev="0" advAuto="0" spid="309" grpId="2"/>
      <p:bldP build="whole" bldLvl="1" animBg="1" rev="0" advAuto="0" spid="308" grpId="5"/>
    </p:bld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0" name="Line"/>
          <p:cNvSpPr/>
          <p:nvPr/>
        </p:nvSpPr>
        <p:spPr>
          <a:xfrm flipV="1">
            <a:off x="7314451" y="4618199"/>
            <a:ext cx="1144963" cy="1127090"/>
          </a:xfrm>
          <a:prstGeom prst="line">
            <a:avLst/>
          </a:prstGeom>
          <a:ln w="25400">
            <a:solidFill>
              <a:srgbClr val="929292"/>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41" name="Improvement 2:  path compression"/>
          <p:cNvSpPr txBox="1"/>
          <p:nvPr>
            <p:ph type="title"/>
          </p:nvPr>
        </p:nvSpPr>
        <p:spPr>
          <a:prstGeom prst="rect">
            <a:avLst/>
          </a:prstGeom>
        </p:spPr>
        <p:txBody>
          <a:bodyPr/>
          <a:lstStyle/>
          <a:p>
            <a:pPr/>
            <a:r>
              <a:t>Improvement 2:  path compression</a:t>
            </a:r>
          </a:p>
        </p:txBody>
      </p:sp>
      <p:sp>
        <p:nvSpPr>
          <p:cNvPr id="4942" name="Quick union with path compression.  Just after computing the root of p,…"/>
          <p:cNvSpPr txBox="1"/>
          <p:nvPr>
            <p:ph type="body" idx="1"/>
          </p:nvPr>
        </p:nvSpPr>
        <p:spPr>
          <a:prstGeom prst="rect">
            <a:avLst/>
          </a:prstGeom>
        </p:spPr>
        <p:txBody>
          <a:bodyPr/>
          <a:lstStyle/>
          <a:p>
            <a:pPr indent="127000"/>
            <a:r>
              <a:t>Quick union with path compression.  </a:t>
            </a:r>
            <a:r>
              <a:t>Just after computing the root of </a:t>
            </a:r>
            <a:r>
              <a:rPr i="1">
                <a:latin typeface="Times New Roman"/>
                <a:ea typeface="Times New Roman"/>
                <a:cs typeface="Times New Roman"/>
                <a:sym typeface="Times New Roman"/>
              </a:rPr>
              <a:t>p</a:t>
            </a:r>
            <a:r>
              <a:t>,</a:t>
            </a:r>
          </a:p>
          <a:p>
            <a:pPr indent="127000"/>
            <a:r>
              <a:t>set the </a:t>
            </a:r>
            <a:r>
              <a:rPr sz="2000">
                <a:latin typeface="Lucida Sans Typewriter Regular"/>
                <a:ea typeface="Lucida Sans Typewriter Regular"/>
                <a:cs typeface="Lucida Sans Typewriter Regular"/>
                <a:sym typeface="Lucida Sans Typewriter Regular"/>
              </a:rPr>
              <a:t>id[]</a:t>
            </a:r>
            <a:r>
              <a:t> of each examined node to point to that root.</a:t>
            </a:r>
          </a:p>
        </p:txBody>
      </p:sp>
      <p:sp>
        <p:nvSpPr>
          <p:cNvPr id="4943" name="Line"/>
          <p:cNvSpPr/>
          <p:nvPr/>
        </p:nvSpPr>
        <p:spPr>
          <a:xfrm flipV="1">
            <a:off x="5058017" y="3587666"/>
            <a:ext cx="3385832" cy="1010261"/>
          </a:xfrm>
          <a:prstGeom prst="line">
            <a:avLst/>
          </a:prstGeom>
          <a:ln w="50800">
            <a:solidFill>
              <a:srgbClr val="8D3124"/>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44" name="Line"/>
          <p:cNvSpPr/>
          <p:nvPr/>
        </p:nvSpPr>
        <p:spPr>
          <a:xfrm flipV="1">
            <a:off x="2542961" y="3453200"/>
            <a:ext cx="6015071" cy="1131719"/>
          </a:xfrm>
          <a:prstGeom prst="line">
            <a:avLst/>
          </a:prstGeom>
          <a:ln w="50800">
            <a:solidFill>
              <a:srgbClr val="8D3124"/>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45"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949" name="Group"/>
          <p:cNvGrpSpPr/>
          <p:nvPr/>
        </p:nvGrpSpPr>
        <p:grpSpPr>
          <a:xfrm>
            <a:off x="7209931" y="5508131"/>
            <a:ext cx="419101" cy="1535008"/>
            <a:chOff x="0" y="0"/>
            <a:chExt cx="419100" cy="1535007"/>
          </a:xfrm>
        </p:grpSpPr>
        <p:sp>
          <p:nvSpPr>
            <p:cNvPr id="4946" name="Line"/>
            <p:cNvSpPr/>
            <p:nvPr/>
          </p:nvSpPr>
          <p:spPr>
            <a:xfrm flipV="1">
              <a:off x="205683" y="208619"/>
              <a:ext cx="1" cy="1004919"/>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47" name="7"/>
            <p:cNvSpPr/>
            <p:nvPr/>
          </p:nvSpPr>
          <p:spPr>
            <a:xfrm>
              <a:off x="0" y="1115907"/>
              <a:ext cx="419100"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7</a:t>
              </a:r>
            </a:p>
          </p:txBody>
        </p:sp>
        <p:sp>
          <p:nvSpPr>
            <p:cNvPr id="4948" name="3"/>
            <p:cNvSpPr/>
            <p:nvPr/>
          </p:nvSpPr>
          <p:spPr>
            <a:xfrm>
              <a:off x="3950" y="0"/>
              <a:ext cx="413175" cy="413174"/>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4955" name="Group"/>
          <p:cNvGrpSpPr/>
          <p:nvPr/>
        </p:nvGrpSpPr>
        <p:grpSpPr>
          <a:xfrm>
            <a:off x="4100622" y="4388837"/>
            <a:ext cx="1163952" cy="2659663"/>
            <a:chOff x="0" y="0"/>
            <a:chExt cx="1163951" cy="2659662"/>
          </a:xfrm>
        </p:grpSpPr>
        <p:sp>
          <p:nvSpPr>
            <p:cNvPr id="4950" name="Line"/>
            <p:cNvSpPr/>
            <p:nvPr/>
          </p:nvSpPr>
          <p:spPr>
            <a:xfrm flipV="1">
              <a:off x="223868" y="1477606"/>
              <a:ext cx="1" cy="886346"/>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solidFill>
                    <a:srgbClr val="929292"/>
                  </a:solidFill>
                  <a:uFill>
                    <a:solidFill>
                      <a:srgbClr val="000000"/>
                    </a:solidFill>
                  </a:uFill>
                  <a:latin typeface="Lucida Sans Regular"/>
                  <a:ea typeface="Lucida Sans Regular"/>
                  <a:cs typeface="Lucida Sans Regular"/>
                  <a:sym typeface="Lucida Sans Regular"/>
                </a:defRPr>
              </a:pPr>
            </a:p>
          </p:txBody>
        </p:sp>
        <p:sp>
          <p:nvSpPr>
            <p:cNvPr id="4951" name="Line"/>
            <p:cNvSpPr/>
            <p:nvPr/>
          </p:nvSpPr>
          <p:spPr>
            <a:xfrm flipV="1">
              <a:off x="228334" y="62571"/>
              <a:ext cx="727380" cy="124447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52" name="10"/>
            <p:cNvSpPr/>
            <p:nvPr/>
          </p:nvSpPr>
          <p:spPr>
            <a:xfrm>
              <a:off x="0" y="2240562"/>
              <a:ext cx="454053"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10</a:t>
              </a:r>
            </a:p>
          </p:txBody>
        </p:sp>
        <p:sp>
          <p:nvSpPr>
            <p:cNvPr id="4953" name="8"/>
            <p:cNvSpPr/>
            <p:nvPr/>
          </p:nvSpPr>
          <p:spPr>
            <a:xfrm>
              <a:off x="26877" y="1128607"/>
              <a:ext cx="419101" cy="413174"/>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8</a:t>
              </a:r>
            </a:p>
          </p:txBody>
        </p:sp>
        <p:sp>
          <p:nvSpPr>
            <p:cNvPr id="4954" name="6"/>
            <p:cNvSpPr/>
            <p:nvPr/>
          </p:nvSpPr>
          <p:spPr>
            <a:xfrm>
              <a:off x="750777" y="0"/>
              <a:ext cx="413175" cy="419100"/>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6</a:t>
              </a:r>
            </a:p>
          </p:txBody>
        </p:sp>
      </p:grpSp>
      <p:grpSp>
        <p:nvGrpSpPr>
          <p:cNvPr id="4961" name="Group"/>
          <p:cNvGrpSpPr/>
          <p:nvPr/>
        </p:nvGrpSpPr>
        <p:grpSpPr>
          <a:xfrm>
            <a:off x="1776522" y="4392506"/>
            <a:ext cx="1245299" cy="1538394"/>
            <a:chOff x="0" y="0"/>
            <a:chExt cx="1245298" cy="1538393"/>
          </a:xfrm>
        </p:grpSpPr>
        <p:sp>
          <p:nvSpPr>
            <p:cNvPr id="4956" name="Line"/>
            <p:cNvSpPr/>
            <p:nvPr/>
          </p:nvSpPr>
          <p:spPr>
            <a:xfrm flipH="1" flipV="1">
              <a:off x="661022" y="222179"/>
              <a:ext cx="353071" cy="911792"/>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57" name="Line"/>
            <p:cNvSpPr/>
            <p:nvPr/>
          </p:nvSpPr>
          <p:spPr>
            <a:xfrm flipV="1">
              <a:off x="249268" y="226682"/>
              <a:ext cx="355601" cy="86360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solidFill>
                    <a:srgbClr val="929292"/>
                  </a:solidFill>
                  <a:uFill>
                    <a:solidFill>
                      <a:srgbClr val="000000"/>
                    </a:solidFill>
                  </a:uFill>
                  <a:latin typeface="Lucida Sans Regular"/>
                  <a:ea typeface="Lucida Sans Regular"/>
                  <a:cs typeface="Lucida Sans Regular"/>
                  <a:sym typeface="Lucida Sans Regular"/>
                </a:defRPr>
              </a:pPr>
            </a:p>
          </p:txBody>
        </p:sp>
        <p:sp>
          <p:nvSpPr>
            <p:cNvPr id="4958" name="12"/>
            <p:cNvSpPr/>
            <p:nvPr/>
          </p:nvSpPr>
          <p:spPr>
            <a:xfrm>
              <a:off x="791245" y="1119293"/>
              <a:ext cx="454054"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12</a:t>
              </a:r>
            </a:p>
          </p:txBody>
        </p:sp>
        <p:sp>
          <p:nvSpPr>
            <p:cNvPr id="4959" name="11"/>
            <p:cNvSpPr/>
            <p:nvPr/>
          </p:nvSpPr>
          <p:spPr>
            <a:xfrm>
              <a:off x="0" y="1119293"/>
              <a:ext cx="454053"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11</a:t>
              </a:r>
            </a:p>
          </p:txBody>
        </p:sp>
        <p:sp>
          <p:nvSpPr>
            <p:cNvPr id="4960" name="9"/>
            <p:cNvSpPr/>
            <p:nvPr/>
          </p:nvSpPr>
          <p:spPr>
            <a:xfrm>
              <a:off x="425375" y="0"/>
              <a:ext cx="419101" cy="419100"/>
            </a:xfrm>
            <a:prstGeom prst="ellipse">
              <a:avLst/>
            </a:prstGeom>
            <a:solidFill>
              <a:srgbClr val="8D3124"/>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FFFFFF"/>
                  </a:solidFill>
                  <a:uFill>
                    <a:solidFill>
                      <a:srgbClr val="FFFFFF"/>
                    </a:solidFill>
                  </a:uFill>
                  <a:latin typeface="Lucida Sans Regular"/>
                  <a:ea typeface="Lucida Sans Regular"/>
                  <a:cs typeface="Lucida Sans Regular"/>
                  <a:sym typeface="Lucida Sans Regular"/>
                </a:defRPr>
              </a:lvl1pPr>
            </a:lstStyle>
            <a:p>
              <a:pPr/>
              <a:r>
                <a:t>9</a:t>
              </a:r>
            </a:p>
          </p:txBody>
        </p:sp>
      </p:grpSp>
      <p:sp>
        <p:nvSpPr>
          <p:cNvPr id="4962" name="Line"/>
          <p:cNvSpPr/>
          <p:nvPr/>
        </p:nvSpPr>
        <p:spPr>
          <a:xfrm flipV="1">
            <a:off x="5251165" y="4103050"/>
            <a:ext cx="1472836" cy="441608"/>
          </a:xfrm>
          <a:prstGeom prst="line">
            <a:avLst/>
          </a:prstGeom>
          <a:ln w="50800">
            <a:solidFill>
              <a:srgbClr val="8D3124"/>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grpSp>
        <p:nvGrpSpPr>
          <p:cNvPr id="4972" name="Group"/>
          <p:cNvGrpSpPr/>
          <p:nvPr/>
        </p:nvGrpSpPr>
        <p:grpSpPr>
          <a:xfrm>
            <a:off x="8329507" y="3276035"/>
            <a:ext cx="1792958" cy="2656277"/>
            <a:chOff x="0" y="0"/>
            <a:chExt cx="1792957" cy="2656275"/>
          </a:xfrm>
        </p:grpSpPr>
        <p:sp>
          <p:nvSpPr>
            <p:cNvPr id="4963" name="Line"/>
            <p:cNvSpPr/>
            <p:nvPr/>
          </p:nvSpPr>
          <p:spPr>
            <a:xfrm flipV="1">
              <a:off x="205400" y="1245164"/>
              <a:ext cx="1" cy="1066871"/>
            </a:xfrm>
            <a:prstGeom prst="line">
              <a:avLst/>
            </a:prstGeom>
            <a:noFill/>
            <a:ln w="25400" cap="flat">
              <a:solidFill>
                <a:srgbClr val="929292"/>
              </a:solidFill>
              <a:prstDash val="solid"/>
              <a:round/>
            </a:ln>
            <a:effectLst/>
          </p:spPr>
          <p:txBody>
            <a:bodyPr wrap="square" lIns="0" tIns="0" rIns="0" bIns="0" numCol="1" anchor="t">
              <a:noAutofit/>
            </a:bodyPr>
            <a:lstStyle/>
            <a:p>
              <a:pPr>
                <a:defRPr sz="1200"/>
              </a:pPr>
            </a:p>
          </p:txBody>
        </p:sp>
        <p:sp>
          <p:nvSpPr>
            <p:cNvPr id="4964" name="Line"/>
            <p:cNvSpPr/>
            <p:nvPr/>
          </p:nvSpPr>
          <p:spPr>
            <a:xfrm flipV="1">
              <a:off x="200531" y="234893"/>
              <a:ext cx="1" cy="1013393"/>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65" name="Line"/>
            <p:cNvSpPr/>
            <p:nvPr/>
          </p:nvSpPr>
          <p:spPr>
            <a:xfrm flipH="1" flipV="1">
              <a:off x="300228" y="294470"/>
              <a:ext cx="1281193" cy="99145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66" name="Line"/>
            <p:cNvSpPr/>
            <p:nvPr/>
          </p:nvSpPr>
          <p:spPr>
            <a:xfrm flipH="1" flipV="1">
              <a:off x="219850" y="1252163"/>
              <a:ext cx="1042832" cy="1050852"/>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67" name="2"/>
            <p:cNvSpPr/>
            <p:nvPr/>
          </p:nvSpPr>
          <p:spPr>
            <a:xfrm>
              <a:off x="1379783" y="1123526"/>
              <a:ext cx="413175"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2</a:t>
              </a:r>
            </a:p>
          </p:txBody>
        </p:sp>
        <p:sp>
          <p:nvSpPr>
            <p:cNvPr id="4968" name="5"/>
            <p:cNvSpPr/>
            <p:nvPr/>
          </p:nvSpPr>
          <p:spPr>
            <a:xfrm>
              <a:off x="1055792" y="2237175"/>
              <a:ext cx="413175"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5</a:t>
              </a:r>
            </a:p>
          </p:txBody>
        </p:sp>
        <p:sp>
          <p:nvSpPr>
            <p:cNvPr id="4969" name="4"/>
            <p:cNvSpPr/>
            <p:nvPr/>
          </p:nvSpPr>
          <p:spPr>
            <a:xfrm>
              <a:off x="0" y="2237175"/>
              <a:ext cx="413174"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4</a:t>
              </a:r>
            </a:p>
          </p:txBody>
        </p:sp>
        <p:sp>
          <p:nvSpPr>
            <p:cNvPr id="4970" name="0"/>
            <p:cNvSpPr/>
            <p:nvPr/>
          </p:nvSpPr>
          <p:spPr>
            <a:xfrm>
              <a:off x="1692" y="0"/>
              <a:ext cx="419101" cy="419100"/>
            </a:xfrm>
            <a:prstGeom prst="ellipse">
              <a:avLst/>
            </a:prstGeom>
            <a:solidFill>
              <a:srgbClr val="000000"/>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FFFFFF"/>
                  </a:solidFill>
                  <a:uFill>
                    <a:solidFill>
                      <a:srgbClr val="FFFFFF"/>
                    </a:solidFill>
                  </a:uFill>
                  <a:latin typeface="Lucida Sans Regular"/>
                  <a:ea typeface="Lucida Sans Regular"/>
                  <a:cs typeface="Lucida Sans Regular"/>
                  <a:sym typeface="Lucida Sans Regular"/>
                </a:defRPr>
              </a:lvl1pPr>
            </a:lstStyle>
            <a:p>
              <a:pPr/>
              <a:r>
                <a:t>0</a:t>
              </a:r>
            </a:p>
          </p:txBody>
        </p:sp>
        <p:sp>
          <p:nvSpPr>
            <p:cNvPr id="4971" name="1"/>
            <p:cNvSpPr/>
            <p:nvPr/>
          </p:nvSpPr>
          <p:spPr>
            <a:xfrm>
              <a:off x="0" y="1118164"/>
              <a:ext cx="413174" cy="413174"/>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a:t>
              </a:r>
            </a:p>
          </p:txBody>
        </p:sp>
      </p:grpSp>
      <p:sp>
        <p:nvSpPr>
          <p:cNvPr id="4973" name="root"/>
          <p:cNvSpPr txBox="1"/>
          <p:nvPr/>
        </p:nvSpPr>
        <p:spPr>
          <a:xfrm>
            <a:off x="8877300" y="3289300"/>
            <a:ext cx="628145"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root</a:t>
            </a:r>
          </a:p>
        </p:txBody>
      </p:sp>
      <p:sp>
        <p:nvSpPr>
          <p:cNvPr id="4974" name="x"/>
          <p:cNvSpPr txBox="1"/>
          <p:nvPr/>
        </p:nvSpPr>
        <p:spPr>
          <a:xfrm>
            <a:off x="6803249" y="5543973"/>
            <a:ext cx="31313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x</a:t>
            </a:r>
          </a:p>
        </p:txBody>
      </p:sp>
      <p:sp>
        <p:nvSpPr>
          <p:cNvPr id="4975" name="p"/>
          <p:cNvSpPr txBox="1"/>
          <p:nvPr/>
        </p:nvSpPr>
        <p:spPr>
          <a:xfrm>
            <a:off x="2247900" y="3962400"/>
            <a:ext cx="31702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p</a:t>
            </a:r>
          </a:p>
        </p:txBody>
      </p:sp>
    </p:spTree>
  </p:cSld>
  <p:clrMapOvr>
    <a:masterClrMapping/>
  </p:clrMapOvr>
  <mc:AlternateContent xmlns:mc="http://schemas.openxmlformats.org/markup-compatibility/2006">
    <mc:Choice xmlns:p14="http://schemas.microsoft.com/office/powerpoint/2010/main" Requires="p14">
      <p:transition spd="slow" advClick="1" p14:dur="2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4943"/>
                                        </p:tgtEl>
                                        <p:attrNameLst>
                                          <p:attrName>style.visibility</p:attrName>
                                        </p:attrNameLst>
                                      </p:cBhvr>
                                      <p:to>
                                        <p:strVal val="visible"/>
                                      </p:to>
                                    </p:set>
                                    <p:animEffect filter="fade" transition="in">
                                      <p:cBhvr>
                                        <p:cTn id="7" dur="500"/>
                                        <p:tgtEl>
                                          <p:spTgt spid="49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43" grpId="1"/>
    </p:bldLst>
  </p:timing>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7" name="Improvement 2:  path compression"/>
          <p:cNvSpPr txBox="1"/>
          <p:nvPr>
            <p:ph type="title"/>
          </p:nvPr>
        </p:nvSpPr>
        <p:spPr>
          <a:prstGeom prst="rect">
            <a:avLst/>
          </a:prstGeom>
        </p:spPr>
        <p:txBody>
          <a:bodyPr/>
          <a:lstStyle/>
          <a:p>
            <a:pPr/>
            <a:r>
              <a:t>Improvement 2:  path compression</a:t>
            </a:r>
          </a:p>
        </p:txBody>
      </p:sp>
      <p:sp>
        <p:nvSpPr>
          <p:cNvPr id="4978" name="Quick union with path compression.  Just after computing the root of p,…"/>
          <p:cNvSpPr txBox="1"/>
          <p:nvPr>
            <p:ph type="body" idx="1"/>
          </p:nvPr>
        </p:nvSpPr>
        <p:spPr>
          <a:prstGeom prst="rect">
            <a:avLst/>
          </a:prstGeom>
        </p:spPr>
        <p:txBody>
          <a:bodyPr/>
          <a:lstStyle/>
          <a:p>
            <a:pPr indent="127000"/>
            <a:r>
              <a:t>Quick union with path compression.  </a:t>
            </a:r>
            <a:r>
              <a:t>Just after computing the root of </a:t>
            </a:r>
            <a:r>
              <a:rPr i="1">
                <a:latin typeface="Times New Roman"/>
                <a:ea typeface="Times New Roman"/>
                <a:cs typeface="Times New Roman"/>
                <a:sym typeface="Times New Roman"/>
              </a:rPr>
              <a:t>p</a:t>
            </a:r>
            <a:r>
              <a:t>,</a:t>
            </a:r>
          </a:p>
          <a:p>
            <a:pPr indent="127000"/>
            <a:r>
              <a:t>set the </a:t>
            </a:r>
            <a:r>
              <a:rPr sz="2000">
                <a:latin typeface="Lucida Sans Typewriter Regular"/>
                <a:ea typeface="Lucida Sans Typewriter Regular"/>
                <a:cs typeface="Lucida Sans Typewriter Regular"/>
                <a:sym typeface="Lucida Sans Typewriter Regular"/>
              </a:rPr>
              <a:t>id[]</a:t>
            </a:r>
            <a:r>
              <a:t> of each examined node to point to that root.</a:t>
            </a:r>
          </a:p>
        </p:txBody>
      </p:sp>
      <p:sp>
        <p:nvSpPr>
          <p:cNvPr id="4979" name="Line"/>
          <p:cNvSpPr/>
          <p:nvPr/>
        </p:nvSpPr>
        <p:spPr>
          <a:xfrm flipV="1">
            <a:off x="7080822" y="3668535"/>
            <a:ext cx="1383621" cy="816619"/>
          </a:xfrm>
          <a:prstGeom prst="line">
            <a:avLst/>
          </a:prstGeom>
          <a:ln w="50800">
            <a:solidFill>
              <a:srgbClr val="8D3124"/>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80" name="Line"/>
          <p:cNvSpPr/>
          <p:nvPr/>
        </p:nvSpPr>
        <p:spPr>
          <a:xfrm flipV="1">
            <a:off x="2542961" y="3453200"/>
            <a:ext cx="6015071" cy="1131719"/>
          </a:xfrm>
          <a:prstGeom prst="line">
            <a:avLst/>
          </a:prstGeom>
          <a:ln w="50800">
            <a:solidFill>
              <a:srgbClr val="8D3124"/>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81"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82" name="Line"/>
          <p:cNvSpPr/>
          <p:nvPr/>
        </p:nvSpPr>
        <p:spPr>
          <a:xfrm flipV="1">
            <a:off x="5058017" y="3587666"/>
            <a:ext cx="3385832" cy="1010261"/>
          </a:xfrm>
          <a:prstGeom prst="line">
            <a:avLst/>
          </a:prstGeom>
          <a:ln w="50800">
            <a:solidFill>
              <a:srgbClr val="8D3124"/>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grpSp>
        <p:nvGrpSpPr>
          <p:cNvPr id="4988" name="Group"/>
          <p:cNvGrpSpPr/>
          <p:nvPr/>
        </p:nvGrpSpPr>
        <p:grpSpPr>
          <a:xfrm>
            <a:off x="4100622" y="4388837"/>
            <a:ext cx="1163952" cy="2659663"/>
            <a:chOff x="0" y="0"/>
            <a:chExt cx="1163951" cy="2659662"/>
          </a:xfrm>
        </p:grpSpPr>
        <p:sp>
          <p:nvSpPr>
            <p:cNvPr id="4983" name="Line"/>
            <p:cNvSpPr/>
            <p:nvPr/>
          </p:nvSpPr>
          <p:spPr>
            <a:xfrm flipV="1">
              <a:off x="223868" y="1477606"/>
              <a:ext cx="1" cy="886346"/>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solidFill>
                    <a:srgbClr val="929292"/>
                  </a:solidFill>
                  <a:uFill>
                    <a:solidFill>
                      <a:srgbClr val="000000"/>
                    </a:solidFill>
                  </a:uFill>
                  <a:latin typeface="Lucida Sans Regular"/>
                  <a:ea typeface="Lucida Sans Regular"/>
                  <a:cs typeface="Lucida Sans Regular"/>
                  <a:sym typeface="Lucida Sans Regular"/>
                </a:defRPr>
              </a:pPr>
            </a:p>
          </p:txBody>
        </p:sp>
        <p:sp>
          <p:nvSpPr>
            <p:cNvPr id="4984" name="Line"/>
            <p:cNvSpPr/>
            <p:nvPr/>
          </p:nvSpPr>
          <p:spPr>
            <a:xfrm flipV="1">
              <a:off x="228334" y="62571"/>
              <a:ext cx="727380" cy="124447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85" name="10"/>
            <p:cNvSpPr/>
            <p:nvPr/>
          </p:nvSpPr>
          <p:spPr>
            <a:xfrm>
              <a:off x="0" y="2240562"/>
              <a:ext cx="454053"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10</a:t>
              </a:r>
            </a:p>
          </p:txBody>
        </p:sp>
        <p:sp>
          <p:nvSpPr>
            <p:cNvPr id="4986" name="8"/>
            <p:cNvSpPr/>
            <p:nvPr/>
          </p:nvSpPr>
          <p:spPr>
            <a:xfrm>
              <a:off x="26877" y="1128607"/>
              <a:ext cx="419101" cy="413174"/>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8</a:t>
              </a:r>
            </a:p>
          </p:txBody>
        </p:sp>
        <p:sp>
          <p:nvSpPr>
            <p:cNvPr id="4987" name="6"/>
            <p:cNvSpPr/>
            <p:nvPr/>
          </p:nvSpPr>
          <p:spPr>
            <a:xfrm>
              <a:off x="750777" y="0"/>
              <a:ext cx="413175" cy="419100"/>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6</a:t>
              </a:r>
            </a:p>
          </p:txBody>
        </p:sp>
      </p:grpSp>
      <p:grpSp>
        <p:nvGrpSpPr>
          <p:cNvPr id="4998" name="Group"/>
          <p:cNvGrpSpPr/>
          <p:nvPr/>
        </p:nvGrpSpPr>
        <p:grpSpPr>
          <a:xfrm>
            <a:off x="8329507" y="3276035"/>
            <a:ext cx="1792958" cy="2656277"/>
            <a:chOff x="0" y="0"/>
            <a:chExt cx="1792957" cy="2656275"/>
          </a:xfrm>
        </p:grpSpPr>
        <p:sp>
          <p:nvSpPr>
            <p:cNvPr id="4989" name="Line"/>
            <p:cNvSpPr/>
            <p:nvPr/>
          </p:nvSpPr>
          <p:spPr>
            <a:xfrm flipV="1">
              <a:off x="205400" y="1245164"/>
              <a:ext cx="1" cy="1066871"/>
            </a:xfrm>
            <a:prstGeom prst="line">
              <a:avLst/>
            </a:prstGeom>
            <a:noFill/>
            <a:ln w="25400" cap="flat">
              <a:solidFill>
                <a:srgbClr val="929292"/>
              </a:solidFill>
              <a:prstDash val="solid"/>
              <a:round/>
            </a:ln>
            <a:effectLst/>
          </p:spPr>
          <p:txBody>
            <a:bodyPr wrap="square" lIns="0" tIns="0" rIns="0" bIns="0" numCol="1" anchor="t">
              <a:noAutofit/>
            </a:bodyPr>
            <a:lstStyle/>
            <a:p>
              <a:pPr>
                <a:defRPr sz="1200"/>
              </a:pPr>
            </a:p>
          </p:txBody>
        </p:sp>
        <p:sp>
          <p:nvSpPr>
            <p:cNvPr id="4990" name="Line"/>
            <p:cNvSpPr/>
            <p:nvPr/>
          </p:nvSpPr>
          <p:spPr>
            <a:xfrm flipV="1">
              <a:off x="200531" y="234893"/>
              <a:ext cx="1" cy="1013393"/>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91" name="Line"/>
            <p:cNvSpPr/>
            <p:nvPr/>
          </p:nvSpPr>
          <p:spPr>
            <a:xfrm flipH="1" flipV="1">
              <a:off x="300228" y="294470"/>
              <a:ext cx="1281193" cy="99145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92" name="Line"/>
            <p:cNvSpPr/>
            <p:nvPr/>
          </p:nvSpPr>
          <p:spPr>
            <a:xfrm flipH="1" flipV="1">
              <a:off x="219850" y="1252163"/>
              <a:ext cx="1042832" cy="1050852"/>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4993" name="2"/>
            <p:cNvSpPr/>
            <p:nvPr/>
          </p:nvSpPr>
          <p:spPr>
            <a:xfrm>
              <a:off x="1379783" y="1123526"/>
              <a:ext cx="413175"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2</a:t>
              </a:r>
            </a:p>
          </p:txBody>
        </p:sp>
        <p:sp>
          <p:nvSpPr>
            <p:cNvPr id="4994" name="5"/>
            <p:cNvSpPr/>
            <p:nvPr/>
          </p:nvSpPr>
          <p:spPr>
            <a:xfrm>
              <a:off x="1055792" y="2237175"/>
              <a:ext cx="413175"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5</a:t>
              </a:r>
            </a:p>
          </p:txBody>
        </p:sp>
        <p:sp>
          <p:nvSpPr>
            <p:cNvPr id="4995" name="4"/>
            <p:cNvSpPr/>
            <p:nvPr/>
          </p:nvSpPr>
          <p:spPr>
            <a:xfrm>
              <a:off x="0" y="2237175"/>
              <a:ext cx="413174"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4</a:t>
              </a:r>
            </a:p>
          </p:txBody>
        </p:sp>
        <p:sp>
          <p:nvSpPr>
            <p:cNvPr id="4996" name="0"/>
            <p:cNvSpPr/>
            <p:nvPr/>
          </p:nvSpPr>
          <p:spPr>
            <a:xfrm>
              <a:off x="1692" y="0"/>
              <a:ext cx="419101" cy="419100"/>
            </a:xfrm>
            <a:prstGeom prst="ellipse">
              <a:avLst/>
            </a:prstGeom>
            <a:solidFill>
              <a:srgbClr val="000000"/>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FFFFFF"/>
                  </a:solidFill>
                  <a:uFill>
                    <a:solidFill>
                      <a:srgbClr val="FFFFFF"/>
                    </a:solidFill>
                  </a:uFill>
                  <a:latin typeface="Lucida Sans Regular"/>
                  <a:ea typeface="Lucida Sans Regular"/>
                  <a:cs typeface="Lucida Sans Regular"/>
                  <a:sym typeface="Lucida Sans Regular"/>
                </a:defRPr>
              </a:lvl1pPr>
            </a:lstStyle>
            <a:p>
              <a:pPr/>
              <a:r>
                <a:t>0</a:t>
              </a:r>
            </a:p>
          </p:txBody>
        </p:sp>
        <p:sp>
          <p:nvSpPr>
            <p:cNvPr id="4997" name="1"/>
            <p:cNvSpPr/>
            <p:nvPr/>
          </p:nvSpPr>
          <p:spPr>
            <a:xfrm>
              <a:off x="0" y="1118164"/>
              <a:ext cx="413174" cy="413174"/>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a:t>
              </a:r>
            </a:p>
          </p:txBody>
        </p:sp>
      </p:grpSp>
      <p:grpSp>
        <p:nvGrpSpPr>
          <p:cNvPr id="5002" name="Group"/>
          <p:cNvGrpSpPr/>
          <p:nvPr/>
        </p:nvGrpSpPr>
        <p:grpSpPr>
          <a:xfrm>
            <a:off x="6740031" y="4390531"/>
            <a:ext cx="419101" cy="1535008"/>
            <a:chOff x="0" y="0"/>
            <a:chExt cx="419100" cy="1535007"/>
          </a:xfrm>
        </p:grpSpPr>
        <p:sp>
          <p:nvSpPr>
            <p:cNvPr id="4999" name="Line"/>
            <p:cNvSpPr/>
            <p:nvPr/>
          </p:nvSpPr>
          <p:spPr>
            <a:xfrm flipV="1">
              <a:off x="205683" y="208619"/>
              <a:ext cx="1" cy="1004919"/>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5000" name="7"/>
            <p:cNvSpPr/>
            <p:nvPr/>
          </p:nvSpPr>
          <p:spPr>
            <a:xfrm>
              <a:off x="0" y="1115907"/>
              <a:ext cx="419100"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7</a:t>
              </a:r>
            </a:p>
          </p:txBody>
        </p:sp>
        <p:sp>
          <p:nvSpPr>
            <p:cNvPr id="5001" name="3"/>
            <p:cNvSpPr/>
            <p:nvPr/>
          </p:nvSpPr>
          <p:spPr>
            <a:xfrm>
              <a:off x="3950" y="0"/>
              <a:ext cx="413175" cy="413174"/>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5003" name="root"/>
          <p:cNvSpPr txBox="1"/>
          <p:nvPr/>
        </p:nvSpPr>
        <p:spPr>
          <a:xfrm>
            <a:off x="8877300" y="3289300"/>
            <a:ext cx="628145"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root</a:t>
            </a:r>
          </a:p>
        </p:txBody>
      </p:sp>
      <p:sp>
        <p:nvSpPr>
          <p:cNvPr id="5004" name="x"/>
          <p:cNvSpPr txBox="1"/>
          <p:nvPr/>
        </p:nvSpPr>
        <p:spPr>
          <a:xfrm>
            <a:off x="7920849" y="4426373"/>
            <a:ext cx="31313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x</a:t>
            </a:r>
          </a:p>
        </p:txBody>
      </p:sp>
      <p:sp>
        <p:nvSpPr>
          <p:cNvPr id="5005" name="p"/>
          <p:cNvSpPr txBox="1"/>
          <p:nvPr/>
        </p:nvSpPr>
        <p:spPr>
          <a:xfrm>
            <a:off x="2247900" y="3962400"/>
            <a:ext cx="31702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p</a:t>
            </a:r>
          </a:p>
        </p:txBody>
      </p:sp>
      <p:grpSp>
        <p:nvGrpSpPr>
          <p:cNvPr id="5011" name="Group"/>
          <p:cNvGrpSpPr/>
          <p:nvPr/>
        </p:nvGrpSpPr>
        <p:grpSpPr>
          <a:xfrm>
            <a:off x="1776522" y="4392506"/>
            <a:ext cx="1245299" cy="1538394"/>
            <a:chOff x="0" y="0"/>
            <a:chExt cx="1245298" cy="1538393"/>
          </a:xfrm>
        </p:grpSpPr>
        <p:sp>
          <p:nvSpPr>
            <p:cNvPr id="5006" name="Line"/>
            <p:cNvSpPr/>
            <p:nvPr/>
          </p:nvSpPr>
          <p:spPr>
            <a:xfrm flipH="1" flipV="1">
              <a:off x="661022" y="222179"/>
              <a:ext cx="353071" cy="911792"/>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5007" name="Line"/>
            <p:cNvSpPr/>
            <p:nvPr/>
          </p:nvSpPr>
          <p:spPr>
            <a:xfrm flipV="1">
              <a:off x="249268" y="226682"/>
              <a:ext cx="355601" cy="86360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solidFill>
                    <a:srgbClr val="929292"/>
                  </a:solidFill>
                  <a:uFill>
                    <a:solidFill>
                      <a:srgbClr val="000000"/>
                    </a:solidFill>
                  </a:uFill>
                  <a:latin typeface="Lucida Sans Regular"/>
                  <a:ea typeface="Lucida Sans Regular"/>
                  <a:cs typeface="Lucida Sans Regular"/>
                  <a:sym typeface="Lucida Sans Regular"/>
                </a:defRPr>
              </a:pPr>
            </a:p>
          </p:txBody>
        </p:sp>
        <p:sp>
          <p:nvSpPr>
            <p:cNvPr id="5008" name="12"/>
            <p:cNvSpPr/>
            <p:nvPr/>
          </p:nvSpPr>
          <p:spPr>
            <a:xfrm>
              <a:off x="791245" y="1119293"/>
              <a:ext cx="454054"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12</a:t>
              </a:r>
            </a:p>
          </p:txBody>
        </p:sp>
        <p:sp>
          <p:nvSpPr>
            <p:cNvPr id="5009" name="11"/>
            <p:cNvSpPr/>
            <p:nvPr/>
          </p:nvSpPr>
          <p:spPr>
            <a:xfrm>
              <a:off x="0" y="1119293"/>
              <a:ext cx="454053"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11</a:t>
              </a:r>
            </a:p>
          </p:txBody>
        </p:sp>
        <p:sp>
          <p:nvSpPr>
            <p:cNvPr id="5010" name="9"/>
            <p:cNvSpPr/>
            <p:nvPr/>
          </p:nvSpPr>
          <p:spPr>
            <a:xfrm>
              <a:off x="425375" y="0"/>
              <a:ext cx="419101" cy="419100"/>
            </a:xfrm>
            <a:prstGeom prst="ellipse">
              <a:avLst/>
            </a:prstGeom>
            <a:solidFill>
              <a:srgbClr val="8D3124"/>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FFFFFF"/>
                  </a:solidFill>
                  <a:uFill>
                    <a:solidFill>
                      <a:srgbClr val="FFFFFF"/>
                    </a:solidFill>
                  </a:uFill>
                  <a:latin typeface="Lucida Sans Regular"/>
                  <a:ea typeface="Lucida Sans Regular"/>
                  <a:cs typeface="Lucida Sans Regular"/>
                  <a:sym typeface="Lucida Sans Regular"/>
                </a:defRPr>
              </a:lvl1pPr>
            </a:lstStyle>
            <a:p>
              <a:pPr/>
              <a:r>
                <a:t>9</a:t>
              </a:r>
            </a:p>
          </p:txBody>
        </p:sp>
      </p:grpSp>
    </p:spTree>
  </p:cSld>
  <p:clrMapOvr>
    <a:masterClrMapping/>
  </p:clrMapOvr>
  <mc:AlternateContent xmlns:mc="http://schemas.openxmlformats.org/markup-compatibility/2006">
    <mc:Choice xmlns:p14="http://schemas.microsoft.com/office/powerpoint/2010/main" Requires="p14">
      <p:transition spd="slow" advClick="1" p14:dur="2500">
        <p:dissolve/>
      </p:transition>
    </mc:Choice>
    <mc:Fallback>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3" name="Improvement 2:  path compression"/>
          <p:cNvSpPr txBox="1"/>
          <p:nvPr>
            <p:ph type="title"/>
          </p:nvPr>
        </p:nvSpPr>
        <p:spPr>
          <a:prstGeom prst="rect">
            <a:avLst/>
          </a:prstGeom>
        </p:spPr>
        <p:txBody>
          <a:bodyPr/>
          <a:lstStyle/>
          <a:p>
            <a:pPr/>
            <a:r>
              <a:t>Improvement 2:  path compression</a:t>
            </a:r>
          </a:p>
        </p:txBody>
      </p:sp>
      <p:sp>
        <p:nvSpPr>
          <p:cNvPr id="5014" name="Quick union with path compression.  Just after computing the root of p,…"/>
          <p:cNvSpPr txBox="1"/>
          <p:nvPr>
            <p:ph type="body" idx="1"/>
          </p:nvPr>
        </p:nvSpPr>
        <p:spPr>
          <a:prstGeom prst="rect">
            <a:avLst/>
          </a:prstGeom>
        </p:spPr>
        <p:txBody>
          <a:bodyPr/>
          <a:lstStyle/>
          <a:p>
            <a:pPr indent="127000"/>
            <a:r>
              <a:t>Quick union with path compression.  </a:t>
            </a:r>
            <a:r>
              <a:t>Just after computing the root of </a:t>
            </a:r>
            <a:r>
              <a:rPr i="1">
                <a:latin typeface="Times New Roman"/>
                <a:ea typeface="Times New Roman"/>
                <a:cs typeface="Times New Roman"/>
                <a:sym typeface="Times New Roman"/>
              </a:rPr>
              <a:t>p</a:t>
            </a:r>
            <a:r>
              <a:t>,</a:t>
            </a:r>
          </a:p>
          <a:p>
            <a:pPr indent="127000"/>
            <a:r>
              <a:t>set the </a:t>
            </a:r>
            <a:r>
              <a:rPr sz="2000">
                <a:latin typeface="Lucida Sans Typewriter Regular"/>
                <a:ea typeface="Lucida Sans Typewriter Regular"/>
                <a:cs typeface="Lucida Sans Typewriter Regular"/>
                <a:sym typeface="Lucida Sans Typewriter Regular"/>
              </a:rPr>
              <a:t>id[]</a:t>
            </a:r>
            <a:r>
              <a:t> of each examined node to point to that root.</a:t>
            </a:r>
          </a:p>
        </p:txBody>
      </p:sp>
      <p:sp>
        <p:nvSpPr>
          <p:cNvPr id="5015" name="Line"/>
          <p:cNvSpPr/>
          <p:nvPr/>
        </p:nvSpPr>
        <p:spPr>
          <a:xfrm flipV="1">
            <a:off x="2542961" y="3453200"/>
            <a:ext cx="6015071" cy="1131719"/>
          </a:xfrm>
          <a:prstGeom prst="line">
            <a:avLst/>
          </a:prstGeom>
          <a:ln w="50800">
            <a:solidFill>
              <a:srgbClr val="8D3124"/>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5016"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17" name="Line"/>
          <p:cNvSpPr/>
          <p:nvPr/>
        </p:nvSpPr>
        <p:spPr>
          <a:xfrm flipV="1">
            <a:off x="5058017" y="3587666"/>
            <a:ext cx="3385832" cy="1010261"/>
          </a:xfrm>
          <a:prstGeom prst="line">
            <a:avLst/>
          </a:prstGeom>
          <a:ln w="50800">
            <a:solidFill>
              <a:srgbClr val="8D3124"/>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grpSp>
        <p:nvGrpSpPr>
          <p:cNvPr id="5023" name="Group"/>
          <p:cNvGrpSpPr/>
          <p:nvPr/>
        </p:nvGrpSpPr>
        <p:grpSpPr>
          <a:xfrm>
            <a:off x="4100622" y="4388837"/>
            <a:ext cx="1163952" cy="2659663"/>
            <a:chOff x="0" y="0"/>
            <a:chExt cx="1163951" cy="2659662"/>
          </a:xfrm>
        </p:grpSpPr>
        <p:sp>
          <p:nvSpPr>
            <p:cNvPr id="5018" name="Line"/>
            <p:cNvSpPr/>
            <p:nvPr/>
          </p:nvSpPr>
          <p:spPr>
            <a:xfrm flipV="1">
              <a:off x="223868" y="1477606"/>
              <a:ext cx="1" cy="886346"/>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solidFill>
                    <a:srgbClr val="929292"/>
                  </a:solidFill>
                  <a:uFill>
                    <a:solidFill>
                      <a:srgbClr val="000000"/>
                    </a:solidFill>
                  </a:uFill>
                  <a:latin typeface="Lucida Sans Regular"/>
                  <a:ea typeface="Lucida Sans Regular"/>
                  <a:cs typeface="Lucida Sans Regular"/>
                  <a:sym typeface="Lucida Sans Regular"/>
                </a:defRPr>
              </a:pPr>
            </a:p>
          </p:txBody>
        </p:sp>
        <p:sp>
          <p:nvSpPr>
            <p:cNvPr id="5019" name="Line"/>
            <p:cNvSpPr/>
            <p:nvPr/>
          </p:nvSpPr>
          <p:spPr>
            <a:xfrm flipV="1">
              <a:off x="228334" y="62571"/>
              <a:ext cx="727380" cy="124447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5020" name="10"/>
            <p:cNvSpPr/>
            <p:nvPr/>
          </p:nvSpPr>
          <p:spPr>
            <a:xfrm>
              <a:off x="0" y="2240562"/>
              <a:ext cx="454053"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10</a:t>
              </a:r>
            </a:p>
          </p:txBody>
        </p:sp>
        <p:sp>
          <p:nvSpPr>
            <p:cNvPr id="5021" name="8"/>
            <p:cNvSpPr/>
            <p:nvPr/>
          </p:nvSpPr>
          <p:spPr>
            <a:xfrm>
              <a:off x="26877" y="1128607"/>
              <a:ext cx="419101" cy="413174"/>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8</a:t>
              </a:r>
            </a:p>
          </p:txBody>
        </p:sp>
        <p:sp>
          <p:nvSpPr>
            <p:cNvPr id="5022" name="6"/>
            <p:cNvSpPr/>
            <p:nvPr/>
          </p:nvSpPr>
          <p:spPr>
            <a:xfrm>
              <a:off x="750777" y="0"/>
              <a:ext cx="413175" cy="419100"/>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5024" name="Line"/>
          <p:cNvSpPr/>
          <p:nvPr/>
        </p:nvSpPr>
        <p:spPr>
          <a:xfrm flipV="1">
            <a:off x="7080822" y="3668535"/>
            <a:ext cx="1383621" cy="816619"/>
          </a:xfrm>
          <a:prstGeom prst="line">
            <a:avLst/>
          </a:prstGeom>
          <a:ln w="50800">
            <a:solidFill>
              <a:srgbClr val="8D3124"/>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grpSp>
        <p:nvGrpSpPr>
          <p:cNvPr id="5028" name="Group"/>
          <p:cNvGrpSpPr/>
          <p:nvPr/>
        </p:nvGrpSpPr>
        <p:grpSpPr>
          <a:xfrm>
            <a:off x="6740031" y="4390531"/>
            <a:ext cx="419101" cy="1535008"/>
            <a:chOff x="0" y="0"/>
            <a:chExt cx="419100" cy="1535007"/>
          </a:xfrm>
        </p:grpSpPr>
        <p:sp>
          <p:nvSpPr>
            <p:cNvPr id="5025" name="Line"/>
            <p:cNvSpPr/>
            <p:nvPr/>
          </p:nvSpPr>
          <p:spPr>
            <a:xfrm flipV="1">
              <a:off x="205683" y="208619"/>
              <a:ext cx="1" cy="1004919"/>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5026" name="7"/>
            <p:cNvSpPr/>
            <p:nvPr/>
          </p:nvSpPr>
          <p:spPr>
            <a:xfrm>
              <a:off x="0" y="1115907"/>
              <a:ext cx="419100"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7</a:t>
              </a:r>
            </a:p>
          </p:txBody>
        </p:sp>
        <p:sp>
          <p:nvSpPr>
            <p:cNvPr id="5027" name="3"/>
            <p:cNvSpPr/>
            <p:nvPr/>
          </p:nvSpPr>
          <p:spPr>
            <a:xfrm>
              <a:off x="3950" y="0"/>
              <a:ext cx="413175" cy="413174"/>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5029" name="x"/>
          <p:cNvSpPr txBox="1"/>
          <p:nvPr/>
        </p:nvSpPr>
        <p:spPr>
          <a:xfrm>
            <a:off x="8365349" y="2851573"/>
            <a:ext cx="31313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x</a:t>
            </a:r>
          </a:p>
        </p:txBody>
      </p:sp>
      <p:sp>
        <p:nvSpPr>
          <p:cNvPr id="5030" name="root"/>
          <p:cNvSpPr txBox="1"/>
          <p:nvPr/>
        </p:nvSpPr>
        <p:spPr>
          <a:xfrm>
            <a:off x="8877300" y="3289300"/>
            <a:ext cx="628145"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root</a:t>
            </a:r>
          </a:p>
        </p:txBody>
      </p:sp>
      <p:grpSp>
        <p:nvGrpSpPr>
          <p:cNvPr id="5040" name="Group"/>
          <p:cNvGrpSpPr/>
          <p:nvPr/>
        </p:nvGrpSpPr>
        <p:grpSpPr>
          <a:xfrm>
            <a:off x="8329507" y="3276035"/>
            <a:ext cx="1792958" cy="2656277"/>
            <a:chOff x="0" y="0"/>
            <a:chExt cx="1792957" cy="2656275"/>
          </a:xfrm>
        </p:grpSpPr>
        <p:sp>
          <p:nvSpPr>
            <p:cNvPr id="5031" name="Line"/>
            <p:cNvSpPr/>
            <p:nvPr/>
          </p:nvSpPr>
          <p:spPr>
            <a:xfrm flipV="1">
              <a:off x="205400" y="1245164"/>
              <a:ext cx="1" cy="1066871"/>
            </a:xfrm>
            <a:prstGeom prst="line">
              <a:avLst/>
            </a:prstGeom>
            <a:noFill/>
            <a:ln w="25400" cap="flat">
              <a:solidFill>
                <a:srgbClr val="929292"/>
              </a:solidFill>
              <a:prstDash val="solid"/>
              <a:round/>
            </a:ln>
            <a:effectLst/>
          </p:spPr>
          <p:txBody>
            <a:bodyPr wrap="square" lIns="0" tIns="0" rIns="0" bIns="0" numCol="1" anchor="t">
              <a:noAutofit/>
            </a:bodyPr>
            <a:lstStyle/>
            <a:p>
              <a:pPr>
                <a:defRPr sz="1200"/>
              </a:pPr>
            </a:p>
          </p:txBody>
        </p:sp>
        <p:sp>
          <p:nvSpPr>
            <p:cNvPr id="5032" name="Line"/>
            <p:cNvSpPr/>
            <p:nvPr/>
          </p:nvSpPr>
          <p:spPr>
            <a:xfrm flipV="1">
              <a:off x="200531" y="234893"/>
              <a:ext cx="1" cy="1013393"/>
            </a:xfrm>
            <a:prstGeom prst="line">
              <a:avLst/>
            </a:prstGeom>
            <a:noFill/>
            <a:ln w="50800" cap="flat">
              <a:solidFill>
                <a:srgbClr val="8D3124"/>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5033" name="Line"/>
            <p:cNvSpPr/>
            <p:nvPr/>
          </p:nvSpPr>
          <p:spPr>
            <a:xfrm flipH="1" flipV="1">
              <a:off x="300228" y="294470"/>
              <a:ext cx="1281193" cy="99145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5034" name="Line"/>
            <p:cNvSpPr/>
            <p:nvPr/>
          </p:nvSpPr>
          <p:spPr>
            <a:xfrm flipH="1" flipV="1">
              <a:off x="219850" y="1252163"/>
              <a:ext cx="1042832" cy="1050852"/>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5035" name="2"/>
            <p:cNvSpPr/>
            <p:nvPr/>
          </p:nvSpPr>
          <p:spPr>
            <a:xfrm>
              <a:off x="1379783" y="1123526"/>
              <a:ext cx="413175"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2</a:t>
              </a:r>
            </a:p>
          </p:txBody>
        </p:sp>
        <p:sp>
          <p:nvSpPr>
            <p:cNvPr id="5036" name="5"/>
            <p:cNvSpPr/>
            <p:nvPr/>
          </p:nvSpPr>
          <p:spPr>
            <a:xfrm>
              <a:off x="1055792" y="2237175"/>
              <a:ext cx="413175"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5</a:t>
              </a:r>
            </a:p>
          </p:txBody>
        </p:sp>
        <p:sp>
          <p:nvSpPr>
            <p:cNvPr id="5037" name="4"/>
            <p:cNvSpPr/>
            <p:nvPr/>
          </p:nvSpPr>
          <p:spPr>
            <a:xfrm>
              <a:off x="0" y="2237175"/>
              <a:ext cx="413174"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4</a:t>
              </a:r>
            </a:p>
          </p:txBody>
        </p:sp>
        <p:sp>
          <p:nvSpPr>
            <p:cNvPr id="5038" name="0"/>
            <p:cNvSpPr/>
            <p:nvPr/>
          </p:nvSpPr>
          <p:spPr>
            <a:xfrm>
              <a:off x="1692" y="0"/>
              <a:ext cx="419101" cy="419100"/>
            </a:xfrm>
            <a:prstGeom prst="ellipse">
              <a:avLst/>
            </a:prstGeom>
            <a:solidFill>
              <a:srgbClr val="000000"/>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FFFFFF"/>
                  </a:solidFill>
                  <a:uFill>
                    <a:solidFill>
                      <a:srgbClr val="FFFFFF"/>
                    </a:solidFill>
                  </a:uFill>
                  <a:latin typeface="Lucida Sans Regular"/>
                  <a:ea typeface="Lucida Sans Regular"/>
                  <a:cs typeface="Lucida Sans Regular"/>
                  <a:sym typeface="Lucida Sans Regular"/>
                </a:defRPr>
              </a:lvl1pPr>
            </a:lstStyle>
            <a:p>
              <a:pPr/>
              <a:r>
                <a:t>0</a:t>
              </a:r>
            </a:p>
          </p:txBody>
        </p:sp>
        <p:sp>
          <p:nvSpPr>
            <p:cNvPr id="5039" name="1"/>
            <p:cNvSpPr/>
            <p:nvPr/>
          </p:nvSpPr>
          <p:spPr>
            <a:xfrm>
              <a:off x="0" y="1118164"/>
              <a:ext cx="413174" cy="413174"/>
            </a:xfrm>
            <a:prstGeom prst="ellipse">
              <a:avLst/>
            </a:prstGeom>
            <a:solidFill>
              <a:srgbClr val="BABABA"/>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a:t>
              </a:r>
            </a:p>
          </p:txBody>
        </p:sp>
      </p:grpSp>
      <p:sp>
        <p:nvSpPr>
          <p:cNvPr id="5041" name="p"/>
          <p:cNvSpPr txBox="1"/>
          <p:nvPr/>
        </p:nvSpPr>
        <p:spPr>
          <a:xfrm>
            <a:off x="2247900" y="3962400"/>
            <a:ext cx="31702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latin typeface="Lucida Sans Regular"/>
                <a:ea typeface="Lucida Sans Regular"/>
                <a:cs typeface="Lucida Sans Regular"/>
                <a:sym typeface="Lucida Sans Regular"/>
              </a:defRPr>
            </a:lvl1pPr>
          </a:lstStyle>
          <a:p>
            <a:pPr/>
            <a:r>
              <a:t>p</a:t>
            </a:r>
          </a:p>
        </p:txBody>
      </p:sp>
      <p:grpSp>
        <p:nvGrpSpPr>
          <p:cNvPr id="5047" name="Group"/>
          <p:cNvGrpSpPr/>
          <p:nvPr/>
        </p:nvGrpSpPr>
        <p:grpSpPr>
          <a:xfrm>
            <a:off x="1776522" y="4392506"/>
            <a:ext cx="1245299" cy="1538394"/>
            <a:chOff x="0" y="0"/>
            <a:chExt cx="1245298" cy="1538393"/>
          </a:xfrm>
        </p:grpSpPr>
        <p:sp>
          <p:nvSpPr>
            <p:cNvPr id="5042" name="Line"/>
            <p:cNvSpPr/>
            <p:nvPr/>
          </p:nvSpPr>
          <p:spPr>
            <a:xfrm flipH="1" flipV="1">
              <a:off x="661022" y="222179"/>
              <a:ext cx="353071" cy="911792"/>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5043" name="Line"/>
            <p:cNvSpPr/>
            <p:nvPr/>
          </p:nvSpPr>
          <p:spPr>
            <a:xfrm flipV="1">
              <a:off x="249268" y="226682"/>
              <a:ext cx="355601" cy="863601"/>
            </a:xfrm>
            <a:prstGeom prst="line">
              <a:avLst/>
            </a:prstGeom>
            <a:noFill/>
            <a:ln w="25400" cap="flat">
              <a:solidFill>
                <a:srgbClr val="929292"/>
              </a:solidFill>
              <a:prstDash val="solid"/>
              <a:round/>
            </a:ln>
            <a:effectLst/>
          </p:spPr>
          <p:txBody>
            <a:bodyPr wrap="square" lIns="203200" tIns="203200" rIns="203200" bIns="203200" numCol="1" anchor="t">
              <a:noAutofit/>
            </a:bodyPr>
            <a:lstStyle/>
            <a:p>
              <a:pPr marL="7224" marR="7224" defTabSz="1295400">
                <a:lnSpc>
                  <a:spcPct val="120000"/>
                </a:lnSpc>
                <a:defRPr sz="2200">
                  <a:solidFill>
                    <a:srgbClr val="929292"/>
                  </a:solidFill>
                  <a:uFill>
                    <a:solidFill>
                      <a:srgbClr val="000000"/>
                    </a:solidFill>
                  </a:uFill>
                  <a:latin typeface="Lucida Sans Regular"/>
                  <a:ea typeface="Lucida Sans Regular"/>
                  <a:cs typeface="Lucida Sans Regular"/>
                  <a:sym typeface="Lucida Sans Regular"/>
                </a:defRPr>
              </a:pPr>
            </a:p>
          </p:txBody>
        </p:sp>
        <p:sp>
          <p:nvSpPr>
            <p:cNvPr id="5044" name="12"/>
            <p:cNvSpPr/>
            <p:nvPr/>
          </p:nvSpPr>
          <p:spPr>
            <a:xfrm>
              <a:off x="791245" y="1119293"/>
              <a:ext cx="454054"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12</a:t>
              </a:r>
            </a:p>
          </p:txBody>
        </p:sp>
        <p:sp>
          <p:nvSpPr>
            <p:cNvPr id="5045" name="11"/>
            <p:cNvSpPr/>
            <p:nvPr/>
          </p:nvSpPr>
          <p:spPr>
            <a:xfrm>
              <a:off x="0" y="1119293"/>
              <a:ext cx="454053" cy="419101"/>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uFill>
                    <a:solidFill>
                      <a:srgbClr val="000000"/>
                    </a:solidFill>
                  </a:uFill>
                  <a:latin typeface="Lucida Sans Regular"/>
                  <a:ea typeface="Lucida Sans Regular"/>
                  <a:cs typeface="Lucida Sans Regular"/>
                  <a:sym typeface="Lucida Sans Regular"/>
                </a:defRPr>
              </a:lvl1pPr>
            </a:lstStyle>
            <a:p>
              <a:pPr/>
              <a:r>
                <a:t>11</a:t>
              </a:r>
            </a:p>
          </p:txBody>
        </p:sp>
        <p:sp>
          <p:nvSpPr>
            <p:cNvPr id="5046" name="9"/>
            <p:cNvSpPr/>
            <p:nvPr/>
          </p:nvSpPr>
          <p:spPr>
            <a:xfrm>
              <a:off x="425375" y="0"/>
              <a:ext cx="419101" cy="419100"/>
            </a:xfrm>
            <a:prstGeom prst="ellipse">
              <a:avLst/>
            </a:prstGeom>
            <a:solidFill>
              <a:srgbClr val="8D3124"/>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FFFFFF"/>
                  </a:solidFill>
                  <a:uFill>
                    <a:solidFill>
                      <a:srgbClr val="FFFFFF"/>
                    </a:solidFill>
                  </a:uFill>
                  <a:latin typeface="Lucida Sans Regular"/>
                  <a:ea typeface="Lucida Sans Regular"/>
                  <a:cs typeface="Lucida Sans Regular"/>
                  <a:sym typeface="Lucida Sans Regular"/>
                </a:defRPr>
              </a:lvl1pPr>
            </a:lstStyle>
            <a:p>
              <a:pPr/>
              <a:r>
                <a:t>9</a:t>
              </a:r>
            </a:p>
          </p:txBody>
        </p:sp>
      </p:grpSp>
      <p:sp>
        <p:nvSpPr>
          <p:cNvPr id="5048" name="Bottom line.  Now, find() has the side effect of compressing the tree."/>
          <p:cNvSpPr txBox="1"/>
          <p:nvPr/>
        </p:nvSpPr>
        <p:spPr>
          <a:xfrm>
            <a:off x="812800" y="1270000"/>
            <a:ext cx="11379200" cy="81280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R="58702" defTabSz="1295400">
              <a:lnSpc>
                <a:spcPts val="3900"/>
              </a:lnSpc>
              <a:buClr>
                <a:srgbClr val="0048AA"/>
              </a:buClr>
              <a:buFont typeface="Lucida Sans Regular"/>
              <a:defRPr>
                <a:uFill>
                  <a:solidFill>
                    <a:srgbClr val="000000"/>
                  </a:solidFill>
                </a:uFill>
                <a:latin typeface="Lucida Sans Regular"/>
                <a:ea typeface="Lucida Sans Regular"/>
                <a:cs typeface="Lucida Sans Regular"/>
                <a:sym typeface="Lucida Sans Regular"/>
              </a:defRPr>
            </a:pPr>
            <a:br/>
            <a:br/>
            <a:br/>
            <a:br/>
            <a:br/>
            <a:br/>
            <a:br/>
            <a:br/>
            <a:br/>
            <a:br/>
            <a:br/>
            <a:br/>
            <a:br/>
          </a:p>
          <a:p>
            <a:pPr marR="58702" defTabSz="1295400">
              <a:lnSpc>
                <a:spcPts val="3900"/>
              </a:lnSpc>
              <a:buClr>
                <a:srgbClr val="0048AA"/>
              </a:buClr>
              <a:buFont typeface="Lucida Sans Regular"/>
              <a:defRPr>
                <a:uFill>
                  <a:solidFill>
                    <a:srgbClr val="000000"/>
                  </a:solidFill>
                </a:uFill>
                <a:latin typeface="Lucida Sans Regular"/>
                <a:ea typeface="Lucida Sans Regular"/>
                <a:cs typeface="Lucida Sans Regular"/>
                <a:sym typeface="Lucida Sans Regular"/>
              </a:defRPr>
            </a:pPr>
            <a:br/>
            <a:r>
              <a:t>Bottom line.  </a:t>
            </a:r>
            <a:r>
              <a:t>Now, </a:t>
            </a:r>
            <a:r>
              <a:rPr sz="2000">
                <a:latin typeface="Lucida Sans Typewriter Regular"/>
                <a:ea typeface="Lucida Sans Typewriter Regular"/>
                <a:cs typeface="Lucida Sans Typewriter Regular"/>
                <a:sym typeface="Lucida Sans Typewriter Regular"/>
              </a:rPr>
              <a:t>find()</a:t>
            </a:r>
            <a:r>
              <a:t> has the side effect of compressing the tree.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48" grpId="1"/>
    </p:bldLst>
  </p:timing>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0" name="Line"/>
          <p:cNvSpPr/>
          <p:nvPr/>
        </p:nvSpPr>
        <p:spPr>
          <a:xfrm>
            <a:off x="8025229" y="6259658"/>
            <a:ext cx="1" cy="1228017"/>
          </a:xfrm>
          <a:prstGeom prst="line">
            <a:avLst/>
          </a:prstGeom>
          <a:ln w="25400">
            <a:solidFill>
              <a:srgbClr val="000000"/>
            </a:solidFill>
          </a:ln>
        </p:spPr>
        <p:txBody>
          <a:bodyPr lIns="0" tIns="0" rIns="0" bIns="0"/>
          <a:lstStyle/>
          <a:p>
            <a:pPr>
              <a:defRPr sz="1200"/>
            </a:pPr>
          </a:p>
        </p:txBody>
      </p:sp>
      <p:sp>
        <p:nvSpPr>
          <p:cNvPr id="5051" name="Line"/>
          <p:cNvSpPr/>
          <p:nvPr/>
        </p:nvSpPr>
        <p:spPr>
          <a:xfrm>
            <a:off x="8025229" y="5116658"/>
            <a:ext cx="1" cy="1228017"/>
          </a:xfrm>
          <a:prstGeom prst="line">
            <a:avLst/>
          </a:prstGeom>
          <a:ln w="25400">
            <a:solidFill>
              <a:srgbClr val="000000"/>
            </a:solidFill>
          </a:ln>
        </p:spPr>
        <p:txBody>
          <a:bodyPr lIns="0" tIns="0" rIns="0" bIns="0"/>
          <a:lstStyle/>
          <a:p>
            <a:pPr>
              <a:defRPr sz="1200"/>
            </a:pPr>
          </a:p>
        </p:txBody>
      </p:sp>
      <p:sp>
        <p:nvSpPr>
          <p:cNvPr id="5052" name="Line"/>
          <p:cNvSpPr/>
          <p:nvPr/>
        </p:nvSpPr>
        <p:spPr>
          <a:xfrm flipH="1">
            <a:off x="7032260" y="5283797"/>
            <a:ext cx="868340" cy="868339"/>
          </a:xfrm>
          <a:prstGeom prst="line">
            <a:avLst/>
          </a:prstGeom>
          <a:ln w="25400">
            <a:solidFill>
              <a:srgbClr val="000000"/>
            </a:solidFill>
          </a:ln>
        </p:spPr>
        <p:txBody>
          <a:bodyPr lIns="0" tIns="0" rIns="0" bIns="0"/>
          <a:lstStyle/>
          <a:p>
            <a:pPr>
              <a:defRPr sz="1200"/>
            </a:pPr>
          </a:p>
        </p:txBody>
      </p:sp>
      <p:sp>
        <p:nvSpPr>
          <p:cNvPr id="5053" name="Line"/>
          <p:cNvSpPr/>
          <p:nvPr/>
        </p:nvSpPr>
        <p:spPr>
          <a:xfrm>
            <a:off x="5112077" y="6086967"/>
            <a:ext cx="1259187" cy="1555002"/>
          </a:xfrm>
          <a:prstGeom prst="line">
            <a:avLst/>
          </a:prstGeom>
          <a:ln w="25400">
            <a:solidFill>
              <a:srgbClr val="000000"/>
            </a:solidFill>
          </a:ln>
        </p:spPr>
        <p:txBody>
          <a:bodyPr lIns="0" tIns="0" rIns="0" bIns="0"/>
          <a:lstStyle/>
          <a:p>
            <a:pPr>
              <a:defRPr sz="1200"/>
            </a:pPr>
          </a:p>
        </p:txBody>
      </p:sp>
      <p:sp>
        <p:nvSpPr>
          <p:cNvPr id="5054" name="Line"/>
          <p:cNvSpPr/>
          <p:nvPr/>
        </p:nvSpPr>
        <p:spPr>
          <a:xfrm>
            <a:off x="7882293" y="4964888"/>
            <a:ext cx="2102366" cy="1418059"/>
          </a:xfrm>
          <a:prstGeom prst="line">
            <a:avLst/>
          </a:prstGeom>
          <a:ln w="25400">
            <a:solidFill>
              <a:srgbClr val="000000"/>
            </a:solidFill>
          </a:ln>
        </p:spPr>
        <p:txBody>
          <a:bodyPr lIns="0" tIns="0" rIns="0" bIns="0"/>
          <a:lstStyle/>
          <a:p>
            <a:pPr>
              <a:defRPr sz="1200"/>
            </a:pPr>
          </a:p>
        </p:txBody>
      </p:sp>
      <p:sp>
        <p:nvSpPr>
          <p:cNvPr id="5055" name="Line"/>
          <p:cNvSpPr/>
          <p:nvPr/>
        </p:nvSpPr>
        <p:spPr>
          <a:xfrm flipH="1">
            <a:off x="5131672" y="5087994"/>
            <a:ext cx="2999257" cy="1291684"/>
          </a:xfrm>
          <a:prstGeom prst="line">
            <a:avLst/>
          </a:prstGeom>
          <a:ln w="25400">
            <a:solidFill>
              <a:srgbClr val="000000"/>
            </a:solidFill>
          </a:ln>
        </p:spPr>
        <p:txBody>
          <a:bodyPr lIns="0" tIns="0" rIns="0" bIns="0"/>
          <a:lstStyle/>
          <a:p>
            <a:pPr>
              <a:defRPr sz="1200"/>
            </a:pPr>
          </a:p>
        </p:txBody>
      </p:sp>
      <p:sp>
        <p:nvSpPr>
          <p:cNvPr id="5056"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5078" name="Group"/>
          <p:cNvGrpSpPr/>
          <p:nvPr/>
        </p:nvGrpSpPr>
        <p:grpSpPr>
          <a:xfrm>
            <a:off x="3657599" y="8432800"/>
            <a:ext cx="5791201" cy="889000"/>
            <a:chOff x="0" y="0"/>
            <a:chExt cx="5791200" cy="889000"/>
          </a:xfrm>
        </p:grpSpPr>
        <p:sp>
          <p:nvSpPr>
            <p:cNvPr id="5057"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058"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5059"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060"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061"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062"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5063"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5064"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5065" name="6"/>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066"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067"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5068"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5069"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070" name="6"/>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071"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5072"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5073"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5074"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5075"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076"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5077"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5079" name="9"/>
          <p:cNvSpPr/>
          <p:nvPr/>
        </p:nvSpPr>
        <p:spPr>
          <a:xfrm>
            <a:off x="59309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5085" name="Group"/>
          <p:cNvGrpSpPr/>
          <p:nvPr/>
        </p:nvGrpSpPr>
        <p:grpSpPr>
          <a:xfrm>
            <a:off x="3924300" y="6045200"/>
            <a:ext cx="1600200" cy="1651000"/>
            <a:chOff x="0" y="0"/>
            <a:chExt cx="1600200" cy="1651000"/>
          </a:xfrm>
        </p:grpSpPr>
        <p:sp>
          <p:nvSpPr>
            <p:cNvPr id="5080"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5081"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5082"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5083"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5084"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5086" name="1"/>
          <p:cNvSpPr/>
          <p:nvPr/>
        </p:nvSpPr>
        <p:spPr>
          <a:xfrm>
            <a:off x="77597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5087" name="2"/>
          <p:cNvSpPr/>
          <p:nvPr/>
        </p:nvSpPr>
        <p:spPr>
          <a:xfrm>
            <a:off x="77724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5088" name="0"/>
          <p:cNvSpPr/>
          <p:nvPr/>
        </p:nvSpPr>
        <p:spPr>
          <a:xfrm>
            <a:off x="6654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5089" name="7"/>
          <p:cNvSpPr/>
          <p:nvPr/>
        </p:nvSpPr>
        <p:spPr>
          <a:xfrm>
            <a:off x="9512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5090" name="connected(9, 1)"/>
          <p:cNvSpPr txBox="1"/>
          <p:nvPr/>
        </p:nvSpPr>
        <p:spPr>
          <a:xfrm>
            <a:off x="952500" y="3937000"/>
            <a:ext cx="2177966"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connected(9, 1)</a:t>
            </a:r>
          </a:p>
        </p:txBody>
      </p:sp>
      <p:sp>
        <p:nvSpPr>
          <p:cNvPr id="5091" name="Line"/>
          <p:cNvSpPr/>
          <p:nvPr/>
        </p:nvSpPr>
        <p:spPr>
          <a:xfrm>
            <a:off x="7896444" y="5048598"/>
            <a:ext cx="1233146" cy="1369544"/>
          </a:xfrm>
          <a:prstGeom prst="line">
            <a:avLst/>
          </a:prstGeom>
          <a:ln w="25400">
            <a:solidFill>
              <a:srgbClr val="000000"/>
            </a:solidFill>
          </a:ln>
        </p:spPr>
        <p:txBody>
          <a:bodyPr lIns="0" tIns="0" rIns="0" bIns="0"/>
          <a:lstStyle/>
          <a:p>
            <a:pPr>
              <a:defRPr sz="1200"/>
            </a:pPr>
          </a:p>
        </p:txBody>
      </p:sp>
      <p:sp>
        <p:nvSpPr>
          <p:cNvPr id="5092" name="5"/>
          <p:cNvSpPr/>
          <p:nvPr/>
        </p:nvSpPr>
        <p:spPr>
          <a:xfrm>
            <a:off x="86430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5093" name="6"/>
          <p:cNvSpPr/>
          <p:nvPr/>
        </p:nvSpPr>
        <p:spPr>
          <a:xfrm>
            <a:off x="7772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5094" name="✔"/>
          <p:cNvSpPr txBox="1"/>
          <p:nvPr/>
        </p:nvSpPr>
        <p:spPr>
          <a:xfrm>
            <a:off x="3568700" y="3759200"/>
            <a:ext cx="559881"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3600">
                <a:solidFill>
                  <a:srgbClr val="8D3124"/>
                </a:solidFill>
                <a:uFill>
                  <a:solidFill>
                    <a:srgbClr val="8D3124"/>
                  </a:solidFill>
                </a:uFill>
                <a:latin typeface="Lucida Grande"/>
                <a:ea typeface="Lucida Grande"/>
                <a:cs typeface="Lucida Grande"/>
                <a:sym typeface="Lucida Grande"/>
              </a:defRPr>
            </a:lvl1pPr>
          </a:lstStyle>
          <a:p>
            <a:pPr>
              <a:defRPr sz="2000"/>
            </a:pPr>
            <a:r>
              <a:rPr sz="3600"/>
              <a:t>✔</a:t>
            </a:r>
          </a:p>
        </p:txBody>
      </p:sp>
    </p:spTree>
  </p:cSld>
  <p:clrMapOvr>
    <a:masterClrMapping/>
  </p:clrMapOvr>
  <p:transition xmlns:p14="http://schemas.microsoft.com/office/powerpoint/2010/main" spd="slow"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8" name="Line"/>
          <p:cNvSpPr/>
          <p:nvPr/>
        </p:nvSpPr>
        <p:spPr>
          <a:xfrm>
            <a:off x="8025229" y="6259658"/>
            <a:ext cx="1" cy="1228017"/>
          </a:xfrm>
          <a:prstGeom prst="line">
            <a:avLst/>
          </a:prstGeom>
          <a:ln w="25400">
            <a:solidFill>
              <a:srgbClr val="000000"/>
            </a:solidFill>
          </a:ln>
        </p:spPr>
        <p:txBody>
          <a:bodyPr lIns="0" tIns="0" rIns="0" bIns="0"/>
          <a:lstStyle/>
          <a:p>
            <a:pPr>
              <a:defRPr sz="1200"/>
            </a:pPr>
          </a:p>
        </p:txBody>
      </p:sp>
      <p:sp>
        <p:nvSpPr>
          <p:cNvPr id="5099" name="Line"/>
          <p:cNvSpPr/>
          <p:nvPr/>
        </p:nvSpPr>
        <p:spPr>
          <a:xfrm>
            <a:off x="8025229" y="5116658"/>
            <a:ext cx="1" cy="1228017"/>
          </a:xfrm>
          <a:prstGeom prst="line">
            <a:avLst/>
          </a:prstGeom>
          <a:ln w="25400">
            <a:solidFill>
              <a:srgbClr val="000000"/>
            </a:solidFill>
          </a:ln>
        </p:spPr>
        <p:txBody>
          <a:bodyPr lIns="0" tIns="0" rIns="0" bIns="0"/>
          <a:lstStyle/>
          <a:p>
            <a:pPr>
              <a:defRPr sz="1200"/>
            </a:pPr>
          </a:p>
        </p:txBody>
      </p:sp>
      <p:sp>
        <p:nvSpPr>
          <p:cNvPr id="5100" name="Line"/>
          <p:cNvSpPr/>
          <p:nvPr/>
        </p:nvSpPr>
        <p:spPr>
          <a:xfrm flipH="1">
            <a:off x="7032260" y="5283797"/>
            <a:ext cx="868340" cy="868339"/>
          </a:xfrm>
          <a:prstGeom prst="line">
            <a:avLst/>
          </a:prstGeom>
          <a:ln w="25400">
            <a:solidFill>
              <a:srgbClr val="000000"/>
            </a:solidFill>
          </a:ln>
        </p:spPr>
        <p:txBody>
          <a:bodyPr lIns="0" tIns="0" rIns="0" bIns="0"/>
          <a:lstStyle/>
          <a:p>
            <a:pPr>
              <a:defRPr sz="1200"/>
            </a:pPr>
          </a:p>
        </p:txBody>
      </p:sp>
      <p:sp>
        <p:nvSpPr>
          <p:cNvPr id="5101" name="Line"/>
          <p:cNvSpPr/>
          <p:nvPr/>
        </p:nvSpPr>
        <p:spPr>
          <a:xfrm flipH="1">
            <a:off x="6031362" y="5254583"/>
            <a:ext cx="1782821" cy="908369"/>
          </a:xfrm>
          <a:prstGeom prst="line">
            <a:avLst/>
          </a:prstGeom>
          <a:ln w="63500">
            <a:solidFill>
              <a:srgbClr val="8D3124"/>
            </a:solidFill>
          </a:ln>
        </p:spPr>
        <p:txBody>
          <a:bodyPr lIns="0" tIns="0" rIns="0" bIns="0"/>
          <a:lstStyle/>
          <a:p>
            <a:pPr>
              <a:defRPr sz="1200"/>
            </a:pPr>
          </a:p>
        </p:txBody>
      </p:sp>
      <p:sp>
        <p:nvSpPr>
          <p:cNvPr id="5102" name="Line"/>
          <p:cNvSpPr/>
          <p:nvPr/>
        </p:nvSpPr>
        <p:spPr>
          <a:xfrm>
            <a:off x="7882293" y="4964888"/>
            <a:ext cx="2102366" cy="1418059"/>
          </a:xfrm>
          <a:prstGeom prst="line">
            <a:avLst/>
          </a:prstGeom>
          <a:ln w="25400">
            <a:solidFill>
              <a:srgbClr val="000000"/>
            </a:solidFill>
          </a:ln>
        </p:spPr>
        <p:txBody>
          <a:bodyPr lIns="0" tIns="0" rIns="0" bIns="0"/>
          <a:lstStyle/>
          <a:p>
            <a:pPr>
              <a:defRPr sz="1200"/>
            </a:pPr>
          </a:p>
        </p:txBody>
      </p:sp>
      <p:sp>
        <p:nvSpPr>
          <p:cNvPr id="5103" name="Line"/>
          <p:cNvSpPr/>
          <p:nvPr/>
        </p:nvSpPr>
        <p:spPr>
          <a:xfrm flipH="1">
            <a:off x="4807827" y="5091164"/>
            <a:ext cx="3062748" cy="1132944"/>
          </a:xfrm>
          <a:prstGeom prst="line">
            <a:avLst/>
          </a:prstGeom>
          <a:ln w="25400">
            <a:solidFill>
              <a:srgbClr val="000000"/>
            </a:solidFill>
          </a:ln>
        </p:spPr>
        <p:txBody>
          <a:bodyPr lIns="0" tIns="0" rIns="0" bIns="0"/>
          <a:lstStyle/>
          <a:p>
            <a:pPr>
              <a:defRPr sz="1200"/>
            </a:pPr>
          </a:p>
        </p:txBody>
      </p:sp>
      <p:sp>
        <p:nvSpPr>
          <p:cNvPr id="5104"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5126" name="Group"/>
          <p:cNvGrpSpPr/>
          <p:nvPr/>
        </p:nvGrpSpPr>
        <p:grpSpPr>
          <a:xfrm>
            <a:off x="3657599" y="8432800"/>
            <a:ext cx="5791201" cy="889000"/>
            <a:chOff x="0" y="0"/>
            <a:chExt cx="5791200" cy="889000"/>
          </a:xfrm>
        </p:grpSpPr>
        <p:sp>
          <p:nvSpPr>
            <p:cNvPr id="5105"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06"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510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10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109"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1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511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511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5113" name="6"/>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14"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1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511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511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18" name="6"/>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1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512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5121"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5122" name="6"/>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512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12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512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5127" name="9"/>
          <p:cNvSpPr/>
          <p:nvPr/>
        </p:nvSpPr>
        <p:spPr>
          <a:xfrm>
            <a:off x="5600700" y="60706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5133" name="Group"/>
          <p:cNvGrpSpPr/>
          <p:nvPr/>
        </p:nvGrpSpPr>
        <p:grpSpPr>
          <a:xfrm>
            <a:off x="3289300" y="6045200"/>
            <a:ext cx="1600200" cy="1651000"/>
            <a:chOff x="0" y="0"/>
            <a:chExt cx="1600200" cy="1651000"/>
          </a:xfrm>
        </p:grpSpPr>
        <p:sp>
          <p:nvSpPr>
            <p:cNvPr id="5128"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5129"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5130"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5131"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5132"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5134" name="Line"/>
          <p:cNvSpPr/>
          <p:nvPr/>
        </p:nvSpPr>
        <p:spPr>
          <a:xfrm>
            <a:off x="7896444" y="5048598"/>
            <a:ext cx="1233146" cy="1369544"/>
          </a:xfrm>
          <a:prstGeom prst="line">
            <a:avLst/>
          </a:prstGeom>
          <a:ln w="25400">
            <a:solidFill>
              <a:srgbClr val="000000"/>
            </a:solidFill>
          </a:ln>
        </p:spPr>
        <p:txBody>
          <a:bodyPr lIns="0" tIns="0" rIns="0" bIns="0"/>
          <a:lstStyle/>
          <a:p>
            <a:pPr>
              <a:defRPr sz="1200"/>
            </a:pPr>
          </a:p>
        </p:txBody>
      </p:sp>
      <p:sp>
        <p:nvSpPr>
          <p:cNvPr id="5135" name="1"/>
          <p:cNvSpPr/>
          <p:nvPr/>
        </p:nvSpPr>
        <p:spPr>
          <a:xfrm>
            <a:off x="77597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5136" name="2"/>
          <p:cNvSpPr/>
          <p:nvPr/>
        </p:nvSpPr>
        <p:spPr>
          <a:xfrm>
            <a:off x="77724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5137" name="0"/>
          <p:cNvSpPr/>
          <p:nvPr/>
        </p:nvSpPr>
        <p:spPr>
          <a:xfrm>
            <a:off x="6654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5138" name="7"/>
          <p:cNvSpPr/>
          <p:nvPr/>
        </p:nvSpPr>
        <p:spPr>
          <a:xfrm>
            <a:off x="9512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5139" name="connected(9, 1)"/>
          <p:cNvSpPr txBox="1"/>
          <p:nvPr/>
        </p:nvSpPr>
        <p:spPr>
          <a:xfrm>
            <a:off x="952500" y="3937000"/>
            <a:ext cx="2177966"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connected(9, 1)</a:t>
            </a:r>
          </a:p>
        </p:txBody>
      </p:sp>
      <p:sp>
        <p:nvSpPr>
          <p:cNvPr id="5140" name="path compression:…"/>
          <p:cNvSpPr txBox="1"/>
          <p:nvPr/>
        </p:nvSpPr>
        <p:spPr>
          <a:xfrm>
            <a:off x="5181600" y="3670300"/>
            <a:ext cx="2228801" cy="800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algn="ctr" defTabSz="1295400">
              <a:lnSpc>
                <a:spcPct val="150000"/>
              </a:lnSpc>
              <a:defRPr sz="1800">
                <a:solidFill>
                  <a:srgbClr val="8D3124"/>
                </a:solidFill>
                <a:uFill>
                  <a:solidFill>
                    <a:srgbClr val="8D3124"/>
                  </a:solidFill>
                </a:uFill>
                <a:latin typeface="Lucida Sans Regular"/>
                <a:ea typeface="Lucida Sans Regular"/>
                <a:cs typeface="Lucida Sans Regular"/>
                <a:sym typeface="Lucida Sans Regular"/>
              </a:defRPr>
            </a:pPr>
            <a:r>
              <a:t>path compression:</a:t>
            </a:r>
          </a:p>
          <a:p>
            <a:pPr marL="58702" marR="58702" algn="ctr" defTabSz="1295400">
              <a:lnSpc>
                <a:spcPct val="150000"/>
              </a:lnSpc>
              <a:defRPr sz="1800">
                <a:solidFill>
                  <a:srgbClr val="8D3124"/>
                </a:solidFill>
                <a:uFill>
                  <a:solidFill>
                    <a:srgbClr val="8D3124"/>
                  </a:solidFill>
                </a:uFill>
                <a:latin typeface="Lucida Sans Regular"/>
                <a:ea typeface="Lucida Sans Regular"/>
                <a:cs typeface="Lucida Sans Regular"/>
                <a:sym typeface="Lucida Sans Regular"/>
              </a:defRPr>
            </a:pPr>
            <a:r>
              <a:t>make 9 point to 6</a:t>
            </a:r>
          </a:p>
        </p:txBody>
      </p:sp>
      <p:sp>
        <p:nvSpPr>
          <p:cNvPr id="5141" name="Line"/>
          <p:cNvSpPr/>
          <p:nvPr/>
        </p:nvSpPr>
        <p:spPr>
          <a:xfrm flipH="1" flipV="1">
            <a:off x="5941900" y="4476745"/>
            <a:ext cx="725600" cy="1256863"/>
          </a:xfrm>
          <a:prstGeom prst="line">
            <a:avLst/>
          </a:prstGeom>
          <a:ln w="25400">
            <a:solidFill>
              <a:srgbClr val="8D3124"/>
            </a:solidFill>
            <a:headEnd type="triangle"/>
          </a:ln>
        </p:spPr>
        <p:txBody>
          <a:bodyPr lIns="0" tIns="0" rIns="0" bIns="0"/>
          <a:lstStyle/>
          <a:p>
            <a:pPr>
              <a:defRPr sz="1200"/>
            </a:pPr>
          </a:p>
        </p:txBody>
      </p:sp>
      <p:sp>
        <p:nvSpPr>
          <p:cNvPr id="5142" name="5"/>
          <p:cNvSpPr/>
          <p:nvPr/>
        </p:nvSpPr>
        <p:spPr>
          <a:xfrm>
            <a:off x="86430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5143" name="6"/>
          <p:cNvSpPr/>
          <p:nvPr/>
        </p:nvSpPr>
        <p:spPr>
          <a:xfrm>
            <a:off x="7772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5144" name="✔"/>
          <p:cNvSpPr txBox="1"/>
          <p:nvPr/>
        </p:nvSpPr>
        <p:spPr>
          <a:xfrm>
            <a:off x="3568700" y="3759200"/>
            <a:ext cx="559881"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3600">
                <a:solidFill>
                  <a:srgbClr val="8D3124"/>
                </a:solidFill>
                <a:uFill>
                  <a:solidFill>
                    <a:srgbClr val="8D3124"/>
                  </a:solidFill>
                </a:uFill>
                <a:latin typeface="Lucida Grande"/>
                <a:ea typeface="Lucida Grande"/>
                <a:cs typeface="Lucida Grande"/>
                <a:sym typeface="Lucida Grande"/>
              </a:defRPr>
            </a:lvl1pPr>
          </a:lstStyle>
          <a:p>
            <a:pPr>
              <a:defRPr sz="2000"/>
            </a:pPr>
            <a:r>
              <a:rPr sz="3600"/>
              <a:t>✔</a:t>
            </a:r>
          </a:p>
        </p:txBody>
      </p:sp>
    </p:spTree>
  </p:cSld>
  <p:clrMapOvr>
    <a:masterClrMapping/>
  </p:clrMapOvr>
  <mc:AlternateContent xmlns:mc="http://schemas.openxmlformats.org/markup-compatibility/2006">
    <mc:Choice xmlns:p14="http://schemas.microsoft.com/office/powerpoint/2010/main" Requires="p14">
      <p:transition spd="slow" advClick="1" p14:dur="2500">
        <p:dissolve/>
      </p:transition>
    </mc:Choice>
    <mc:Fallback>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6" name="Line"/>
          <p:cNvSpPr/>
          <p:nvPr/>
        </p:nvSpPr>
        <p:spPr>
          <a:xfrm>
            <a:off x="8025229" y="5116658"/>
            <a:ext cx="1" cy="1228017"/>
          </a:xfrm>
          <a:prstGeom prst="line">
            <a:avLst/>
          </a:prstGeom>
          <a:ln w="76200">
            <a:solidFill>
              <a:srgbClr val="8D3124"/>
            </a:solidFill>
          </a:ln>
        </p:spPr>
        <p:txBody>
          <a:bodyPr lIns="0" tIns="0" rIns="0" bIns="0"/>
          <a:lstStyle/>
          <a:p>
            <a:pPr>
              <a:defRPr sz="1200"/>
            </a:pPr>
          </a:p>
        </p:txBody>
      </p:sp>
      <p:sp>
        <p:nvSpPr>
          <p:cNvPr id="5147" name="Line"/>
          <p:cNvSpPr/>
          <p:nvPr/>
        </p:nvSpPr>
        <p:spPr>
          <a:xfrm>
            <a:off x="8071472" y="5311913"/>
            <a:ext cx="898115" cy="837506"/>
          </a:xfrm>
          <a:prstGeom prst="line">
            <a:avLst/>
          </a:prstGeom>
          <a:ln w="25400">
            <a:solidFill>
              <a:srgbClr val="000000"/>
            </a:solidFill>
          </a:ln>
        </p:spPr>
        <p:txBody>
          <a:bodyPr lIns="0" tIns="0" rIns="0" bIns="0"/>
          <a:lstStyle/>
          <a:p>
            <a:pPr>
              <a:defRPr sz="1200"/>
            </a:pPr>
          </a:p>
        </p:txBody>
      </p:sp>
      <p:sp>
        <p:nvSpPr>
          <p:cNvPr id="5148" name="Line"/>
          <p:cNvSpPr/>
          <p:nvPr/>
        </p:nvSpPr>
        <p:spPr>
          <a:xfrm flipH="1">
            <a:off x="7032260" y="5283797"/>
            <a:ext cx="868340" cy="868339"/>
          </a:xfrm>
          <a:prstGeom prst="line">
            <a:avLst/>
          </a:prstGeom>
          <a:ln w="25400">
            <a:solidFill>
              <a:srgbClr val="000000"/>
            </a:solidFill>
          </a:ln>
        </p:spPr>
        <p:txBody>
          <a:bodyPr lIns="0" tIns="0" rIns="0" bIns="0"/>
          <a:lstStyle/>
          <a:p>
            <a:pPr>
              <a:defRPr sz="1200"/>
            </a:pPr>
          </a:p>
        </p:txBody>
      </p:sp>
      <p:sp>
        <p:nvSpPr>
          <p:cNvPr id="5149" name="Line"/>
          <p:cNvSpPr/>
          <p:nvPr/>
        </p:nvSpPr>
        <p:spPr>
          <a:xfrm flipH="1">
            <a:off x="6031362" y="5254583"/>
            <a:ext cx="1782821" cy="908369"/>
          </a:xfrm>
          <a:prstGeom prst="line">
            <a:avLst/>
          </a:prstGeom>
          <a:ln w="25400">
            <a:solidFill>
              <a:srgbClr val="000000"/>
            </a:solidFill>
          </a:ln>
        </p:spPr>
        <p:txBody>
          <a:bodyPr lIns="0" tIns="0" rIns="0" bIns="0"/>
          <a:lstStyle/>
          <a:p>
            <a:pPr>
              <a:defRPr sz="1200"/>
            </a:pPr>
          </a:p>
        </p:txBody>
      </p:sp>
      <p:sp>
        <p:nvSpPr>
          <p:cNvPr id="5150" name="Line"/>
          <p:cNvSpPr/>
          <p:nvPr/>
        </p:nvSpPr>
        <p:spPr>
          <a:xfrm>
            <a:off x="8291250" y="5198935"/>
            <a:ext cx="2351254" cy="949965"/>
          </a:xfrm>
          <a:prstGeom prst="line">
            <a:avLst/>
          </a:prstGeom>
          <a:ln w="25400">
            <a:solidFill>
              <a:srgbClr val="000000"/>
            </a:solidFill>
          </a:ln>
        </p:spPr>
        <p:txBody>
          <a:bodyPr lIns="0" tIns="0" rIns="0" bIns="0"/>
          <a:lstStyle/>
          <a:p>
            <a:pPr>
              <a:defRPr sz="1200"/>
            </a:pPr>
          </a:p>
        </p:txBody>
      </p:sp>
      <p:sp>
        <p:nvSpPr>
          <p:cNvPr id="5151" name="Line"/>
          <p:cNvSpPr/>
          <p:nvPr/>
        </p:nvSpPr>
        <p:spPr>
          <a:xfrm flipH="1">
            <a:off x="4807827" y="5091164"/>
            <a:ext cx="3062748" cy="1132944"/>
          </a:xfrm>
          <a:prstGeom prst="line">
            <a:avLst/>
          </a:prstGeom>
          <a:ln w="25400">
            <a:solidFill>
              <a:srgbClr val="000000"/>
            </a:solidFill>
          </a:ln>
        </p:spPr>
        <p:txBody>
          <a:bodyPr lIns="0" tIns="0" rIns="0" bIns="0"/>
          <a:lstStyle/>
          <a:p>
            <a:pPr>
              <a:defRPr sz="1200"/>
            </a:pPr>
          </a:p>
        </p:txBody>
      </p:sp>
      <p:sp>
        <p:nvSpPr>
          <p:cNvPr id="5152"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5174" name="Group"/>
          <p:cNvGrpSpPr/>
          <p:nvPr/>
        </p:nvGrpSpPr>
        <p:grpSpPr>
          <a:xfrm>
            <a:off x="3657599" y="8432800"/>
            <a:ext cx="5791201" cy="889000"/>
            <a:chOff x="0" y="0"/>
            <a:chExt cx="5791200" cy="889000"/>
          </a:xfrm>
        </p:grpSpPr>
        <p:sp>
          <p:nvSpPr>
            <p:cNvPr id="5153"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54" name="6"/>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5155"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156"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157"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58"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5159"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5160"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5161" name="6"/>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62"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63"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5164"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5165"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66" name="6"/>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67"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5168"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5169"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5170" name="6"/>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171"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172"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5173"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5175" name="9"/>
          <p:cNvSpPr/>
          <p:nvPr/>
        </p:nvSpPr>
        <p:spPr>
          <a:xfrm>
            <a:off x="5600700" y="60706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5181" name="Group"/>
          <p:cNvGrpSpPr/>
          <p:nvPr/>
        </p:nvGrpSpPr>
        <p:grpSpPr>
          <a:xfrm>
            <a:off x="3289300" y="6045200"/>
            <a:ext cx="1600200" cy="1651000"/>
            <a:chOff x="0" y="0"/>
            <a:chExt cx="1600200" cy="1651000"/>
          </a:xfrm>
        </p:grpSpPr>
        <p:sp>
          <p:nvSpPr>
            <p:cNvPr id="5176"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5177"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5178"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5179"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5180"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5182" name="Line"/>
          <p:cNvSpPr/>
          <p:nvPr/>
        </p:nvSpPr>
        <p:spPr>
          <a:xfrm>
            <a:off x="8202396" y="5286642"/>
            <a:ext cx="1611842" cy="893457"/>
          </a:xfrm>
          <a:prstGeom prst="line">
            <a:avLst/>
          </a:prstGeom>
          <a:ln w="25400">
            <a:solidFill>
              <a:srgbClr val="000000"/>
            </a:solidFill>
          </a:ln>
        </p:spPr>
        <p:txBody>
          <a:bodyPr lIns="0" tIns="0" rIns="0" bIns="0"/>
          <a:lstStyle/>
          <a:p>
            <a:pPr>
              <a:defRPr sz="1200"/>
            </a:pPr>
          </a:p>
        </p:txBody>
      </p:sp>
      <p:sp>
        <p:nvSpPr>
          <p:cNvPr id="5183" name="1"/>
          <p:cNvSpPr/>
          <p:nvPr/>
        </p:nvSpPr>
        <p:spPr>
          <a:xfrm>
            <a:off x="77597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5184" name="2"/>
          <p:cNvSpPr/>
          <p:nvPr/>
        </p:nvSpPr>
        <p:spPr>
          <a:xfrm>
            <a:off x="8801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5185" name="0"/>
          <p:cNvSpPr/>
          <p:nvPr/>
        </p:nvSpPr>
        <p:spPr>
          <a:xfrm>
            <a:off x="6654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5186" name="7"/>
          <p:cNvSpPr/>
          <p:nvPr/>
        </p:nvSpPr>
        <p:spPr>
          <a:xfrm>
            <a:off x="10591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5187" name="connected(9, 1)"/>
          <p:cNvSpPr txBox="1"/>
          <p:nvPr/>
        </p:nvSpPr>
        <p:spPr>
          <a:xfrm>
            <a:off x="952500" y="3937000"/>
            <a:ext cx="2177966"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connected(9, 1)</a:t>
            </a:r>
          </a:p>
        </p:txBody>
      </p:sp>
      <p:sp>
        <p:nvSpPr>
          <p:cNvPr id="5188" name="path compression:…"/>
          <p:cNvSpPr txBox="1"/>
          <p:nvPr/>
        </p:nvSpPr>
        <p:spPr>
          <a:xfrm>
            <a:off x="5181600" y="3670300"/>
            <a:ext cx="2228801" cy="800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algn="ctr" defTabSz="1295400">
              <a:lnSpc>
                <a:spcPct val="150000"/>
              </a:lnSpc>
              <a:defRPr sz="1800">
                <a:solidFill>
                  <a:srgbClr val="8D3124"/>
                </a:solidFill>
                <a:uFill>
                  <a:solidFill>
                    <a:srgbClr val="8D3124"/>
                  </a:solidFill>
                </a:uFill>
                <a:latin typeface="Lucida Sans Regular"/>
                <a:ea typeface="Lucida Sans Regular"/>
                <a:cs typeface="Lucida Sans Regular"/>
                <a:sym typeface="Lucida Sans Regular"/>
              </a:defRPr>
            </a:pPr>
            <a:r>
              <a:t>path compression:</a:t>
            </a:r>
          </a:p>
          <a:p>
            <a:pPr marL="58702" marR="58702" algn="ctr" defTabSz="1295400">
              <a:lnSpc>
                <a:spcPct val="150000"/>
              </a:lnSpc>
              <a:defRPr sz="1800">
                <a:solidFill>
                  <a:srgbClr val="8D3124"/>
                </a:solidFill>
                <a:uFill>
                  <a:solidFill>
                    <a:srgbClr val="8D3124"/>
                  </a:solidFill>
                </a:uFill>
                <a:latin typeface="Lucida Sans Regular"/>
                <a:ea typeface="Lucida Sans Regular"/>
                <a:cs typeface="Lucida Sans Regular"/>
                <a:sym typeface="Lucida Sans Regular"/>
              </a:defRPr>
            </a:pPr>
            <a:r>
              <a:t>make 1 point to 6</a:t>
            </a:r>
          </a:p>
        </p:txBody>
      </p:sp>
      <p:sp>
        <p:nvSpPr>
          <p:cNvPr id="5189" name="Line"/>
          <p:cNvSpPr/>
          <p:nvPr/>
        </p:nvSpPr>
        <p:spPr>
          <a:xfrm flipH="1" flipV="1">
            <a:off x="5941900" y="4476745"/>
            <a:ext cx="1932100" cy="1238256"/>
          </a:xfrm>
          <a:prstGeom prst="line">
            <a:avLst/>
          </a:prstGeom>
          <a:ln w="25400">
            <a:solidFill>
              <a:srgbClr val="8D3124"/>
            </a:solidFill>
            <a:headEnd type="triangle"/>
          </a:ln>
        </p:spPr>
        <p:txBody>
          <a:bodyPr lIns="0" tIns="0" rIns="0" bIns="0"/>
          <a:lstStyle/>
          <a:p>
            <a:pPr>
              <a:defRPr sz="1200"/>
            </a:pPr>
          </a:p>
        </p:txBody>
      </p:sp>
      <p:sp>
        <p:nvSpPr>
          <p:cNvPr id="5190" name="5"/>
          <p:cNvSpPr/>
          <p:nvPr/>
        </p:nvSpPr>
        <p:spPr>
          <a:xfrm>
            <a:off x="97225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5191" name="6"/>
          <p:cNvSpPr/>
          <p:nvPr/>
        </p:nvSpPr>
        <p:spPr>
          <a:xfrm>
            <a:off x="7772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5192" name="✔"/>
          <p:cNvSpPr txBox="1"/>
          <p:nvPr/>
        </p:nvSpPr>
        <p:spPr>
          <a:xfrm>
            <a:off x="3568700" y="3759200"/>
            <a:ext cx="559881"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3600">
                <a:solidFill>
                  <a:srgbClr val="8D3124"/>
                </a:solidFill>
                <a:uFill>
                  <a:solidFill>
                    <a:srgbClr val="8D3124"/>
                  </a:solidFill>
                </a:uFill>
                <a:latin typeface="Lucida Grande"/>
                <a:ea typeface="Lucida Grande"/>
                <a:cs typeface="Lucida Grande"/>
                <a:sym typeface="Lucida Grande"/>
              </a:defRPr>
            </a:lvl1pPr>
          </a:lstStyle>
          <a:p>
            <a:pPr>
              <a:defRPr sz="2000"/>
            </a:pPr>
            <a:r>
              <a:rPr sz="3600"/>
              <a:t>✔</a:t>
            </a:r>
          </a:p>
        </p:txBody>
      </p:sp>
    </p:spTree>
  </p:cSld>
  <p:clrMapOvr>
    <a:masterClrMapping/>
  </p:clrMapOvr>
  <mc:AlternateContent xmlns:mc="http://schemas.openxmlformats.org/markup-compatibility/2006">
    <mc:Choice xmlns:p14="http://schemas.microsoft.com/office/powerpoint/2010/main" Requires="p14">
      <p:transition spd="slow" advClick="1" p14:dur="2500">
        <p:dissolve/>
      </p:transition>
    </mc:Choice>
    <mc:Fallback>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4" name="Line"/>
          <p:cNvSpPr/>
          <p:nvPr/>
        </p:nvSpPr>
        <p:spPr>
          <a:xfrm>
            <a:off x="8025229" y="5116658"/>
            <a:ext cx="1" cy="1228017"/>
          </a:xfrm>
          <a:prstGeom prst="line">
            <a:avLst/>
          </a:prstGeom>
          <a:ln w="25400">
            <a:solidFill>
              <a:srgbClr val="000000"/>
            </a:solidFill>
          </a:ln>
        </p:spPr>
        <p:txBody>
          <a:bodyPr lIns="0" tIns="0" rIns="0" bIns="0"/>
          <a:lstStyle/>
          <a:p>
            <a:pPr>
              <a:defRPr sz="1200"/>
            </a:pPr>
          </a:p>
        </p:txBody>
      </p:sp>
      <p:sp>
        <p:nvSpPr>
          <p:cNvPr id="5195" name="Line"/>
          <p:cNvSpPr/>
          <p:nvPr/>
        </p:nvSpPr>
        <p:spPr>
          <a:xfrm>
            <a:off x="8071472" y="5311913"/>
            <a:ext cx="898115" cy="837506"/>
          </a:xfrm>
          <a:prstGeom prst="line">
            <a:avLst/>
          </a:prstGeom>
          <a:ln w="25400">
            <a:solidFill>
              <a:srgbClr val="000000"/>
            </a:solidFill>
          </a:ln>
        </p:spPr>
        <p:txBody>
          <a:bodyPr lIns="0" tIns="0" rIns="0" bIns="0"/>
          <a:lstStyle/>
          <a:p>
            <a:pPr>
              <a:defRPr sz="1200"/>
            </a:pPr>
          </a:p>
        </p:txBody>
      </p:sp>
      <p:sp>
        <p:nvSpPr>
          <p:cNvPr id="5196" name="Line"/>
          <p:cNvSpPr/>
          <p:nvPr/>
        </p:nvSpPr>
        <p:spPr>
          <a:xfrm flipH="1">
            <a:off x="7032260" y="5283797"/>
            <a:ext cx="868340" cy="868339"/>
          </a:xfrm>
          <a:prstGeom prst="line">
            <a:avLst/>
          </a:prstGeom>
          <a:ln w="25400">
            <a:solidFill>
              <a:srgbClr val="000000"/>
            </a:solidFill>
          </a:ln>
        </p:spPr>
        <p:txBody>
          <a:bodyPr lIns="0" tIns="0" rIns="0" bIns="0"/>
          <a:lstStyle/>
          <a:p>
            <a:pPr>
              <a:defRPr sz="1200"/>
            </a:pPr>
          </a:p>
        </p:txBody>
      </p:sp>
      <p:sp>
        <p:nvSpPr>
          <p:cNvPr id="5197" name="Line"/>
          <p:cNvSpPr/>
          <p:nvPr/>
        </p:nvSpPr>
        <p:spPr>
          <a:xfrm flipH="1">
            <a:off x="6031362" y="5254583"/>
            <a:ext cx="1782821" cy="908369"/>
          </a:xfrm>
          <a:prstGeom prst="line">
            <a:avLst/>
          </a:prstGeom>
          <a:ln w="25400">
            <a:solidFill>
              <a:srgbClr val="000000"/>
            </a:solidFill>
          </a:ln>
        </p:spPr>
        <p:txBody>
          <a:bodyPr lIns="0" tIns="0" rIns="0" bIns="0"/>
          <a:lstStyle/>
          <a:p>
            <a:pPr>
              <a:defRPr sz="1200"/>
            </a:pPr>
          </a:p>
        </p:txBody>
      </p:sp>
      <p:sp>
        <p:nvSpPr>
          <p:cNvPr id="5198" name="Line"/>
          <p:cNvSpPr/>
          <p:nvPr/>
        </p:nvSpPr>
        <p:spPr>
          <a:xfrm>
            <a:off x="8291250" y="5198935"/>
            <a:ext cx="2351254" cy="949965"/>
          </a:xfrm>
          <a:prstGeom prst="line">
            <a:avLst/>
          </a:prstGeom>
          <a:ln w="25400">
            <a:solidFill>
              <a:srgbClr val="000000"/>
            </a:solidFill>
          </a:ln>
        </p:spPr>
        <p:txBody>
          <a:bodyPr lIns="0" tIns="0" rIns="0" bIns="0"/>
          <a:lstStyle/>
          <a:p>
            <a:pPr>
              <a:defRPr sz="1200"/>
            </a:pPr>
          </a:p>
        </p:txBody>
      </p:sp>
      <p:sp>
        <p:nvSpPr>
          <p:cNvPr id="5199" name="Line"/>
          <p:cNvSpPr/>
          <p:nvPr/>
        </p:nvSpPr>
        <p:spPr>
          <a:xfrm flipH="1">
            <a:off x="4807827" y="5091164"/>
            <a:ext cx="3062748" cy="1132944"/>
          </a:xfrm>
          <a:prstGeom prst="line">
            <a:avLst/>
          </a:prstGeom>
          <a:ln w="25400">
            <a:solidFill>
              <a:srgbClr val="000000"/>
            </a:solidFill>
          </a:ln>
        </p:spPr>
        <p:txBody>
          <a:bodyPr lIns="0" tIns="0" rIns="0" bIns="0"/>
          <a:lstStyle/>
          <a:p>
            <a:pPr>
              <a:defRPr sz="1200"/>
            </a:pPr>
          </a:p>
        </p:txBody>
      </p:sp>
      <p:sp>
        <p:nvSpPr>
          <p:cNvPr id="5200" name="Weighted quick-union with path compression demo"/>
          <p:cNvSpPr txBox="1"/>
          <p:nvPr>
            <p:ph type="title"/>
          </p:nvPr>
        </p:nvSpPr>
        <p:spPr>
          <a:prstGeom prst="rect">
            <a:avLst/>
          </a:prstGeom>
        </p:spPr>
        <p:txBody>
          <a:bodyPr/>
          <a:lstStyle/>
          <a:p>
            <a:pPr/>
            <a:r>
              <a:t>Weighted quick-union with path compression demo</a:t>
            </a:r>
          </a:p>
        </p:txBody>
      </p:sp>
      <p:grpSp>
        <p:nvGrpSpPr>
          <p:cNvPr id="5222" name="Group"/>
          <p:cNvGrpSpPr/>
          <p:nvPr/>
        </p:nvGrpSpPr>
        <p:grpSpPr>
          <a:xfrm>
            <a:off x="3657599" y="8432800"/>
            <a:ext cx="5791201" cy="889000"/>
            <a:chOff x="0" y="0"/>
            <a:chExt cx="5791200" cy="889000"/>
          </a:xfrm>
        </p:grpSpPr>
        <p:sp>
          <p:nvSpPr>
            <p:cNvPr id="5201"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202" name="6"/>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203"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204"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205" name="6"/>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206"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5207"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5208"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5209" name="6"/>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210"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211"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5212"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5213"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214" name="6"/>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215"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5216"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5217"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5218" name="6"/>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219"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220"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5221"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5223" name="9"/>
          <p:cNvSpPr/>
          <p:nvPr/>
        </p:nvSpPr>
        <p:spPr>
          <a:xfrm>
            <a:off x="5600700" y="60706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5229" name="Group"/>
          <p:cNvGrpSpPr/>
          <p:nvPr/>
        </p:nvGrpSpPr>
        <p:grpSpPr>
          <a:xfrm>
            <a:off x="3289300" y="6045200"/>
            <a:ext cx="1600200" cy="1651000"/>
            <a:chOff x="0" y="0"/>
            <a:chExt cx="1600200" cy="1651000"/>
          </a:xfrm>
        </p:grpSpPr>
        <p:sp>
          <p:nvSpPr>
            <p:cNvPr id="5224"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5225"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5226"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5227"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5228"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5230" name="Line"/>
          <p:cNvSpPr/>
          <p:nvPr/>
        </p:nvSpPr>
        <p:spPr>
          <a:xfrm>
            <a:off x="8202396" y="5286642"/>
            <a:ext cx="1611842" cy="893457"/>
          </a:xfrm>
          <a:prstGeom prst="line">
            <a:avLst/>
          </a:prstGeom>
          <a:ln w="25400">
            <a:solidFill>
              <a:srgbClr val="000000"/>
            </a:solidFill>
          </a:ln>
        </p:spPr>
        <p:txBody>
          <a:bodyPr lIns="0" tIns="0" rIns="0" bIns="0"/>
          <a:lstStyle/>
          <a:p>
            <a:pPr>
              <a:defRPr sz="1200"/>
            </a:pPr>
          </a:p>
        </p:txBody>
      </p:sp>
      <p:sp>
        <p:nvSpPr>
          <p:cNvPr id="5231" name="1"/>
          <p:cNvSpPr/>
          <p:nvPr/>
        </p:nvSpPr>
        <p:spPr>
          <a:xfrm>
            <a:off x="77597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5232" name="2"/>
          <p:cNvSpPr/>
          <p:nvPr/>
        </p:nvSpPr>
        <p:spPr>
          <a:xfrm>
            <a:off x="8801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5233" name="0"/>
          <p:cNvSpPr/>
          <p:nvPr/>
        </p:nvSpPr>
        <p:spPr>
          <a:xfrm>
            <a:off x="6654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5234" name="7"/>
          <p:cNvSpPr/>
          <p:nvPr/>
        </p:nvSpPr>
        <p:spPr>
          <a:xfrm>
            <a:off x="10591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5235" name="5"/>
          <p:cNvSpPr/>
          <p:nvPr/>
        </p:nvSpPr>
        <p:spPr>
          <a:xfrm>
            <a:off x="97225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5236" name="6"/>
          <p:cNvSpPr/>
          <p:nvPr/>
        </p:nvSpPr>
        <p:spPr>
          <a:xfrm>
            <a:off x="7772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Tree>
  </p:cSld>
  <p:clrMapOvr>
    <a:masterClrMapping/>
  </p:clrMapOvr>
  <p:transition xmlns:p14="http://schemas.microsoft.com/office/powerpoint/2010/main" spd="slow"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8" name="Summary"/>
          <p:cNvSpPr txBox="1"/>
          <p:nvPr>
            <p:ph type="title"/>
          </p:nvPr>
        </p:nvSpPr>
        <p:spPr>
          <a:prstGeom prst="rect">
            <a:avLst/>
          </a:prstGeom>
        </p:spPr>
        <p:txBody>
          <a:bodyPr/>
          <a:lstStyle/>
          <a:p>
            <a:pPr/>
            <a:r>
              <a:t>Summary</a:t>
            </a:r>
          </a:p>
        </p:txBody>
      </p:sp>
      <p:sp>
        <p:nvSpPr>
          <p:cNvPr id="5239" name="Key point.  Weighted quick union (and/or path compression) makes it possible to solve problems that could not otherwise be addressed.…"/>
          <p:cNvSpPr txBox="1"/>
          <p:nvPr>
            <p:ph type="body" idx="1"/>
          </p:nvPr>
        </p:nvSpPr>
        <p:spPr>
          <a:prstGeom prst="rect">
            <a:avLst/>
          </a:prstGeom>
        </p:spPr>
        <p:txBody>
          <a:bodyPr/>
          <a:lstStyle/>
          <a:p>
            <a:pPr indent="127000"/>
            <a:r>
              <a:t>Key point.  </a:t>
            </a:r>
            <a:r>
              <a:t>Weighted quick union (and/or path compression) makes it possible to solve problems that could not otherwise be addressed.</a:t>
            </a:r>
          </a:p>
          <a:p>
            <a:pPr indent="127000"/>
            <a:br/>
            <a:br/>
            <a:br/>
            <a:br/>
            <a:br/>
            <a:br/>
            <a:br/>
            <a:br/>
            <a:br/>
            <a:br/>
            <a:br/>
            <a:r>
              <a:t>Ex.  </a:t>
            </a:r>
            <a:r>
              <a:rPr>
                <a:solidFill>
                  <a:srgbClr val="606060"/>
                </a:solidFill>
              </a:rPr>
              <a:t>[10</a:t>
            </a:r>
            <a:r>
              <a:rPr baseline="31999">
                <a:solidFill>
                  <a:srgbClr val="606060"/>
                </a:solidFill>
              </a:rPr>
              <a:t>9</a:t>
            </a:r>
            <a:r>
              <a:rPr>
                <a:solidFill>
                  <a:srgbClr val="606060"/>
                </a:solidFill>
              </a:rPr>
              <a:t> unions and finds with 10</a:t>
            </a:r>
            <a:r>
              <a:rPr baseline="31999">
                <a:solidFill>
                  <a:srgbClr val="606060"/>
                </a:solidFill>
              </a:rPr>
              <a:t>9</a:t>
            </a:r>
            <a:r>
              <a:rPr>
                <a:solidFill>
                  <a:srgbClr val="606060"/>
                </a:solidFill>
              </a:rPr>
              <a:t> objects]</a:t>
            </a:r>
            <a:endParaRPr>
              <a:solidFill>
                <a:srgbClr val="606060"/>
              </a:solidFill>
            </a:endParaRPr>
          </a:p>
          <a:p>
            <a:pPr lvl="1" marL="1003300" indent="-368300"/>
            <a:r>
              <a:t>WQUPC reduces time from 30 years to 6 seconds.</a:t>
            </a:r>
          </a:p>
          <a:p>
            <a:pPr lvl="1" marL="1003300" indent="-368300"/>
            <a:r>
              <a:t>Supercomputer won't help much; good algorithm enables solution.</a:t>
            </a:r>
          </a:p>
        </p:txBody>
      </p:sp>
      <p:sp>
        <p:nvSpPr>
          <p:cNvPr id="5240"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41" name="order of growth for M union-find operations on a set of N objects"/>
          <p:cNvSpPr txBox="1"/>
          <p:nvPr/>
        </p:nvSpPr>
        <p:spPr>
          <a:xfrm>
            <a:off x="2040015" y="6571319"/>
            <a:ext cx="7556501" cy="33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150000"/>
              </a:lnSpc>
              <a:defRPr b="1" sz="1600">
                <a:uFill>
                  <a:solidFill>
                    <a:srgbClr val="000000"/>
                  </a:solidFill>
                </a:uFill>
                <a:latin typeface="Lucida Grande"/>
                <a:ea typeface="Lucida Grande"/>
                <a:cs typeface="Lucida Grande"/>
                <a:sym typeface="Lucida Grande"/>
              </a:defRPr>
            </a:lvl1pPr>
          </a:lstStyle>
          <a:p>
            <a:pPr/>
            <a:r>
              <a:t>order of growth for M union-find operations on a set of N objects</a:t>
            </a:r>
          </a:p>
        </p:txBody>
      </p:sp>
      <p:graphicFrame>
        <p:nvGraphicFramePr>
          <p:cNvPr id="5242" name="表格 1"/>
          <p:cNvGraphicFramePr/>
          <p:nvPr/>
        </p:nvGraphicFramePr>
        <p:xfrm>
          <a:off x="2171700" y="2726815"/>
          <a:ext cx="7188200" cy="36195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4527550"/>
                <a:gridCol w="2660650"/>
              </a:tblGrid>
              <a:tr h="603250">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algorithm</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worst-case time</a:t>
                      </a:r>
                    </a:p>
                  </a:txBody>
                  <a:tcPr marL="50800" marR="50800" marT="50800" marB="50800" anchor="ctr" anchorCtr="0" horzOverflow="overflow">
                    <a:lnR w="28575">
                      <a:miter lim="400000"/>
                    </a:lnR>
                  </a:tcPr>
                </a:tc>
              </a:tr>
              <a:tr h="6032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quick-find</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M N</a:t>
                      </a:r>
                    </a:p>
                  </a:txBody>
                  <a:tcPr marL="50800" marR="50800" marT="50800" marB="50800" anchor="ctr" anchorCtr="0" horzOverflow="overflow">
                    <a:lnR w="28575">
                      <a:miter lim="400000"/>
                    </a:lnR>
                  </a:tcPr>
                </a:tc>
              </a:tr>
              <a:tr h="6032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quick-union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M N</a:t>
                      </a:r>
                    </a:p>
                  </a:txBody>
                  <a:tcPr marL="50800" marR="50800" marT="50800" marB="50800" anchor="ctr" anchorCtr="0" horzOverflow="overflow">
                    <a:lnR w="28575">
                      <a:miter lim="400000"/>
                    </a:lnR>
                  </a:tcPr>
                </a:tc>
              </a:tr>
              <a:tr h="6032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weighted QU</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N + M log N</a:t>
                      </a:r>
                    </a:p>
                  </a:txBody>
                  <a:tcPr marL="50800" marR="50800" marT="50800" marB="50800" anchor="ctr" anchorCtr="0" horzOverflow="overflow">
                    <a:lnR w="28575">
                      <a:miter lim="400000"/>
                    </a:lnR>
                  </a:tcPr>
                </a:tc>
              </a:tr>
              <a:tr h="6032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 + path compression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N + M log N</a:t>
                      </a:r>
                    </a:p>
                  </a:txBody>
                  <a:tcPr marL="50800" marR="50800" marT="50800" marB="50800" anchor="ctr" anchorCtr="0" horzOverflow="overflow">
                    <a:lnR w="28575">
                      <a:miter lim="400000"/>
                    </a:lnR>
                  </a:tcPr>
                </a:tc>
              </a:tr>
              <a:tr h="6032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weighted QU + path compression</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rPr>
                        <a:t>N + M lg* N</a:t>
                      </a:r>
                    </a:p>
                  </a:txBody>
                  <a:tcPr marL="50800" marR="50800" marT="50800" marB="50800" anchor="ctr" anchorCtr="0" horzOverflow="overflow">
                    <a:lnR w="28575">
                      <a:miter lim="400000"/>
                    </a:lnR>
                    <a:lnB w="28575">
                      <a:miter lim="400000"/>
                    </a:lnB>
                  </a:tcPr>
                </a:tc>
              </a:tr>
            </a:tbl>
          </a:graphicData>
        </a:graphic>
      </p:graphicFrame>
      <p:graphicFrame>
        <p:nvGraphicFramePr>
          <p:cNvPr id="5243" name="表格 1-1"/>
          <p:cNvGraphicFramePr/>
          <p:nvPr/>
        </p:nvGraphicFramePr>
        <p:xfrm>
          <a:off x="10178295" y="2905077"/>
          <a:ext cx="2286001" cy="35560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143000"/>
                <a:gridCol w="1143000"/>
              </a:tblGrid>
              <a:tr h="508000">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N</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lg* N</a:t>
                      </a:r>
                    </a:p>
                  </a:txBody>
                  <a:tcPr marL="50800" marR="50800" marT="50800" marB="50800" anchor="ctr" anchorCtr="0" horzOverflow="overflow">
                    <a:lnR w="28575">
                      <a:miter lim="400000"/>
                    </a:lnR>
                  </a:tcPr>
                </a:tc>
              </a:tr>
              <a:tr h="508000">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0</a:t>
                      </a:r>
                    </a:p>
                  </a:txBody>
                  <a:tcPr marL="50800" marR="50800" marT="50800" marB="50800" anchor="ctr" anchorCtr="0" horzOverflow="overflow">
                    <a:lnR w="28575">
                      <a:miter lim="400000"/>
                    </a:lnR>
                  </a:tcPr>
                </a:tc>
              </a:tr>
              <a:tr h="508000">
                <a:tc>
                  <a:txBody>
                    <a:bodyPr/>
                    <a:lstStyle/>
                    <a:p>
                      <a:pPr marL="58702" marR="58702" defTabSz="1295400">
                        <a:lnSpc>
                          <a:spcPct val="130000"/>
                        </a:lnSpc>
                        <a:defRPr sz="1800">
                          <a:uFillTx/>
                        </a:defRPr>
                      </a:pPr>
                      <a:r>
                        <a:rPr>
                          <a:uFill>
                            <a:solidFill>
                              <a:srgbClr val="000000"/>
                            </a:solidFill>
                          </a:uFill>
                        </a:rPr>
                        <a:t>2</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lnR w="28575">
                      <a:miter lim="400000"/>
                    </a:lnR>
                  </a:tcPr>
                </a:tc>
              </a:tr>
              <a:tr h="508000">
                <a:tc>
                  <a:txBody>
                    <a:bodyPr/>
                    <a:lstStyle/>
                    <a:p>
                      <a:pPr marL="58702" marR="58702" defTabSz="1295400">
                        <a:lnSpc>
                          <a:spcPct val="130000"/>
                        </a:lnSpc>
                        <a:defRPr sz="1800">
                          <a:uFillTx/>
                        </a:defRPr>
                      </a:pPr>
                      <a:r>
                        <a:rPr>
                          <a:uFill>
                            <a:solidFill>
                              <a:srgbClr val="000000"/>
                            </a:solidFill>
                          </a:uFill>
                        </a:rPr>
                        <a:t>4</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2</a:t>
                      </a:r>
                    </a:p>
                  </a:txBody>
                  <a:tcPr marL="50800" marR="50800" marT="50800" marB="50800" anchor="ctr" anchorCtr="0" horzOverflow="overflow">
                    <a:lnR w="28575">
                      <a:miter lim="400000"/>
                    </a:lnR>
                  </a:tcPr>
                </a:tc>
              </a:tr>
              <a:tr h="508000">
                <a:tc>
                  <a:txBody>
                    <a:bodyPr/>
                    <a:lstStyle/>
                    <a:p>
                      <a:pPr marL="58702" marR="58702" defTabSz="1295400">
                        <a:lnSpc>
                          <a:spcPct val="130000"/>
                        </a:lnSpc>
                        <a:defRPr sz="1800">
                          <a:uFillTx/>
                        </a:defRPr>
                      </a:pPr>
                      <a:r>
                        <a:rPr>
                          <a:uFill>
                            <a:solidFill>
                              <a:srgbClr val="000000"/>
                            </a:solidFill>
                          </a:uFill>
                        </a:rPr>
                        <a:t>16</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3</a:t>
                      </a:r>
                    </a:p>
                  </a:txBody>
                  <a:tcPr marL="50800" marR="50800" marT="50800" marB="50800" anchor="ctr" anchorCtr="0" horzOverflow="overflow">
                    <a:lnR w="28575">
                      <a:miter lim="400000"/>
                    </a:lnR>
                  </a:tcPr>
                </a:tc>
              </a:tr>
              <a:tr h="508000">
                <a:tc>
                  <a:txBody>
                    <a:bodyPr/>
                    <a:lstStyle/>
                    <a:p>
                      <a:pPr marL="58702" marR="58702" defTabSz="1295400">
                        <a:lnSpc>
                          <a:spcPct val="130000"/>
                        </a:lnSpc>
                        <a:defRPr sz="1800">
                          <a:uFillTx/>
                        </a:defRPr>
                      </a:pPr>
                      <a:r>
                        <a:rPr>
                          <a:uFill>
                            <a:solidFill>
                              <a:srgbClr val="000000"/>
                            </a:solidFill>
                          </a:uFill>
                        </a:rPr>
                        <a:t>65536</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4</a:t>
                      </a:r>
                    </a:p>
                  </a:txBody>
                  <a:tcPr marL="50800" marR="50800" marT="50800" marB="50800" anchor="ctr" anchorCtr="0" horzOverflow="overflow">
                    <a:lnR w="28575">
                      <a:miter lim="400000"/>
                    </a:lnR>
                  </a:tcPr>
                </a:tc>
              </a:tr>
              <a:tr h="508000">
                <a:tc>
                  <a:txBody>
                    <a:bodyPr/>
                    <a:lstStyle/>
                    <a:p>
                      <a:pPr marL="58702" marR="58702" defTabSz="1295400">
                        <a:lnSpc>
                          <a:spcPct val="130000"/>
                        </a:lnSpc>
                        <a:defRPr sz="1800"/>
                      </a:pPr>
                      <a:r>
                        <a:t>2</a:t>
                      </a:r>
                      <a:r>
                        <a:rPr baseline="31999"/>
                        <a:t>65536</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rPr>
                        <a:t>5</a:t>
                      </a:r>
                    </a:p>
                  </a:txBody>
                  <a:tcPr marL="50800" marR="50800" marT="50800" marB="50800" anchor="ctr" anchorCtr="0" horzOverflow="overflow">
                    <a:lnR w="28575">
                      <a:miter lim="400000"/>
                    </a:lnR>
                    <a:lnB w="28575">
                      <a:miter lim="400000"/>
                    </a:lnB>
                  </a:tcPr>
                </a:tc>
              </a:tr>
            </a:tbl>
          </a:graphicData>
        </a:graphic>
      </p:graphicFrame>
      <p:sp>
        <p:nvSpPr>
          <p:cNvPr id="5244" name="iterated lg function"/>
          <p:cNvSpPr txBox="1"/>
          <p:nvPr/>
        </p:nvSpPr>
        <p:spPr>
          <a:xfrm>
            <a:off x="10036845" y="6599987"/>
            <a:ext cx="2476501"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58702" marR="58702" algn="ctr"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pPr>
            <a:r>
              <a:t>iterated lg function</a:t>
            </a:r>
            <a:br/>
          </a:p>
        </p:txBody>
      </p:sp>
    </p:spTree>
  </p:cSld>
  <p:clrMapOvr>
    <a:masterClrMapping/>
  </p:clrMapOvr>
  <p:transition xmlns:p14="http://schemas.microsoft.com/office/powerpoint/2010/main" spd="slow"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39">
                                            <p:txEl>
                                              <p:pRg st="1" end="1"/>
                                            </p:txEl>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239">
                                            <p:txEl>
                                              <p:pRg st="2" end="2"/>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523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239" grpId="1"/>
    </p:bldLst>
  </p:timing>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8" name="."/>
          <p:cNvSpPr txBox="1"/>
          <p:nvPr>
            <p:ph type="title"/>
          </p:nvPr>
        </p:nvSpPr>
        <p:spPr>
          <a:prstGeom prst="rect">
            <a:avLst/>
          </a:prstGeom>
        </p:spPr>
        <p:txBody>
          <a:bodyPr/>
          <a:lstStyle/>
          <a:p>
            <a:pPr/>
            <a:r>
              <a:t>.</a:t>
            </a:r>
          </a:p>
        </p:txBody>
      </p:sp>
      <p:sp>
        <p:nvSpPr>
          <p:cNvPr id="5249" name="Steps to developing a usable algorithm.…"/>
          <p:cNvSpPr txBox="1"/>
          <p:nvPr>
            <p:ph type="body" idx="1"/>
          </p:nvPr>
        </p:nvSpPr>
        <p:spPr>
          <a:prstGeom prst="rect">
            <a:avLst/>
          </a:prstGeom>
        </p:spPr>
        <p:txBody>
          <a:bodyPr/>
          <a:lstStyle/>
          <a:p>
            <a:pPr indent="127000"/>
            <a:r>
              <a:t>Steps to developing a usable algorithm.</a:t>
            </a:r>
          </a:p>
          <a:p>
            <a:pPr lvl="1" marL="1003300" indent="-368300"/>
            <a:r>
              <a:t>Model the problem.</a:t>
            </a:r>
          </a:p>
          <a:p>
            <a:pPr lvl="1" marL="1003300" indent="-368300"/>
            <a:r>
              <a:t>Find an algorithm to solve it.</a:t>
            </a:r>
          </a:p>
          <a:p>
            <a:pPr lvl="1" marL="1003300" indent="-368300"/>
            <a:r>
              <a:t>Fast enough? Fits in memory?</a:t>
            </a:r>
          </a:p>
          <a:p>
            <a:pPr lvl="1" marL="1003300" indent="-368300"/>
            <a:r>
              <a:t>If not, figure out why.</a:t>
            </a:r>
          </a:p>
          <a:p>
            <a:pPr lvl="1" marL="1003300" indent="-368300"/>
            <a:r>
              <a:t>Find a way to address the problem.</a:t>
            </a:r>
          </a:p>
          <a:p>
            <a:pPr lvl="1" marL="1003300" indent="-368300"/>
            <a:r>
              <a:t>Iterate until satisfied.</a:t>
            </a:r>
          </a:p>
          <a:p>
            <a:pPr lvl="1" marL="1003300" indent="-368300"/>
          </a:p>
          <a:p>
            <a:pPr indent="127000"/>
            <a:r>
              <a:t>The scientific method.</a:t>
            </a:r>
          </a:p>
          <a:p>
            <a:pPr indent="127000"/>
          </a:p>
          <a:p>
            <a:pPr indent="127000"/>
            <a:r>
              <a:t>Mathematical analysis.</a:t>
            </a:r>
          </a:p>
        </p:txBody>
      </p:sp>
      <p:sp>
        <p:nvSpPr>
          <p:cNvPr id="5250"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2" name="Homework Assignment #1"/>
          <p:cNvSpPr txBox="1"/>
          <p:nvPr>
            <p:ph type="title"/>
          </p:nvPr>
        </p:nvSpPr>
        <p:spPr>
          <a:prstGeom prst="rect">
            <a:avLst/>
          </a:prstGeom>
        </p:spPr>
        <p:txBody>
          <a:bodyPr/>
          <a:lstStyle/>
          <a:p>
            <a:pPr/>
            <a:r>
              <a:t>Homework Assignment #1</a:t>
            </a:r>
          </a:p>
        </p:txBody>
      </p:sp>
      <p:sp>
        <p:nvSpPr>
          <p:cNvPr id="5253" name="Double-click to edit"/>
          <p:cNvSpPr txBox="1"/>
          <p:nvPr>
            <p:ph type="body" idx="1"/>
          </p:nvPr>
        </p:nvSpPr>
        <p:spPr>
          <a:prstGeom prst="rect">
            <a:avLst/>
          </a:prstGeom>
        </p:spPr>
        <p:txBody>
          <a:bodyPr/>
          <a:lstStyle/>
          <a:p>
            <a:pPr/>
          </a:p>
        </p:txBody>
      </p:sp>
      <p:sp>
        <p:nvSpPr>
          <p:cNvPr id="5254"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55" name="Image" descr="Image"/>
          <p:cNvPicPr>
            <a:picLocks noChangeAspect="1"/>
          </p:cNvPicPr>
          <p:nvPr/>
        </p:nvPicPr>
        <p:blipFill>
          <a:blip r:embed="rId2">
            <a:extLst/>
          </a:blip>
          <a:stretch>
            <a:fillRect/>
          </a:stretch>
        </p:blipFill>
        <p:spPr>
          <a:xfrm>
            <a:off x="400050" y="1168292"/>
            <a:ext cx="12204700" cy="6235701"/>
          </a:xfrm>
          <a:prstGeom prst="rect">
            <a:avLst/>
          </a:prstGeom>
          <a:ln w="12700"/>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Line"/>
          <p:cNvSpPr/>
          <p:nvPr/>
        </p:nvSpPr>
        <p:spPr>
          <a:xfrm flipV="1">
            <a:off x="8229600" y="3809796"/>
            <a:ext cx="0" cy="1587704"/>
          </a:xfrm>
          <a:prstGeom prst="line">
            <a:avLst/>
          </a:prstGeom>
          <a:ln w="50800">
            <a:solidFill>
              <a:srgbClr val="8D3124"/>
            </a:solidFill>
          </a:ln>
        </p:spPr>
        <p:txBody>
          <a:bodyPr lIns="0" tIns="0" rIns="0" bIns="0"/>
          <a:lstStyle/>
          <a:p>
            <a:pPr>
              <a:defRPr sz="1200"/>
            </a:pPr>
          </a:p>
        </p:txBody>
      </p:sp>
      <p:sp>
        <p:nvSpPr>
          <p:cNvPr id="314" name="Line"/>
          <p:cNvSpPr/>
          <p:nvPr/>
        </p:nvSpPr>
        <p:spPr>
          <a:xfrm>
            <a:off x="8231676" y="3829659"/>
            <a:ext cx="1675120" cy="1"/>
          </a:xfrm>
          <a:prstGeom prst="line">
            <a:avLst/>
          </a:prstGeom>
          <a:ln w="50800">
            <a:solidFill>
              <a:srgbClr val="000000"/>
            </a:solidFill>
          </a:ln>
        </p:spPr>
        <p:txBody>
          <a:bodyPr lIns="0" tIns="0" rIns="0" bIns="0"/>
          <a:lstStyle/>
          <a:p>
            <a:pPr>
              <a:defRPr sz="1200"/>
            </a:pPr>
          </a:p>
        </p:txBody>
      </p:sp>
      <p:sp>
        <p:nvSpPr>
          <p:cNvPr id="315" name="Quick-find demo"/>
          <p:cNvSpPr txBox="1"/>
          <p:nvPr>
            <p:ph type="title"/>
          </p:nvPr>
        </p:nvSpPr>
        <p:spPr>
          <a:prstGeom prst="rect">
            <a:avLst/>
          </a:prstGeom>
        </p:spPr>
        <p:txBody>
          <a:bodyPr/>
          <a:lstStyle/>
          <a:p>
            <a:pPr/>
            <a:r>
              <a:t>Quick-find demo</a:t>
            </a:r>
          </a:p>
        </p:txBody>
      </p:sp>
      <p:sp>
        <p:nvSpPr>
          <p:cNvPr id="316" name="0"/>
          <p:cNvSpPr/>
          <p:nvPr/>
        </p:nvSpPr>
        <p:spPr>
          <a:xfrm>
            <a:off x="2839146" y="35687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17" name="1"/>
          <p:cNvSpPr/>
          <p:nvPr/>
        </p:nvSpPr>
        <p:spPr>
          <a:xfrm>
            <a:off x="4546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18" name="2"/>
          <p:cNvSpPr/>
          <p:nvPr/>
        </p:nvSpPr>
        <p:spPr>
          <a:xfrm>
            <a:off x="6261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19" name="3"/>
          <p:cNvSpPr/>
          <p:nvPr/>
        </p:nvSpPr>
        <p:spPr>
          <a:xfrm>
            <a:off x="7975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320" name="4"/>
          <p:cNvSpPr/>
          <p:nvPr/>
        </p:nvSpPr>
        <p:spPr>
          <a:xfrm>
            <a:off x="9690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21" name="5"/>
          <p:cNvSpPr/>
          <p:nvPr/>
        </p:nvSpPr>
        <p:spPr>
          <a:xfrm>
            <a:off x="2832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22" name="6"/>
          <p:cNvSpPr/>
          <p:nvPr/>
        </p:nvSpPr>
        <p:spPr>
          <a:xfrm>
            <a:off x="4546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23" name="7"/>
          <p:cNvSpPr/>
          <p:nvPr/>
        </p:nvSpPr>
        <p:spPr>
          <a:xfrm>
            <a:off x="6261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24" name="8"/>
          <p:cNvSpPr/>
          <p:nvPr/>
        </p:nvSpPr>
        <p:spPr>
          <a:xfrm>
            <a:off x="7975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25" name="9"/>
          <p:cNvSpPr/>
          <p:nvPr/>
        </p:nvSpPr>
        <p:spPr>
          <a:xfrm>
            <a:off x="9690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26" name="0"/>
          <p:cNvSpPr/>
          <p:nvPr/>
        </p:nvSpPr>
        <p:spPr>
          <a:xfrm>
            <a:off x="381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27" name="1"/>
          <p:cNvSpPr/>
          <p:nvPr/>
        </p:nvSpPr>
        <p:spPr>
          <a:xfrm>
            <a:off x="431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328" name="0"/>
          <p:cNvSpPr/>
          <p:nvPr/>
        </p:nvSpPr>
        <p:spPr>
          <a:xfrm>
            <a:off x="381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29" name="1"/>
          <p:cNvSpPr/>
          <p:nvPr/>
        </p:nvSpPr>
        <p:spPr>
          <a:xfrm>
            <a:off x="431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30" name="2"/>
          <p:cNvSpPr/>
          <p:nvPr/>
        </p:nvSpPr>
        <p:spPr>
          <a:xfrm>
            <a:off x="482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31" name="3"/>
          <p:cNvSpPr/>
          <p:nvPr/>
        </p:nvSpPr>
        <p:spPr>
          <a:xfrm>
            <a:off x="533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332" name="2"/>
          <p:cNvSpPr/>
          <p:nvPr/>
        </p:nvSpPr>
        <p:spPr>
          <a:xfrm>
            <a:off x="482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33" name="3"/>
          <p:cNvSpPr/>
          <p:nvPr/>
        </p:nvSpPr>
        <p:spPr>
          <a:xfrm>
            <a:off x="533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34" name="3"/>
          <p:cNvSpPr/>
          <p:nvPr/>
        </p:nvSpPr>
        <p:spPr>
          <a:xfrm>
            <a:off x="584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335" name="5"/>
          <p:cNvSpPr/>
          <p:nvPr/>
        </p:nvSpPr>
        <p:spPr>
          <a:xfrm>
            <a:off x="635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336" name="4"/>
          <p:cNvSpPr/>
          <p:nvPr/>
        </p:nvSpPr>
        <p:spPr>
          <a:xfrm>
            <a:off x="584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37" name="5"/>
          <p:cNvSpPr/>
          <p:nvPr/>
        </p:nvSpPr>
        <p:spPr>
          <a:xfrm>
            <a:off x="635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38" name="6"/>
          <p:cNvSpPr/>
          <p:nvPr/>
        </p:nvSpPr>
        <p:spPr>
          <a:xfrm>
            <a:off x="685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39" name="7"/>
          <p:cNvSpPr/>
          <p:nvPr/>
        </p:nvSpPr>
        <p:spPr>
          <a:xfrm>
            <a:off x="736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40" name="6"/>
          <p:cNvSpPr/>
          <p:nvPr/>
        </p:nvSpPr>
        <p:spPr>
          <a:xfrm>
            <a:off x="685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41" name="7"/>
          <p:cNvSpPr/>
          <p:nvPr/>
        </p:nvSpPr>
        <p:spPr>
          <a:xfrm>
            <a:off x="736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42" name="8"/>
          <p:cNvSpPr/>
          <p:nvPr/>
        </p:nvSpPr>
        <p:spPr>
          <a:xfrm>
            <a:off x="787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343" name="9"/>
          <p:cNvSpPr/>
          <p:nvPr/>
        </p:nvSpPr>
        <p:spPr>
          <a:xfrm>
            <a:off x="838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344" name="8"/>
          <p:cNvSpPr/>
          <p:nvPr/>
        </p:nvSpPr>
        <p:spPr>
          <a:xfrm>
            <a:off x="787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45" name="9"/>
          <p:cNvSpPr/>
          <p:nvPr/>
        </p:nvSpPr>
        <p:spPr>
          <a:xfrm>
            <a:off x="838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46" name="8"/>
          <p:cNvSpPr/>
          <p:nvPr/>
        </p:nvSpPr>
        <p:spPr>
          <a:xfrm>
            <a:off x="5334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8</a:t>
            </a:r>
          </a:p>
        </p:txBody>
      </p:sp>
      <p:sp>
        <p:nvSpPr>
          <p:cNvPr id="347" name="Line"/>
          <p:cNvSpPr/>
          <p:nvPr/>
        </p:nvSpPr>
        <p:spPr>
          <a:xfrm>
            <a:off x="8128000" y="8089900"/>
            <a:ext cx="0" cy="250816"/>
          </a:xfrm>
          <a:prstGeom prst="line">
            <a:avLst/>
          </a:prstGeom>
          <a:ln w="25400">
            <a:solidFill>
              <a:srgbClr val="8D3124"/>
            </a:solidFill>
            <a:headEnd type="triangle"/>
          </a:ln>
        </p:spPr>
        <p:txBody>
          <a:bodyPr lIns="0" tIns="0" rIns="0" bIns="0"/>
          <a:lstStyle/>
          <a:p>
            <a:pPr>
              <a:defRPr sz="1200"/>
            </a:pPr>
          </a:p>
        </p:txBody>
      </p:sp>
      <p:sp>
        <p:nvSpPr>
          <p:cNvPr id="348" name="Line"/>
          <p:cNvSpPr/>
          <p:nvPr/>
        </p:nvSpPr>
        <p:spPr>
          <a:xfrm>
            <a:off x="5588000" y="8089900"/>
            <a:ext cx="0" cy="250816"/>
          </a:xfrm>
          <a:prstGeom prst="line">
            <a:avLst/>
          </a:prstGeom>
          <a:ln w="25400">
            <a:solidFill>
              <a:srgbClr val="8D3124"/>
            </a:solidFill>
            <a:headEnd type="triangle"/>
          </a:ln>
        </p:spPr>
        <p:txBody>
          <a:bodyPr lIns="0" tIns="0" rIns="0" bIns="0"/>
          <a:lstStyle/>
          <a:p>
            <a:pPr>
              <a:defRPr sz="1200"/>
            </a:pPr>
          </a:p>
        </p:txBody>
      </p:sp>
      <p:sp>
        <p:nvSpPr>
          <p:cNvPr id="349" name="8"/>
          <p:cNvSpPr/>
          <p:nvPr/>
        </p:nvSpPr>
        <p:spPr>
          <a:xfrm>
            <a:off x="5842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8</a:t>
            </a:r>
          </a:p>
        </p:txBody>
      </p:sp>
      <p:sp>
        <p:nvSpPr>
          <p:cNvPr id="350" name="union(3, 8)"/>
          <p:cNvSpPr txBox="1"/>
          <p:nvPr/>
        </p:nvSpPr>
        <p:spPr>
          <a:xfrm>
            <a:off x="812800" y="24765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uFill>
                  <a:solidFill>
                    <a:srgbClr val="000000"/>
                  </a:solidFill>
                </a:uFill>
                <a:latin typeface="Lucida Grande"/>
                <a:ea typeface="Lucida Grande"/>
                <a:cs typeface="Lucida Grande"/>
                <a:sym typeface="Lucida Grande"/>
              </a:defRPr>
            </a:lvl1pPr>
          </a:lstStyle>
          <a:p>
            <a:pPr/>
            <a:r>
              <a:t>union(3, 8)</a:t>
            </a:r>
          </a:p>
        </p:txBody>
      </p:sp>
      <p:sp>
        <p:nvSpPr>
          <p:cNvPr id="351" name="id[]"/>
          <p:cNvSpPr txBox="1"/>
          <p:nvPr/>
        </p:nvSpPr>
        <p:spPr>
          <a:xfrm>
            <a:off x="3098800" y="7543800"/>
            <a:ext cx="56825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pic>
        <p:nvPicPr>
          <p:cNvPr id="352" name="螢幕快照 2016-03-02 下午3.27.22.png" descr="螢幕快照 2016-03-02 下午3.27.22.png"/>
          <p:cNvPicPr>
            <a:picLocks noChangeAspect="1"/>
          </p:cNvPicPr>
          <p:nvPr/>
        </p:nvPicPr>
        <p:blipFill>
          <a:blip r:embed="rId2">
            <a:extLst/>
          </a:blip>
          <a:stretch>
            <a:fillRect/>
          </a:stretch>
        </p:blipFill>
        <p:spPr>
          <a:xfrm>
            <a:off x="10414000" y="1236496"/>
            <a:ext cx="2790776" cy="5961766"/>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4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4" fill="hold">
                                  <p:stCondLst>
                                    <p:cond delay="0"/>
                                  </p:stCondLst>
                                  <p:iterate type="el" backwards="0">
                                    <p:tmAbs val="0"/>
                                  </p:iterate>
                                  <p:childTnLst>
                                    <p:set>
                                      <p:cBhvr>
                                        <p:cTn id="16" fill="hold"/>
                                        <p:tgtEl>
                                          <p:spTgt spid="313"/>
                                        </p:tgtEl>
                                        <p:attrNameLst>
                                          <p:attrName>style.visibility</p:attrName>
                                        </p:attrNameLst>
                                      </p:cBhvr>
                                      <p:to>
                                        <p:strVal val="visible"/>
                                      </p:to>
                                    </p:set>
                                    <p:animEffect filter="fade" transition="in">
                                      <p:cBhvr>
                                        <p:cTn id="17" dur="1000"/>
                                        <p:tgtEl>
                                          <p:spTgt spid="313"/>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5" fill="hold">
                                  <p:stCondLst>
                                    <p:cond delay="0"/>
                                  </p:stCondLst>
                                  <p:iterate type="el" backwards="0">
                                    <p:tmAbs val="0"/>
                                  </p:iterate>
                                  <p:childTnLst>
                                    <p:set>
                                      <p:cBhvr>
                                        <p:cTn id="21" fill="hold"/>
                                        <p:tgtEl>
                                          <p:spTgt spid="346"/>
                                        </p:tgtEl>
                                        <p:attrNameLst>
                                          <p:attrName>style.visibility</p:attrName>
                                        </p:attrNameLst>
                                      </p:cBhvr>
                                      <p:to>
                                        <p:strVal val="visible"/>
                                      </p:to>
                                    </p:set>
                                    <p:animEffect filter="fade" transition="in">
                                      <p:cBhvr>
                                        <p:cTn id="22" dur="1000"/>
                                        <p:tgtEl>
                                          <p:spTgt spid="346"/>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6" fill="hold">
                                  <p:stCondLst>
                                    <p:cond delay="0"/>
                                  </p:stCondLst>
                                  <p:iterate type="el" backwards="0">
                                    <p:tmAbs val="0"/>
                                  </p:iterate>
                                  <p:childTnLst>
                                    <p:set>
                                      <p:cBhvr>
                                        <p:cTn id="26" fill="hold"/>
                                        <p:tgtEl>
                                          <p:spTgt spid="349"/>
                                        </p:tgtEl>
                                        <p:attrNameLst>
                                          <p:attrName>style.visibility</p:attrName>
                                        </p:attrNameLst>
                                      </p:cBhvr>
                                      <p:to>
                                        <p:strVal val="visible"/>
                                      </p:to>
                                    </p:set>
                                    <p:animEffect filter="fade" transition="in">
                                      <p:cBhvr>
                                        <p:cTn id="27" dur="10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6" grpId="5"/>
      <p:bldP build="whole" bldLvl="1" animBg="1" rev="0" advAuto="0" spid="313" grpId="4"/>
      <p:bldP build="whole" bldLvl="1" animBg="1" rev="0" advAuto="0" spid="348" grpId="3"/>
      <p:bldP build="whole" bldLvl="1" animBg="1" rev="0" advAuto="0" spid="350" grpId="1"/>
      <p:bldP build="whole" bldLvl="1" animBg="1" rev="0" advAuto="0" spid="349" grpId="6"/>
      <p:bldP build="whole" bldLvl="1" animBg="1" rev="0" advAuto="0" spid="347" grpId="2"/>
    </p:bldLst>
  </p:timing>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7" name="A connectivity example"/>
          <p:cNvSpPr txBox="1"/>
          <p:nvPr>
            <p:ph type="title"/>
          </p:nvPr>
        </p:nvSpPr>
        <p:spPr>
          <a:prstGeom prst="rect">
            <a:avLst/>
          </a:prstGeom>
        </p:spPr>
        <p:txBody>
          <a:bodyPr/>
          <a:lstStyle/>
          <a:p>
            <a:pPr/>
            <a:r>
              <a:t>A connectivity example</a:t>
            </a:r>
          </a:p>
        </p:txBody>
      </p:sp>
      <p:sp>
        <p:nvSpPr>
          <p:cNvPr id="5258" name="Q. Is there a path connecting p and q ?…"/>
          <p:cNvSpPr txBox="1"/>
          <p:nvPr>
            <p:ph type="body" idx="1"/>
          </p:nvPr>
        </p:nvSpPr>
        <p:spPr>
          <a:prstGeom prst="rect">
            <a:avLst/>
          </a:prstGeom>
        </p:spPr>
        <p:txBody>
          <a:bodyPr/>
          <a:lstStyle/>
          <a:p>
            <a:pPr indent="127000"/>
            <a:r>
              <a:t>Q. </a:t>
            </a:r>
            <a:r>
              <a:t>Is there a path connecting </a:t>
            </a:r>
            <a:r>
              <a:rPr i="1">
                <a:latin typeface="Times Roman"/>
                <a:ea typeface="Times Roman"/>
                <a:cs typeface="Times Roman"/>
                <a:sym typeface="Times Roman"/>
              </a:rPr>
              <a:t>p</a:t>
            </a:r>
            <a:r>
              <a:t> and </a:t>
            </a:r>
            <a:r>
              <a:rPr i="1">
                <a:latin typeface="Times Roman"/>
                <a:ea typeface="Times Roman"/>
                <a:cs typeface="Times Roman"/>
                <a:sym typeface="Times Roman"/>
              </a:rPr>
              <a:t>q</a:t>
            </a:r>
            <a:r>
              <a:t> ? </a:t>
            </a:r>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r>
              <a:t>A.  </a:t>
            </a:r>
            <a:r>
              <a:t>Yes.</a:t>
            </a:r>
          </a:p>
        </p:txBody>
      </p:sp>
      <p:sp>
        <p:nvSpPr>
          <p:cNvPr id="5259"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60" name="Rectangle"/>
          <p:cNvSpPr/>
          <p:nvPr/>
        </p:nvSpPr>
        <p:spPr>
          <a:xfrm>
            <a:off x="3501683" y="2476500"/>
            <a:ext cx="6847974" cy="6520505"/>
          </a:xfrm>
          <a:prstGeom prst="rect">
            <a:avLst/>
          </a:prstGeom>
          <a:solidFill>
            <a:srgbClr val="FFFFFF"/>
          </a:solidFill>
          <a:ln w="12700"/>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pic>
        <p:nvPicPr>
          <p:cNvPr id="5261" name="fig2.png" descr="fig2.png"/>
          <p:cNvPicPr>
            <a:picLocks noChangeAspect="1"/>
          </p:cNvPicPr>
          <p:nvPr/>
        </p:nvPicPr>
        <p:blipFill>
          <a:blip r:embed="rId3">
            <a:extLst/>
          </a:blip>
          <a:srcRect l="1715" t="0" r="0" b="1601"/>
          <a:stretch>
            <a:fillRect/>
          </a:stretch>
        </p:blipFill>
        <p:spPr>
          <a:xfrm>
            <a:off x="3752099" y="2620971"/>
            <a:ext cx="6411389" cy="6290865"/>
          </a:xfrm>
          <a:prstGeom prst="rect">
            <a:avLst/>
          </a:prstGeom>
          <a:ln w="12700">
            <a:miter lim="400000"/>
          </a:ln>
        </p:spPr>
      </p:pic>
      <p:sp>
        <p:nvSpPr>
          <p:cNvPr id="5262" name="p"/>
          <p:cNvSpPr txBox="1"/>
          <p:nvPr/>
        </p:nvSpPr>
        <p:spPr>
          <a:xfrm>
            <a:off x="2780170" y="4163545"/>
            <a:ext cx="711201" cy="730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58702" marR="58702" defTabSz="1295400">
              <a:lnSpc>
                <a:spcPct val="150000"/>
              </a:lnSpc>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p</a:t>
            </a:r>
          </a:p>
        </p:txBody>
      </p:sp>
      <p:sp>
        <p:nvSpPr>
          <p:cNvPr id="5263" name="Line"/>
          <p:cNvSpPr/>
          <p:nvPr/>
        </p:nvSpPr>
        <p:spPr>
          <a:xfrm flipH="1" flipV="1">
            <a:off x="3095370" y="4566101"/>
            <a:ext cx="616417" cy="764355"/>
          </a:xfrm>
          <a:prstGeom prst="line">
            <a:avLst/>
          </a:prstGeom>
          <a:ln w="25400">
            <a:solidFill>
              <a:srgbClr val="8D3124"/>
            </a:solidFill>
            <a:headEnd type="triangle"/>
          </a:ln>
        </p:spPr>
        <p:txBody>
          <a:bodyPr lIns="0" tIns="0" rIns="0" bIns="0"/>
          <a:lstStyle/>
          <a:p>
            <a:pPr>
              <a:defRPr sz="1200"/>
            </a:pPr>
          </a:p>
        </p:txBody>
      </p:sp>
      <p:sp>
        <p:nvSpPr>
          <p:cNvPr id="5264" name="q"/>
          <p:cNvSpPr txBox="1"/>
          <p:nvPr/>
        </p:nvSpPr>
        <p:spPr>
          <a:xfrm>
            <a:off x="10754999" y="7170526"/>
            <a:ext cx="741948"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58702" marR="58702" defTabSz="1295400">
              <a:lnSpc>
                <a:spcPct val="150000"/>
              </a:lnSpc>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q</a:t>
            </a:r>
          </a:p>
        </p:txBody>
      </p:sp>
      <p:sp>
        <p:nvSpPr>
          <p:cNvPr id="5265" name="Line"/>
          <p:cNvSpPr/>
          <p:nvPr/>
        </p:nvSpPr>
        <p:spPr>
          <a:xfrm flipV="1">
            <a:off x="10052862" y="7562761"/>
            <a:ext cx="641073" cy="887640"/>
          </a:xfrm>
          <a:prstGeom prst="line">
            <a:avLst/>
          </a:prstGeom>
          <a:ln w="25400">
            <a:solidFill>
              <a:srgbClr val="8D3124"/>
            </a:solidFill>
            <a:headEnd type="triangle"/>
          </a:ln>
        </p:spPr>
        <p:txBody>
          <a:bodyPr lIns="0" tIns="0" rIns="0" bIns="0"/>
          <a:lstStyle/>
          <a:p>
            <a:pPr>
              <a:defRPr sz="1200"/>
            </a:pPr>
          </a:p>
        </p:txBody>
      </p:sp>
      <p:sp>
        <p:nvSpPr>
          <p:cNvPr id="5266" name="Line"/>
          <p:cNvSpPr/>
          <p:nvPr/>
        </p:nvSpPr>
        <p:spPr>
          <a:xfrm>
            <a:off x="3771362" y="5442997"/>
            <a:ext cx="6030603" cy="31848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2" y="0"/>
                </a:moveTo>
                <a:lnTo>
                  <a:pt x="442" y="511"/>
                </a:lnTo>
                <a:lnTo>
                  <a:pt x="0" y="465"/>
                </a:lnTo>
                <a:lnTo>
                  <a:pt x="0" y="2253"/>
                </a:lnTo>
                <a:lnTo>
                  <a:pt x="1828" y="2230"/>
                </a:lnTo>
                <a:lnTo>
                  <a:pt x="1815" y="3205"/>
                </a:lnTo>
                <a:lnTo>
                  <a:pt x="2324" y="3228"/>
                </a:lnTo>
                <a:lnTo>
                  <a:pt x="2281" y="4901"/>
                </a:lnTo>
                <a:lnTo>
                  <a:pt x="4158" y="4901"/>
                </a:lnTo>
                <a:lnTo>
                  <a:pt x="4146" y="5760"/>
                </a:lnTo>
                <a:lnTo>
                  <a:pt x="5103" y="5760"/>
                </a:lnTo>
                <a:lnTo>
                  <a:pt x="5078" y="7525"/>
                </a:lnTo>
                <a:lnTo>
                  <a:pt x="6489" y="7548"/>
                </a:lnTo>
                <a:lnTo>
                  <a:pt x="6501" y="10173"/>
                </a:lnTo>
                <a:lnTo>
                  <a:pt x="6961" y="10173"/>
                </a:lnTo>
                <a:lnTo>
                  <a:pt x="6967" y="11032"/>
                </a:lnTo>
                <a:lnTo>
                  <a:pt x="7421" y="11055"/>
                </a:lnTo>
                <a:lnTo>
                  <a:pt x="7415" y="12867"/>
                </a:lnTo>
                <a:lnTo>
                  <a:pt x="9248" y="12786"/>
                </a:lnTo>
                <a:lnTo>
                  <a:pt x="9248" y="17210"/>
                </a:lnTo>
                <a:lnTo>
                  <a:pt x="12523" y="17187"/>
                </a:lnTo>
                <a:lnTo>
                  <a:pt x="12511" y="14516"/>
                </a:lnTo>
                <a:lnTo>
                  <a:pt x="13909" y="14563"/>
                </a:lnTo>
                <a:lnTo>
                  <a:pt x="13909" y="13657"/>
                </a:lnTo>
                <a:lnTo>
                  <a:pt x="14829" y="13657"/>
                </a:lnTo>
                <a:lnTo>
                  <a:pt x="14829" y="11915"/>
                </a:lnTo>
                <a:lnTo>
                  <a:pt x="15351" y="11915"/>
                </a:lnTo>
                <a:lnTo>
                  <a:pt x="15302" y="13564"/>
                </a:lnTo>
                <a:lnTo>
                  <a:pt x="15811" y="13645"/>
                </a:lnTo>
                <a:lnTo>
                  <a:pt x="15749" y="15422"/>
                </a:lnTo>
                <a:lnTo>
                  <a:pt x="16240" y="15422"/>
                </a:lnTo>
                <a:lnTo>
                  <a:pt x="16228" y="17234"/>
                </a:lnTo>
                <a:lnTo>
                  <a:pt x="17160" y="17210"/>
                </a:lnTo>
                <a:lnTo>
                  <a:pt x="17148" y="16281"/>
                </a:lnTo>
                <a:lnTo>
                  <a:pt x="19956" y="16305"/>
                </a:lnTo>
                <a:lnTo>
                  <a:pt x="19920" y="18070"/>
                </a:lnTo>
                <a:lnTo>
                  <a:pt x="21330" y="18093"/>
                </a:lnTo>
                <a:lnTo>
                  <a:pt x="21342" y="21600"/>
                </a:lnTo>
                <a:lnTo>
                  <a:pt x="21600" y="21600"/>
                </a:lnTo>
              </a:path>
            </a:pathLst>
          </a:custGeom>
          <a:ln w="101600">
            <a:solidFill>
              <a:srgbClr val="D81E00">
                <a:alpha val="50000"/>
              </a:srgbClr>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pic>
        <p:nvPicPr>
          <p:cNvPr id="5267" name="Image" descr="Image"/>
          <p:cNvPicPr>
            <a:picLocks noChangeAspect="1"/>
          </p:cNvPicPr>
          <p:nvPr/>
        </p:nvPicPr>
        <p:blipFill>
          <a:blip r:embed="rId4">
            <a:extLst/>
          </a:blip>
          <a:stretch>
            <a:fillRect/>
          </a:stretch>
        </p:blipFill>
        <p:spPr>
          <a:xfrm>
            <a:off x="1053027" y="4023542"/>
            <a:ext cx="1714501" cy="1841501"/>
          </a:xfrm>
          <a:prstGeom prst="rect">
            <a:avLst/>
          </a:prstGeom>
          <a:ln w="12700"/>
        </p:spPr>
      </p:pic>
      <p:pic>
        <p:nvPicPr>
          <p:cNvPr id="5268" name="Image" descr="Image"/>
          <p:cNvPicPr>
            <a:picLocks noChangeAspect="1"/>
          </p:cNvPicPr>
          <p:nvPr/>
        </p:nvPicPr>
        <p:blipFill>
          <a:blip r:embed="rId5">
            <a:extLst/>
          </a:blip>
          <a:stretch>
            <a:fillRect/>
          </a:stretch>
        </p:blipFill>
        <p:spPr>
          <a:xfrm>
            <a:off x="10903455" y="5531382"/>
            <a:ext cx="1473201" cy="1663701"/>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6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258">
                                            <p:bg/>
                                          </p:spTgt>
                                        </p:tgtEl>
                                        <p:attrNameLst>
                                          <p:attrName>style.visibility</p:attrName>
                                        </p:attrNameLst>
                                      </p:cBhvr>
                                      <p:to>
                                        <p:strVal val="visible"/>
                                      </p:to>
                                    </p:set>
                                  </p:childTnLst>
                                </p:cTn>
                              </p:par>
                              <p:par>
                                <p:cTn id="10" presetClass="entr" nodeType="withEffect" presetSubtype="0" presetID="1" grpId="2" fill="hold">
                                  <p:stCondLst>
                                    <p:cond delay="0"/>
                                  </p:stCondLst>
                                  <p:iterate type="el" backwards="0">
                                    <p:tmAbs val="0"/>
                                  </p:iterate>
                                  <p:childTnLst>
                                    <p:set>
                                      <p:cBhvr>
                                        <p:cTn id="11" fill="hold"/>
                                        <p:tgtEl>
                                          <p:spTgt spid="5258">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258" grpId="2"/>
      <p:bldP build="whole" bldLvl="1" animBg="1" rev="0" advAuto="0" spid="5266" grpId="1"/>
    </p:bldLst>
  </p:timing>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2" name="Quick-union  [lazy approach]"/>
          <p:cNvSpPr txBox="1"/>
          <p:nvPr>
            <p:ph type="title"/>
          </p:nvPr>
        </p:nvSpPr>
        <p:spPr>
          <a:prstGeom prst="rect">
            <a:avLst/>
          </a:prstGeom>
        </p:spPr>
        <p:txBody>
          <a:bodyPr/>
          <a:lstStyle/>
          <a:p>
            <a:pPr/>
            <a:r>
              <a:t>Quick-union  </a:t>
            </a:r>
            <a:r>
              <a:rPr>
                <a:solidFill>
                  <a:srgbClr val="606060"/>
                </a:solidFill>
              </a:rPr>
              <a:t>[lazy approach]</a:t>
            </a:r>
          </a:p>
        </p:txBody>
      </p:sp>
      <p:sp>
        <p:nvSpPr>
          <p:cNvPr id="5273" name="Data structure.…"/>
          <p:cNvSpPr txBox="1"/>
          <p:nvPr>
            <p:ph type="body" idx="1"/>
          </p:nvPr>
        </p:nvSpPr>
        <p:spPr>
          <a:xfrm>
            <a:off x="457200" y="1270000"/>
            <a:ext cx="11379200" cy="8128000"/>
          </a:xfrm>
          <a:prstGeom prst="rect">
            <a:avLst/>
          </a:prstGeom>
        </p:spPr>
        <p:txBody>
          <a:bodyPr/>
          <a:lstStyle/>
          <a:p>
            <a:pPr indent="127000">
              <a:defRPr>
                <a:solidFill>
                  <a:srgbClr val="0048AA"/>
                </a:solidFill>
              </a:defRPr>
            </a:pPr>
            <a:r>
              <a:t>Data structure.</a:t>
            </a:r>
          </a:p>
          <a:p>
            <a:pPr lvl="1" marL="1003300" indent="-368300"/>
            <a:r>
              <a:t>Integer array </a:t>
            </a:r>
            <a:r>
              <a:rPr sz="2000">
                <a:latin typeface="Lucida Sans Typewriter Regular"/>
                <a:ea typeface="Lucida Sans Typewriter Regular"/>
                <a:cs typeface="Lucida Sans Typewriter Regular"/>
                <a:sym typeface="Lucida Sans Typewriter Regular"/>
              </a:rPr>
              <a:t>id[]</a:t>
            </a:r>
            <a:r>
              <a:t> of </a:t>
            </a:r>
            <a:r>
              <a:t>length</a:t>
            </a:r>
            <a:r>
              <a:rPr b="1">
                <a:latin typeface="+mn-lt"/>
                <a:ea typeface="+mn-ea"/>
                <a:cs typeface="+mn-cs"/>
                <a:sym typeface="Helvetica"/>
              </a:rPr>
              <a:t> </a:t>
            </a:r>
            <a:r>
              <a:rPr sz="2000">
                <a:latin typeface="Lucida Sans Typewriter Regular"/>
                <a:ea typeface="Lucida Sans Typewriter Regular"/>
                <a:cs typeface="Lucida Sans Typewriter Regular"/>
                <a:sym typeface="Lucida Sans Typewriter Regular"/>
              </a:rPr>
              <a:t>N</a:t>
            </a:r>
            <a:r>
              <a:t>.</a:t>
            </a:r>
          </a:p>
          <a:p>
            <a:pPr lvl="1" marL="1003300" indent="-368300"/>
            <a:r>
              <a:t>Interpretation:  </a:t>
            </a:r>
            <a:r>
              <a:rPr sz="2000">
                <a:latin typeface="Lucida Sans Typewriter Regular"/>
                <a:ea typeface="Lucida Sans Typewriter Regular"/>
                <a:cs typeface="Lucida Sans Typewriter Regular"/>
                <a:sym typeface="Lucida Sans Typewriter Regular"/>
              </a:rPr>
              <a:t>id[i]</a:t>
            </a:r>
            <a:r>
              <a:t> is parent of </a:t>
            </a:r>
            <a:r>
              <a:rPr sz="2000">
                <a:latin typeface="Lucida Sans Typewriter Regular"/>
                <a:ea typeface="Lucida Sans Typewriter Regular"/>
                <a:cs typeface="Lucida Sans Typewriter Regular"/>
                <a:sym typeface="Lucida Sans Typewriter Regular"/>
              </a:rPr>
              <a:t>i</a:t>
            </a:r>
            <a:r>
              <a:t>.</a:t>
            </a:r>
          </a:p>
          <a:p>
            <a:pPr lvl="1" marL="1003300" indent="-368300"/>
            <a:r>
              <a:t>Root o</a:t>
            </a:r>
            <a:r>
              <a:t>f </a:t>
            </a:r>
            <a:r>
              <a:rPr sz="2000">
                <a:latin typeface="Lucida Sans Typewriter Regular"/>
                <a:ea typeface="Lucida Sans Typewriter Regular"/>
                <a:cs typeface="Lucida Sans Typewriter Regular"/>
                <a:sym typeface="Lucida Sans Typewriter Regular"/>
              </a:rPr>
              <a:t>i</a:t>
            </a:r>
            <a:r>
              <a:t> is </a:t>
            </a:r>
            <a:r>
              <a:rPr sz="2000">
                <a:latin typeface="Lucida Sans Typewriter Regular"/>
                <a:ea typeface="Lucida Sans Typewriter Regular"/>
                <a:cs typeface="Lucida Sans Typewriter Regular"/>
                <a:sym typeface="Lucida Sans Typewriter Regular"/>
              </a:rPr>
              <a:t>id[id[id[...id[i]...]]]</a:t>
            </a:r>
            <a:r>
              <a:t>.</a:t>
            </a:r>
          </a:p>
          <a:p>
            <a:pPr lvl="1" marL="1003300" indent="-368300"/>
            <a:endParaRPr>
              <a:solidFill>
                <a:srgbClr val="005493"/>
              </a:solidFill>
              <a:uFill>
                <a:solidFill>
                  <a:srgbClr val="0048AA"/>
                </a:solidFill>
              </a:uFill>
            </a:endParaRPr>
          </a:p>
          <a:p>
            <a:pPr lvl="1" marL="1003300" indent="-368300"/>
            <a:endParaRPr>
              <a:solidFill>
                <a:srgbClr val="005493"/>
              </a:solidFill>
              <a:uFill>
                <a:solidFill>
                  <a:srgbClr val="0048AA"/>
                </a:solidFill>
              </a:uFill>
            </a:endParaRPr>
          </a:p>
          <a:p>
            <a:pPr indent="127000"/>
          </a:p>
          <a:p>
            <a:pPr indent="127000"/>
          </a:p>
          <a:p>
            <a:pPr indent="127000"/>
            <a:r>
              <a:rPr b="1">
                <a:latin typeface="+mn-lt"/>
                <a:ea typeface="+mn-ea"/>
                <a:cs typeface="+mn-cs"/>
                <a:sym typeface="Helvetica"/>
              </a:rPr>
              <a:t>Find</a:t>
            </a:r>
            <a:r>
              <a:t>.  </a:t>
            </a:r>
            <a:r>
              <a:t>What is the root of </a:t>
            </a:r>
            <a:r>
              <a:rPr sz="2000">
                <a:latin typeface="Lucida Sans Typewriter Regular"/>
                <a:ea typeface="Lucida Sans Typewriter Regular"/>
                <a:cs typeface="Lucida Sans Typewriter Regular"/>
                <a:sym typeface="Lucida Sans Typewriter Regular"/>
              </a:rPr>
              <a:t>p</a:t>
            </a:r>
            <a:r>
              <a:t>?</a:t>
            </a:r>
          </a:p>
          <a:p>
            <a:pPr indent="127000"/>
            <a:r>
              <a:rPr b="1">
                <a:latin typeface="+mn-lt"/>
                <a:ea typeface="+mn-ea"/>
                <a:cs typeface="+mn-cs"/>
                <a:sym typeface="Helvetica"/>
              </a:rPr>
              <a:t>Connected</a:t>
            </a:r>
            <a:r>
              <a:t>.  </a:t>
            </a:r>
            <a:r>
              <a:t>Do </a:t>
            </a:r>
            <a:r>
              <a:rPr sz="2000">
                <a:latin typeface="Lucida Sans Typewriter Regular"/>
                <a:ea typeface="Lucida Sans Typewriter Regular"/>
                <a:cs typeface="Lucida Sans Typewriter Regular"/>
                <a:sym typeface="Lucida Sans Typewriter Regular"/>
              </a:rPr>
              <a:t>p</a:t>
            </a:r>
            <a:r>
              <a:t> and </a:t>
            </a:r>
            <a:r>
              <a:rPr sz="2000">
                <a:latin typeface="Lucida Sans Typewriter Regular"/>
                <a:ea typeface="Lucida Sans Typewriter Regular"/>
                <a:cs typeface="Lucida Sans Typewriter Regular"/>
                <a:sym typeface="Lucida Sans Typewriter Regular"/>
              </a:rPr>
              <a:t>q</a:t>
            </a:r>
            <a:r>
              <a:t> have the same root?</a:t>
            </a:r>
          </a:p>
          <a:p>
            <a:pPr indent="127000"/>
          </a:p>
          <a:p>
            <a:pPr indent="127000"/>
            <a:r>
              <a:rPr b="1">
                <a:latin typeface="+mn-lt"/>
                <a:ea typeface="+mn-ea"/>
                <a:cs typeface="+mn-cs"/>
                <a:sym typeface="Helvetica"/>
              </a:rPr>
              <a:t>Union</a:t>
            </a:r>
            <a:r>
              <a:t>.  </a:t>
            </a:r>
            <a:r>
              <a:t>To merge components containing </a:t>
            </a:r>
            <a:r>
              <a:rPr sz="2000">
                <a:latin typeface="Lucida Sans Typewriter Regular"/>
                <a:ea typeface="Lucida Sans Typewriter Regular"/>
                <a:cs typeface="Lucida Sans Typewriter Regular"/>
                <a:sym typeface="Lucida Sans Typewriter Regular"/>
              </a:rPr>
              <a:t>p</a:t>
            </a:r>
            <a:r>
              <a:t> and </a:t>
            </a:r>
            <a:r>
              <a:rPr sz="2000">
                <a:latin typeface="Lucida Sans Typewriter Regular"/>
                <a:ea typeface="Lucida Sans Typewriter Regular"/>
                <a:cs typeface="Lucida Sans Typewriter Regular"/>
                <a:sym typeface="Lucida Sans Typewriter Regular"/>
              </a:rPr>
              <a:t>q</a:t>
            </a:r>
            <a:r>
              <a:t>,</a:t>
            </a:r>
            <a:br/>
            <a:r>
              <a:t>set the id of </a:t>
            </a:r>
            <a:r>
              <a:rPr sz="2000">
                <a:latin typeface="Lucida Sans Typewriter Regular"/>
                <a:ea typeface="Lucida Sans Typewriter Regular"/>
                <a:cs typeface="Lucida Sans Typewriter Regular"/>
                <a:sym typeface="Lucida Sans Typewriter Regular"/>
              </a:rPr>
              <a:t>p</a:t>
            </a:r>
            <a:r>
              <a:t>'s root to the id of </a:t>
            </a:r>
            <a:r>
              <a:rPr sz="2000">
                <a:latin typeface="Lucida Sans Typewriter Regular"/>
                <a:ea typeface="Lucida Sans Typewriter Regular"/>
                <a:cs typeface="Lucida Sans Typewriter Regular"/>
                <a:sym typeface="Lucida Sans Typewriter Regular"/>
              </a:rPr>
              <a:t>q</a:t>
            </a:r>
            <a:r>
              <a:t>'s root.</a:t>
            </a:r>
          </a:p>
        </p:txBody>
      </p:sp>
      <p:sp>
        <p:nvSpPr>
          <p:cNvPr id="5274"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296" name="Group"/>
          <p:cNvGrpSpPr/>
          <p:nvPr/>
        </p:nvGrpSpPr>
        <p:grpSpPr>
          <a:xfrm>
            <a:off x="1104899" y="3708400"/>
            <a:ext cx="5791201" cy="889000"/>
            <a:chOff x="0" y="0"/>
            <a:chExt cx="5791200" cy="889000"/>
          </a:xfrm>
        </p:grpSpPr>
        <p:sp>
          <p:nvSpPr>
            <p:cNvPr id="5275"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5276"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527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27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279" name="9"/>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528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528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528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5283" name="9"/>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5284"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28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528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528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288"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528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529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5291"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292"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529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29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529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grpSp>
        <p:nvGrpSpPr>
          <p:cNvPr id="5338" name="Group"/>
          <p:cNvGrpSpPr/>
          <p:nvPr/>
        </p:nvGrpSpPr>
        <p:grpSpPr>
          <a:xfrm>
            <a:off x="1566177" y="6963848"/>
            <a:ext cx="11272239" cy="3649063"/>
            <a:chOff x="0" y="0"/>
            <a:chExt cx="11272238" cy="3649061"/>
          </a:xfrm>
        </p:grpSpPr>
        <p:sp>
          <p:nvSpPr>
            <p:cNvPr id="5297" name="Line"/>
            <p:cNvSpPr/>
            <p:nvPr/>
          </p:nvSpPr>
          <p:spPr>
            <a:xfrm flipV="1">
              <a:off x="9247885" y="1746657"/>
              <a:ext cx="1" cy="547810"/>
            </a:xfrm>
            <a:prstGeom prst="line">
              <a:avLst/>
            </a:prstGeom>
            <a:noFill/>
            <a:ln w="38100" cap="flat">
              <a:solidFill>
                <a:srgbClr val="8A8A8A"/>
              </a:solidFill>
              <a:prstDash val="solid"/>
              <a:round/>
            </a:ln>
            <a:effectLst/>
          </p:spPr>
          <p:txBody>
            <a:bodyPr wrap="square" lIns="0" tIns="0" rIns="0" bIns="0" numCol="1" anchor="t">
              <a:noAutofit/>
            </a:bodyPr>
            <a:lstStyle/>
            <a:p>
              <a:pPr>
                <a:defRPr sz="1200"/>
              </a:pPr>
            </a:p>
          </p:txBody>
        </p:sp>
        <p:sp>
          <p:nvSpPr>
            <p:cNvPr id="5298" name="Line"/>
            <p:cNvSpPr/>
            <p:nvPr/>
          </p:nvSpPr>
          <p:spPr>
            <a:xfrm flipH="1" flipV="1">
              <a:off x="8932137" y="873940"/>
              <a:ext cx="300112" cy="600222"/>
            </a:xfrm>
            <a:prstGeom prst="line">
              <a:avLst/>
            </a:prstGeom>
            <a:noFill/>
            <a:ln w="38100" cap="flat">
              <a:solidFill>
                <a:srgbClr val="8A8A8A"/>
              </a:solidFill>
              <a:prstDash val="solid"/>
              <a:round/>
            </a:ln>
            <a:effectLst/>
          </p:spPr>
          <p:txBody>
            <a:bodyPr wrap="square" lIns="0" tIns="0" rIns="0" bIns="0" numCol="1" anchor="t">
              <a:noAutofit/>
            </a:bodyPr>
            <a:lstStyle/>
            <a:p>
              <a:pPr>
                <a:defRPr sz="1200"/>
              </a:pPr>
            </a:p>
          </p:txBody>
        </p:sp>
        <p:sp>
          <p:nvSpPr>
            <p:cNvPr id="5299" name="Line"/>
            <p:cNvSpPr/>
            <p:nvPr/>
          </p:nvSpPr>
          <p:spPr>
            <a:xfrm flipV="1">
              <a:off x="8598681" y="773903"/>
              <a:ext cx="283439" cy="750277"/>
            </a:xfrm>
            <a:prstGeom prst="line">
              <a:avLst/>
            </a:prstGeom>
            <a:noFill/>
            <a:ln w="38100" cap="flat">
              <a:solidFill>
                <a:srgbClr val="8A8A8A"/>
              </a:solidFill>
              <a:prstDash val="solid"/>
              <a:round/>
            </a:ln>
            <a:effectLst/>
          </p:spPr>
          <p:txBody>
            <a:bodyPr wrap="square" lIns="0" tIns="0" rIns="0" bIns="0" numCol="1" anchor="t">
              <a:noAutofit/>
            </a:bodyPr>
            <a:lstStyle/>
            <a:p>
              <a:pPr>
                <a:defRPr sz="1200"/>
              </a:pPr>
            </a:p>
          </p:txBody>
        </p:sp>
        <p:sp>
          <p:nvSpPr>
            <p:cNvPr id="5300" name="Line"/>
            <p:cNvSpPr/>
            <p:nvPr/>
          </p:nvSpPr>
          <p:spPr>
            <a:xfrm flipH="1">
              <a:off x="9008574" y="236226"/>
              <a:ext cx="749842" cy="474717"/>
            </a:xfrm>
            <a:prstGeom prst="line">
              <a:avLst/>
            </a:prstGeom>
            <a:noFill/>
            <a:ln w="76200" cap="flat">
              <a:solidFill>
                <a:srgbClr val="8D3124"/>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5301" name="3"/>
            <p:cNvSpPr/>
            <p:nvPr/>
          </p:nvSpPr>
          <p:spPr>
            <a:xfrm>
              <a:off x="9059616" y="2197947"/>
              <a:ext cx="370276" cy="361327"/>
            </a:xfrm>
            <a:prstGeom prst="ellipse">
              <a:avLst/>
            </a:prstGeom>
            <a:solidFill>
              <a:srgbClr val="005493"/>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solidFill>
                    <a:srgbClr val="FFFFFF"/>
                  </a:solidFill>
                  <a:uFill>
                    <a:solidFill>
                      <a:srgbClr val="FFFFFF"/>
                    </a:solidFill>
                  </a:uFill>
                  <a:latin typeface="Lucida Sans Regular"/>
                  <a:ea typeface="Lucida Sans Regular"/>
                  <a:cs typeface="Lucida Sans Regular"/>
                  <a:sym typeface="Lucida Sans Regular"/>
                </a:defRPr>
              </a:lvl1pPr>
            </a:lstStyle>
            <a:p>
              <a:pPr/>
              <a:r>
                <a:t>3</a:t>
              </a:r>
            </a:p>
          </p:txBody>
        </p:sp>
        <p:sp>
          <p:nvSpPr>
            <p:cNvPr id="5302" name="4"/>
            <p:cNvSpPr/>
            <p:nvPr/>
          </p:nvSpPr>
          <p:spPr>
            <a:xfrm>
              <a:off x="9059616" y="1378373"/>
              <a:ext cx="370276"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4</a:t>
              </a:r>
            </a:p>
          </p:txBody>
        </p:sp>
        <p:sp>
          <p:nvSpPr>
            <p:cNvPr id="5303" name="7"/>
            <p:cNvSpPr/>
            <p:nvPr/>
          </p:nvSpPr>
          <p:spPr>
            <a:xfrm>
              <a:off x="10249464" y="12700"/>
              <a:ext cx="368019"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7</a:t>
              </a:r>
            </a:p>
          </p:txBody>
        </p:sp>
        <p:sp>
          <p:nvSpPr>
            <p:cNvPr id="5304" name="0"/>
            <p:cNvSpPr/>
            <p:nvPr/>
          </p:nvSpPr>
          <p:spPr>
            <a:xfrm>
              <a:off x="7556500" y="12700"/>
              <a:ext cx="368018"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0</a:t>
              </a:r>
            </a:p>
          </p:txBody>
        </p:sp>
        <p:sp>
          <p:nvSpPr>
            <p:cNvPr id="5305" name="1"/>
            <p:cNvSpPr/>
            <p:nvPr/>
          </p:nvSpPr>
          <p:spPr>
            <a:xfrm>
              <a:off x="8138442" y="0"/>
              <a:ext cx="370277"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1</a:t>
              </a:r>
            </a:p>
          </p:txBody>
        </p:sp>
        <p:sp>
          <p:nvSpPr>
            <p:cNvPr id="5306" name="9"/>
            <p:cNvSpPr/>
            <p:nvPr/>
          </p:nvSpPr>
          <p:spPr>
            <a:xfrm>
              <a:off x="8752558" y="558800"/>
              <a:ext cx="370276"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9</a:t>
              </a:r>
            </a:p>
          </p:txBody>
        </p:sp>
        <p:sp>
          <p:nvSpPr>
            <p:cNvPr id="5307" name="6"/>
            <p:cNvSpPr/>
            <p:nvPr/>
          </p:nvSpPr>
          <p:spPr>
            <a:xfrm>
              <a:off x="9602611" y="32173"/>
              <a:ext cx="368019"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6</a:t>
              </a:r>
            </a:p>
          </p:txBody>
        </p:sp>
        <p:sp>
          <p:nvSpPr>
            <p:cNvPr id="5308" name="8"/>
            <p:cNvSpPr/>
            <p:nvPr/>
          </p:nvSpPr>
          <p:spPr>
            <a:xfrm>
              <a:off x="10904220" y="12700"/>
              <a:ext cx="368019"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8</a:t>
              </a:r>
            </a:p>
          </p:txBody>
        </p:sp>
        <p:sp>
          <p:nvSpPr>
            <p:cNvPr id="5309" name="2"/>
            <p:cNvSpPr/>
            <p:nvPr/>
          </p:nvSpPr>
          <p:spPr>
            <a:xfrm>
              <a:off x="8407400" y="1378373"/>
              <a:ext cx="370276"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2</a:t>
              </a:r>
            </a:p>
          </p:txBody>
        </p:sp>
        <p:sp>
          <p:nvSpPr>
            <p:cNvPr id="5310" name="only one value changes"/>
            <p:cNvSpPr/>
            <p:nvPr/>
          </p:nvSpPr>
          <p:spPr>
            <a:xfrm>
              <a:off x="5066705" y="23790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only one value changes</a:t>
              </a:r>
            </a:p>
          </p:txBody>
        </p:sp>
        <p:sp>
          <p:nvSpPr>
            <p:cNvPr id="5311" name="Line"/>
            <p:cNvSpPr/>
            <p:nvPr/>
          </p:nvSpPr>
          <p:spPr>
            <a:xfrm flipV="1">
              <a:off x="9787749" y="400457"/>
              <a:ext cx="2286" cy="457196"/>
            </a:xfrm>
            <a:prstGeom prst="line">
              <a:avLst/>
            </a:prstGeom>
            <a:noFill/>
            <a:ln w="38100" cap="flat">
              <a:solidFill>
                <a:srgbClr val="8A8A8A"/>
              </a:solidFill>
              <a:prstDash val="solid"/>
              <a:round/>
            </a:ln>
            <a:effectLst/>
          </p:spPr>
          <p:txBody>
            <a:bodyPr wrap="square" lIns="0" tIns="0" rIns="0" bIns="0" numCol="1" anchor="t">
              <a:noAutofit/>
            </a:bodyPr>
            <a:lstStyle/>
            <a:p>
              <a:pPr>
                <a:defRPr sz="1200"/>
              </a:pPr>
            </a:p>
          </p:txBody>
        </p:sp>
        <p:sp>
          <p:nvSpPr>
            <p:cNvPr id="5312" name="p"/>
            <p:cNvSpPr/>
            <p:nvPr/>
          </p:nvSpPr>
          <p:spPr>
            <a:xfrm>
              <a:off x="8700628" y="223292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uFill>
                    <a:solidFill>
                      <a:srgbClr val="8D3124"/>
                    </a:solidFill>
                  </a:uFill>
                  <a:latin typeface="Lucida Sans Typewriter Regular"/>
                  <a:ea typeface="Lucida Sans Typewriter Regular"/>
                  <a:cs typeface="Lucida Sans Typewriter Regular"/>
                  <a:sym typeface="Lucida Sans Typewriter Regular"/>
                </a:defRPr>
              </a:lvl1pPr>
            </a:lstStyle>
            <a:p>
              <a:pPr/>
              <a:r>
                <a:t>p</a:t>
              </a:r>
            </a:p>
          </p:txBody>
        </p:sp>
        <p:sp>
          <p:nvSpPr>
            <p:cNvPr id="5313" name="q"/>
            <p:cNvSpPr/>
            <p:nvPr/>
          </p:nvSpPr>
          <p:spPr>
            <a:xfrm>
              <a:off x="9984175" y="87205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uFill>
                    <a:solidFill>
                      <a:srgbClr val="8D3124"/>
                    </a:solidFill>
                  </a:uFill>
                  <a:latin typeface="Lucida Sans Typewriter Regular"/>
                  <a:ea typeface="Lucida Sans Typewriter Regular"/>
                  <a:cs typeface="Lucida Sans Typewriter Regular"/>
                  <a:sym typeface="Lucida Sans Typewriter Regular"/>
                </a:defRPr>
              </a:lvl1pPr>
            </a:lstStyle>
            <a:p>
              <a:pPr/>
              <a:r>
                <a:t>q</a:t>
              </a:r>
            </a:p>
          </p:txBody>
        </p:sp>
        <p:sp>
          <p:nvSpPr>
            <p:cNvPr id="5314" name="Line"/>
            <p:cNvSpPr/>
            <p:nvPr/>
          </p:nvSpPr>
          <p:spPr>
            <a:xfrm>
              <a:off x="5524500" y="1888051"/>
              <a:ext cx="0" cy="44450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nvGrpSpPr>
            <p:cNvPr id="5336" name="Group"/>
            <p:cNvGrpSpPr/>
            <p:nvPr/>
          </p:nvGrpSpPr>
          <p:grpSpPr>
            <a:xfrm>
              <a:off x="0" y="948251"/>
              <a:ext cx="5791200" cy="1701801"/>
              <a:chOff x="0" y="0"/>
              <a:chExt cx="5791200" cy="1701800"/>
            </a:xfrm>
          </p:grpSpPr>
          <p:sp>
            <p:nvSpPr>
              <p:cNvPr id="5315"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5316"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531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31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319" name="9"/>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532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532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532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5323" name="9"/>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5324"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32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532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532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5328"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532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533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5331"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332" name="6"/>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533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33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5335" name="id[]"/>
              <p:cNvSpPr/>
              <p:nvPr/>
            </p:nvSpPr>
            <p:spPr>
              <a:xfrm>
                <a:off x="0" y="4318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5337" name="5"/>
            <p:cNvSpPr/>
            <p:nvPr/>
          </p:nvSpPr>
          <p:spPr>
            <a:xfrm>
              <a:off x="9602611" y="851747"/>
              <a:ext cx="368019" cy="361327"/>
            </a:xfrm>
            <a:prstGeom prst="ellipse">
              <a:avLst/>
            </a:prstGeom>
            <a:solidFill>
              <a:srgbClr val="005493"/>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solidFill>
                    <a:srgbClr val="FFFFFF"/>
                  </a:solidFill>
                  <a:uFill>
                    <a:solidFill>
                      <a:srgbClr val="FFFFFF"/>
                    </a:solidFill>
                  </a:uFill>
                  <a:latin typeface="Lucida Sans Regular"/>
                  <a:ea typeface="Lucida Sans Regular"/>
                  <a:cs typeface="Lucida Sans Regular"/>
                  <a:sym typeface="Lucida Sans Regular"/>
                </a:defRPr>
              </a:lvl1pPr>
            </a:lstStyle>
            <a:p>
              <a:pPr/>
              <a:r>
                <a:t>5</a:t>
              </a:r>
            </a:p>
          </p:txBody>
        </p:sp>
      </p:grpSp>
      <p:sp>
        <p:nvSpPr>
          <p:cNvPr id="5339" name="Line"/>
          <p:cNvSpPr/>
          <p:nvPr/>
        </p:nvSpPr>
        <p:spPr>
          <a:xfrm flipV="1">
            <a:off x="9678181" y="3445151"/>
            <a:ext cx="283439" cy="750278"/>
          </a:xfrm>
          <a:prstGeom prst="line">
            <a:avLst/>
          </a:prstGeom>
          <a:ln w="38100">
            <a:solidFill>
              <a:srgbClr val="8A8A8A"/>
            </a:solidFill>
          </a:ln>
        </p:spPr>
        <p:txBody>
          <a:bodyPr lIns="0" tIns="0" rIns="0" bIns="0"/>
          <a:lstStyle/>
          <a:p>
            <a:pPr>
              <a:defRPr sz="1200"/>
            </a:pPr>
          </a:p>
        </p:txBody>
      </p:sp>
      <p:sp>
        <p:nvSpPr>
          <p:cNvPr id="5340" name="Line"/>
          <p:cNvSpPr/>
          <p:nvPr/>
        </p:nvSpPr>
        <p:spPr>
          <a:xfrm flipH="1" flipV="1">
            <a:off x="10078227" y="3503893"/>
            <a:ext cx="265606" cy="649257"/>
          </a:xfrm>
          <a:prstGeom prst="line">
            <a:avLst/>
          </a:prstGeom>
          <a:ln w="38100">
            <a:solidFill>
              <a:srgbClr val="929292"/>
            </a:solidFill>
          </a:ln>
        </p:spPr>
        <p:txBody>
          <a:bodyPr lIns="0" tIns="0" rIns="0" bIns="0"/>
          <a:lstStyle/>
          <a:p>
            <a:pPr>
              <a:defRPr sz="1200"/>
            </a:pPr>
          </a:p>
        </p:txBody>
      </p:sp>
      <p:sp>
        <p:nvSpPr>
          <p:cNvPr id="5341" name="Line"/>
          <p:cNvSpPr/>
          <p:nvPr/>
        </p:nvSpPr>
        <p:spPr>
          <a:xfrm flipV="1">
            <a:off x="9694898" y="3392988"/>
            <a:ext cx="355601" cy="635001"/>
          </a:xfrm>
          <a:prstGeom prst="line">
            <a:avLst/>
          </a:prstGeom>
          <a:ln w="12700"/>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5342" name="Line"/>
          <p:cNvSpPr/>
          <p:nvPr/>
        </p:nvSpPr>
        <p:spPr>
          <a:xfrm flipV="1">
            <a:off x="10350500" y="4391378"/>
            <a:ext cx="2286" cy="457195"/>
          </a:xfrm>
          <a:prstGeom prst="line">
            <a:avLst/>
          </a:prstGeom>
          <a:ln w="38100">
            <a:solidFill>
              <a:srgbClr val="929292"/>
            </a:solidFill>
          </a:ln>
        </p:spPr>
        <p:txBody>
          <a:bodyPr lIns="0" tIns="0" rIns="0" bIns="0"/>
          <a:lstStyle/>
          <a:p>
            <a:pPr>
              <a:defRPr sz="1200"/>
            </a:pPr>
          </a:p>
        </p:txBody>
      </p:sp>
      <p:sp>
        <p:nvSpPr>
          <p:cNvPr id="5343" name="Line"/>
          <p:cNvSpPr/>
          <p:nvPr/>
        </p:nvSpPr>
        <p:spPr>
          <a:xfrm flipH="1" flipV="1">
            <a:off x="10927673" y="3571804"/>
            <a:ext cx="677" cy="454068"/>
          </a:xfrm>
          <a:prstGeom prst="line">
            <a:avLst/>
          </a:prstGeom>
          <a:ln w="38100">
            <a:solidFill>
              <a:srgbClr val="929292"/>
            </a:solidFill>
          </a:ln>
        </p:spPr>
        <p:txBody>
          <a:bodyPr lIns="0" tIns="0" rIns="0" bIns="0"/>
          <a:lstStyle/>
          <a:p>
            <a:pPr>
              <a:defRPr sz="1200"/>
            </a:pPr>
          </a:p>
        </p:txBody>
      </p:sp>
      <p:sp>
        <p:nvSpPr>
          <p:cNvPr id="5344" name="3"/>
          <p:cNvSpPr/>
          <p:nvPr/>
        </p:nvSpPr>
        <p:spPr>
          <a:xfrm>
            <a:off x="10164516" y="4842666"/>
            <a:ext cx="370276" cy="361328"/>
          </a:xfrm>
          <a:prstGeom prst="ellipse">
            <a:avLst/>
          </a:prstGeom>
          <a:solidFill>
            <a:srgbClr val="005493"/>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solidFill>
                  <a:srgbClr val="FFFFFF"/>
                </a:solidFill>
                <a:uFill>
                  <a:solidFill>
                    <a:srgbClr val="FFFFFF"/>
                  </a:solidFill>
                </a:uFill>
                <a:latin typeface="Lucida Sans Regular"/>
                <a:ea typeface="Lucida Sans Regular"/>
                <a:cs typeface="Lucida Sans Regular"/>
                <a:sym typeface="Lucida Sans Regular"/>
              </a:defRPr>
            </a:lvl1pPr>
          </a:lstStyle>
          <a:p>
            <a:pPr/>
            <a:r>
              <a:t>3</a:t>
            </a:r>
          </a:p>
        </p:txBody>
      </p:sp>
      <p:sp>
        <p:nvSpPr>
          <p:cNvPr id="5345" name="5"/>
          <p:cNvSpPr/>
          <p:nvPr/>
        </p:nvSpPr>
        <p:spPr>
          <a:xfrm>
            <a:off x="10737991" y="4023093"/>
            <a:ext cx="370277" cy="361327"/>
          </a:xfrm>
          <a:prstGeom prst="ellipse">
            <a:avLst/>
          </a:prstGeom>
          <a:solidFill>
            <a:srgbClr val="005493"/>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solidFill>
                  <a:srgbClr val="FFFFFF"/>
                </a:solidFill>
                <a:uFill>
                  <a:solidFill>
                    <a:srgbClr val="000000"/>
                  </a:solidFill>
                </a:uFill>
                <a:latin typeface="Lucida Sans Regular"/>
                <a:ea typeface="Lucida Sans Regular"/>
                <a:cs typeface="Lucida Sans Regular"/>
                <a:sym typeface="Lucida Sans Regular"/>
              </a:defRPr>
            </a:lvl1pPr>
          </a:lstStyle>
          <a:p>
            <a:pPr/>
            <a:r>
              <a:t>5</a:t>
            </a:r>
          </a:p>
        </p:txBody>
      </p:sp>
      <p:sp>
        <p:nvSpPr>
          <p:cNvPr id="5346" name="4"/>
          <p:cNvSpPr/>
          <p:nvPr/>
        </p:nvSpPr>
        <p:spPr>
          <a:xfrm>
            <a:off x="10164516" y="4023093"/>
            <a:ext cx="370276" cy="361327"/>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4</a:t>
            </a:r>
          </a:p>
        </p:txBody>
      </p:sp>
      <p:sp>
        <p:nvSpPr>
          <p:cNvPr id="5347" name="7"/>
          <p:cNvSpPr/>
          <p:nvPr/>
        </p:nvSpPr>
        <p:spPr>
          <a:xfrm>
            <a:off x="11354364" y="3203519"/>
            <a:ext cx="368019"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7</a:t>
            </a:r>
          </a:p>
        </p:txBody>
      </p:sp>
      <p:sp>
        <p:nvSpPr>
          <p:cNvPr id="5348" name="0"/>
          <p:cNvSpPr/>
          <p:nvPr/>
        </p:nvSpPr>
        <p:spPr>
          <a:xfrm>
            <a:off x="8661400" y="3203519"/>
            <a:ext cx="368018"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0</a:t>
            </a:r>
          </a:p>
        </p:txBody>
      </p:sp>
      <p:sp>
        <p:nvSpPr>
          <p:cNvPr id="5349" name="1"/>
          <p:cNvSpPr/>
          <p:nvPr/>
        </p:nvSpPr>
        <p:spPr>
          <a:xfrm>
            <a:off x="9243342" y="3203519"/>
            <a:ext cx="370277"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1</a:t>
            </a:r>
          </a:p>
        </p:txBody>
      </p:sp>
      <p:sp>
        <p:nvSpPr>
          <p:cNvPr id="5350" name="9"/>
          <p:cNvSpPr/>
          <p:nvPr/>
        </p:nvSpPr>
        <p:spPr>
          <a:xfrm>
            <a:off x="9857458" y="3203519"/>
            <a:ext cx="370276"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9</a:t>
            </a:r>
          </a:p>
        </p:txBody>
      </p:sp>
      <p:sp>
        <p:nvSpPr>
          <p:cNvPr id="5351" name="6"/>
          <p:cNvSpPr/>
          <p:nvPr/>
        </p:nvSpPr>
        <p:spPr>
          <a:xfrm>
            <a:off x="10737991" y="3203519"/>
            <a:ext cx="370277"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6</a:t>
            </a:r>
          </a:p>
        </p:txBody>
      </p:sp>
      <p:sp>
        <p:nvSpPr>
          <p:cNvPr id="5352" name="8"/>
          <p:cNvSpPr/>
          <p:nvPr/>
        </p:nvSpPr>
        <p:spPr>
          <a:xfrm>
            <a:off x="12009120" y="3203519"/>
            <a:ext cx="368019"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8</a:t>
            </a:r>
          </a:p>
        </p:txBody>
      </p:sp>
      <p:sp>
        <p:nvSpPr>
          <p:cNvPr id="5353" name="2"/>
          <p:cNvSpPr/>
          <p:nvPr/>
        </p:nvSpPr>
        <p:spPr>
          <a:xfrm>
            <a:off x="9512300" y="4023093"/>
            <a:ext cx="370276" cy="361327"/>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2</a:t>
            </a:r>
          </a:p>
        </p:txBody>
      </p:sp>
      <p:sp>
        <p:nvSpPr>
          <p:cNvPr id="5354" name="p"/>
          <p:cNvSpPr txBox="1"/>
          <p:nvPr/>
        </p:nvSpPr>
        <p:spPr>
          <a:xfrm>
            <a:off x="9742028" y="4866076"/>
            <a:ext cx="29533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uFill>
                  <a:solidFill>
                    <a:srgbClr val="8D3124"/>
                  </a:solidFill>
                </a:uFill>
                <a:latin typeface="Lucida Sans Typewriter Regular"/>
                <a:ea typeface="Lucida Sans Typewriter Regular"/>
                <a:cs typeface="Lucida Sans Typewriter Regular"/>
                <a:sym typeface="Lucida Sans Typewriter Regular"/>
              </a:defRPr>
            </a:lvl1pPr>
          </a:lstStyle>
          <a:p>
            <a:pPr/>
            <a:r>
              <a:t>p</a:t>
            </a:r>
          </a:p>
        </p:txBody>
      </p:sp>
      <p:sp>
        <p:nvSpPr>
          <p:cNvPr id="5355" name="q"/>
          <p:cNvSpPr txBox="1"/>
          <p:nvPr/>
        </p:nvSpPr>
        <p:spPr>
          <a:xfrm>
            <a:off x="11216075" y="4025900"/>
            <a:ext cx="295330"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uFill>
                  <a:solidFill>
                    <a:srgbClr val="8D3124"/>
                  </a:solidFill>
                </a:uFill>
                <a:latin typeface="Lucida Sans Typewriter Regular"/>
                <a:ea typeface="Lucida Sans Typewriter Regular"/>
                <a:cs typeface="Lucida Sans Typewriter Regular"/>
                <a:sym typeface="Lucida Sans Typewriter Regular"/>
              </a:defRPr>
            </a:lvl1pPr>
          </a:lstStyle>
          <a:p>
            <a:pPr/>
            <a:r>
              <a:t>q</a:t>
            </a:r>
          </a:p>
        </p:txBody>
      </p:sp>
      <p:sp>
        <p:nvSpPr>
          <p:cNvPr id="5356" name="root of 3 is 9…"/>
          <p:cNvSpPr txBox="1"/>
          <p:nvPr/>
        </p:nvSpPr>
        <p:spPr>
          <a:xfrm>
            <a:off x="9542859" y="5461758"/>
            <a:ext cx="2766240"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root of 3 is 9</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root of 5 is 6</a:t>
            </a:r>
            <a:br/>
            <a:r>
              <a:t>3 and 5 are not connected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7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5273">
                                            <p:txEl>
                                              <p:pRg st="11" end="11"/>
                                            </p:txEl>
                                          </p:spTgt>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2" fill="hold">
                                  <p:stCondLst>
                                    <p:cond delay="0"/>
                                  </p:stCondLst>
                                  <p:iterate type="el" backwards="0">
                                    <p:tmAbs val="0"/>
                                  </p:iterate>
                                  <p:childTnLst>
                                    <p:set>
                                      <p:cBhvr>
                                        <p:cTn id="13" fill="hold"/>
                                        <p:tgtEl>
                                          <p:spTgt spid="5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38" grpId="2"/>
      <p:bldP build="p" bldLvl="1" animBg="1" rev="0" advAuto="0" spid="5273" grpId="1"/>
    </p:bldLst>
  </p:timing>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0" name="Quick-find  [eager approach]"/>
          <p:cNvSpPr txBox="1"/>
          <p:nvPr>
            <p:ph type="title"/>
          </p:nvPr>
        </p:nvSpPr>
        <p:spPr>
          <a:prstGeom prst="rect">
            <a:avLst/>
          </a:prstGeom>
        </p:spPr>
        <p:txBody>
          <a:bodyPr/>
          <a:lstStyle/>
          <a:p>
            <a:pPr/>
            <a:r>
              <a:t>Quick-find  </a:t>
            </a:r>
            <a:r>
              <a:rPr>
                <a:solidFill>
                  <a:srgbClr val="606060"/>
                </a:solidFill>
              </a:rPr>
              <a:t>[eager approach]</a:t>
            </a:r>
          </a:p>
        </p:txBody>
      </p:sp>
      <p:sp>
        <p:nvSpPr>
          <p:cNvPr id="5361" name="Data structure.…"/>
          <p:cNvSpPr txBox="1"/>
          <p:nvPr>
            <p:ph type="body" idx="1"/>
          </p:nvPr>
        </p:nvSpPr>
        <p:spPr>
          <a:xfrm>
            <a:off x="745743" y="1168292"/>
            <a:ext cx="11379201" cy="8128001"/>
          </a:xfrm>
          <a:prstGeom prst="rect">
            <a:avLst/>
          </a:prstGeom>
        </p:spPr>
        <p:txBody>
          <a:bodyPr/>
          <a:lstStyle/>
          <a:p>
            <a:pPr indent="127000"/>
            <a:r>
              <a:t>Data structure.</a:t>
            </a:r>
          </a:p>
          <a:p>
            <a:pPr lvl="1" marL="1003300" indent="-368300"/>
            <a:r>
              <a:t>Integer array </a:t>
            </a:r>
            <a:r>
              <a:rPr sz="2000">
                <a:latin typeface="Lucida Sans Typewriter Regular"/>
                <a:ea typeface="Lucida Sans Typewriter Regular"/>
                <a:cs typeface="Lucida Sans Typewriter Regular"/>
                <a:sym typeface="Lucida Sans Typewriter Regular"/>
              </a:rPr>
              <a:t>id[]</a:t>
            </a:r>
            <a:r>
              <a:t> of </a:t>
            </a:r>
            <a:r>
              <a:t>length</a:t>
            </a:r>
            <a:r>
              <a:t> </a:t>
            </a:r>
            <a:r>
              <a:rPr sz="2000">
                <a:latin typeface="Lucida Sans Typewriter Regular"/>
                <a:ea typeface="Lucida Sans Typewriter Regular"/>
                <a:cs typeface="Lucida Sans Typewriter Regular"/>
                <a:sym typeface="Lucida Sans Typewriter Regular"/>
              </a:rPr>
              <a:t>N</a:t>
            </a:r>
            <a:r>
              <a:t>.</a:t>
            </a:r>
          </a:p>
          <a:p>
            <a:pPr lvl="1" marL="1003300" indent="-368300"/>
            <a:r>
              <a:t>Interpretation:  </a:t>
            </a:r>
            <a:r>
              <a:rPr sz="2000">
                <a:latin typeface="Lucida Sans Typewriter Regular"/>
                <a:ea typeface="Lucida Sans Typewriter Regular"/>
                <a:cs typeface="Lucida Sans Typewriter Regular"/>
                <a:sym typeface="Lucida Sans Typewriter Regular"/>
              </a:rPr>
              <a:t>id[p]</a:t>
            </a:r>
            <a:r>
              <a:t> </a:t>
            </a:r>
            <a:r>
              <a:t>is the id of the component containing </a:t>
            </a:r>
            <a:r>
              <a:rPr sz="2000">
                <a:latin typeface="Lucida Sans Typewriter Regular"/>
                <a:ea typeface="Lucida Sans Typewriter Regular"/>
                <a:cs typeface="Lucida Sans Typewriter Regular"/>
                <a:sym typeface="Lucida Sans Typewriter Regular"/>
              </a:rPr>
              <a:t>p</a:t>
            </a:r>
            <a:r>
              <a:t>.</a:t>
            </a:r>
          </a:p>
          <a:p>
            <a:pPr indent="127000"/>
            <a:br/>
            <a:br/>
            <a:br/>
            <a:br/>
            <a:r>
              <a:t>* </a:t>
            </a:r>
            <a:r>
              <a:rPr b="1">
                <a:latin typeface="+mn-lt"/>
                <a:ea typeface="+mn-ea"/>
                <a:cs typeface="+mn-cs"/>
                <a:sym typeface="Helvetica"/>
              </a:rPr>
              <a:t>Find</a:t>
            </a:r>
            <a:r>
              <a:t>.  </a:t>
            </a:r>
            <a:r>
              <a:t>What is the id of </a:t>
            </a:r>
            <a:r>
              <a:rPr sz="2000">
                <a:latin typeface="Lucida Sans Typewriter Regular"/>
                <a:ea typeface="Lucida Sans Typewriter Regular"/>
                <a:cs typeface="Lucida Sans Typewriter Regular"/>
                <a:sym typeface="Lucida Sans Typewriter Regular"/>
              </a:rPr>
              <a:t>p</a:t>
            </a:r>
            <a:r>
              <a:t>?</a:t>
            </a:r>
            <a:br/>
            <a:r>
              <a:t>* </a:t>
            </a:r>
            <a:r>
              <a:rPr b="1">
                <a:latin typeface="+mn-lt"/>
                <a:ea typeface="+mn-ea"/>
                <a:cs typeface="+mn-cs"/>
                <a:sym typeface="Helvetica"/>
              </a:rPr>
              <a:t>Connected</a:t>
            </a:r>
            <a:r>
              <a:t>.  </a:t>
            </a:r>
            <a:r>
              <a:t>Do </a:t>
            </a:r>
            <a:r>
              <a:rPr sz="2000">
                <a:latin typeface="Lucida Sans Typewriter Regular"/>
                <a:ea typeface="Lucida Sans Typewriter Regular"/>
                <a:cs typeface="Lucida Sans Typewriter Regular"/>
                <a:sym typeface="Lucida Sans Typewriter Regular"/>
              </a:rPr>
              <a:t>p </a:t>
            </a:r>
            <a:r>
              <a:t>and </a:t>
            </a:r>
            <a:r>
              <a:rPr sz="2000">
                <a:latin typeface="Lucida Sans Typewriter Regular"/>
                <a:ea typeface="Lucida Sans Typewriter Regular"/>
                <a:cs typeface="Lucida Sans Typewriter Regular"/>
                <a:sym typeface="Lucida Sans Typewriter Regular"/>
              </a:rPr>
              <a:t>q </a:t>
            </a:r>
            <a:r>
              <a:t>have the same id?</a:t>
            </a:r>
            <a:br/>
          </a:p>
        </p:txBody>
      </p:sp>
      <p:sp>
        <p:nvSpPr>
          <p:cNvPr id="5362"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63" name="id[6] = 0; id[1] = 1 6 and 1 are not connected"/>
          <p:cNvSpPr txBox="1"/>
          <p:nvPr/>
        </p:nvSpPr>
        <p:spPr>
          <a:xfrm>
            <a:off x="8457019" y="4379367"/>
            <a:ext cx="2829362" cy="8559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70000"/>
              </a:lnSpc>
              <a:defRPr sz="1800">
                <a:solidFill>
                  <a:srgbClr val="8D3124"/>
                </a:solidFill>
                <a:uFill>
                  <a:solidFill>
                    <a:srgbClr val="8D3124"/>
                  </a:solidFill>
                </a:uFill>
                <a:latin typeface="Lucida Sans Regular"/>
                <a:ea typeface="Lucida Sans Regular"/>
                <a:cs typeface="Lucida Sans Regular"/>
                <a:sym typeface="Lucida Sans Regular"/>
              </a:defRPr>
            </a:pPr>
            <a:r>
              <a:rPr>
                <a:latin typeface="Lucida Sans Typewriter Regular"/>
                <a:ea typeface="Lucida Sans Typewriter Regular"/>
                <a:cs typeface="Lucida Sans Typewriter Regular"/>
                <a:sym typeface="Lucida Sans Typewriter Regular"/>
              </a:rPr>
              <a:t>id[6]</a:t>
            </a:r>
            <a:r>
              <a:rPr b="1">
                <a:latin typeface="+mn-lt"/>
                <a:ea typeface="+mn-ea"/>
                <a:cs typeface="+mn-cs"/>
                <a:sym typeface="Helvetica"/>
              </a:rPr>
              <a:t> = </a:t>
            </a:r>
            <a:r>
              <a:rPr>
                <a:latin typeface="Lucida Sans Typewriter Regular"/>
                <a:ea typeface="Lucida Sans Typewriter Regular"/>
                <a:cs typeface="Lucida Sans Typewriter Regular"/>
                <a:sym typeface="Lucida Sans Typewriter Regular"/>
              </a:rPr>
              <a:t>0</a:t>
            </a:r>
            <a:r>
              <a:t>; </a:t>
            </a:r>
            <a:r>
              <a:rPr>
                <a:latin typeface="Lucida Sans Typewriter Regular"/>
                <a:ea typeface="Lucida Sans Typewriter Regular"/>
                <a:cs typeface="Lucida Sans Typewriter Regular"/>
                <a:sym typeface="Lucida Sans Typewriter Regular"/>
              </a:rPr>
              <a:t>id[1]</a:t>
            </a:r>
            <a:r>
              <a:rPr b="1">
                <a:latin typeface="+mn-lt"/>
                <a:ea typeface="+mn-ea"/>
                <a:cs typeface="+mn-cs"/>
                <a:sym typeface="Helvetica"/>
              </a:rPr>
              <a:t> = </a:t>
            </a:r>
            <a:r>
              <a:rPr>
                <a:latin typeface="Lucida Sans Typewriter Regular"/>
                <a:ea typeface="Lucida Sans Typewriter Regular"/>
                <a:cs typeface="Lucida Sans Typewriter Regular"/>
                <a:sym typeface="Lucida Sans Typewriter Regular"/>
              </a:rPr>
              <a:t>1</a:t>
            </a:r>
            <a:br>
              <a:rPr>
                <a:latin typeface="Lucida Sans Typewriter Regular"/>
                <a:ea typeface="Lucida Sans Typewriter Regular"/>
                <a:cs typeface="Lucida Sans Typewriter Regular"/>
                <a:sym typeface="Lucida Sans Typewriter Regular"/>
              </a:rPr>
            </a:br>
            <a:r>
              <a:rPr>
                <a:latin typeface="Lucida Sans Typewriter Regular"/>
                <a:ea typeface="Lucida Sans Typewriter Regular"/>
                <a:cs typeface="Lucida Sans Typewriter Regular"/>
                <a:sym typeface="Lucida Sans Typewriter Regular"/>
              </a:rPr>
              <a:t>6</a:t>
            </a:r>
            <a:r>
              <a:t> and </a:t>
            </a:r>
            <a:r>
              <a:rPr>
                <a:latin typeface="Lucida Sans Typewriter Regular"/>
                <a:ea typeface="Lucida Sans Typewriter Regular"/>
                <a:cs typeface="Lucida Sans Typewriter Regular"/>
                <a:sym typeface="Lucida Sans Typewriter Regular"/>
              </a:rPr>
              <a:t>1</a:t>
            </a:r>
            <a:r>
              <a:t> are not connected</a:t>
            </a:r>
          </a:p>
        </p:txBody>
      </p:sp>
      <p:grpSp>
        <p:nvGrpSpPr>
          <p:cNvPr id="5384" name="Group"/>
          <p:cNvGrpSpPr/>
          <p:nvPr/>
        </p:nvGrpSpPr>
        <p:grpSpPr>
          <a:xfrm>
            <a:off x="3162300" y="3225800"/>
            <a:ext cx="5080000" cy="889000"/>
            <a:chOff x="0" y="0"/>
            <a:chExt cx="5080000" cy="889000"/>
          </a:xfrm>
        </p:grpSpPr>
        <p:sp>
          <p:nvSpPr>
            <p:cNvPr id="5364" name="0"/>
            <p:cNvSpPr/>
            <p:nvPr/>
          </p:nvSpPr>
          <p:spPr>
            <a:xfrm>
              <a:off x="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365" name="1"/>
            <p:cNvSpPr/>
            <p:nvPr/>
          </p:nvSpPr>
          <p:spPr>
            <a:xfrm>
              <a:off x="508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5366" name="0"/>
            <p:cNvSpPr/>
            <p:nvPr/>
          </p:nvSpPr>
          <p:spPr>
            <a:xfrm>
              <a:off x="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367" name="1"/>
            <p:cNvSpPr/>
            <p:nvPr/>
          </p:nvSpPr>
          <p:spPr>
            <a:xfrm>
              <a:off x="508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368" name="1"/>
            <p:cNvSpPr/>
            <p:nvPr/>
          </p:nvSpPr>
          <p:spPr>
            <a:xfrm>
              <a:off x="1016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369" name="8"/>
            <p:cNvSpPr/>
            <p:nvPr/>
          </p:nvSpPr>
          <p:spPr>
            <a:xfrm>
              <a:off x="1524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370" name="2"/>
            <p:cNvSpPr/>
            <p:nvPr/>
          </p:nvSpPr>
          <p:spPr>
            <a:xfrm>
              <a:off x="1016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5371" name="3"/>
            <p:cNvSpPr/>
            <p:nvPr/>
          </p:nvSpPr>
          <p:spPr>
            <a:xfrm>
              <a:off x="1524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5372" name="8"/>
            <p:cNvSpPr/>
            <p:nvPr/>
          </p:nvSpPr>
          <p:spPr>
            <a:xfrm>
              <a:off x="2032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373" name="0"/>
            <p:cNvSpPr/>
            <p:nvPr/>
          </p:nvSpPr>
          <p:spPr>
            <a:xfrm>
              <a:off x="2540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374" name="4"/>
            <p:cNvSpPr/>
            <p:nvPr/>
          </p:nvSpPr>
          <p:spPr>
            <a:xfrm>
              <a:off x="2032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5375" name="5"/>
            <p:cNvSpPr/>
            <p:nvPr/>
          </p:nvSpPr>
          <p:spPr>
            <a:xfrm>
              <a:off x="2540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5376" name="0"/>
            <p:cNvSpPr/>
            <p:nvPr/>
          </p:nvSpPr>
          <p:spPr>
            <a:xfrm>
              <a:off x="3048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5377" name="1"/>
            <p:cNvSpPr/>
            <p:nvPr/>
          </p:nvSpPr>
          <p:spPr>
            <a:xfrm>
              <a:off x="3556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378" name="6"/>
            <p:cNvSpPr/>
            <p:nvPr/>
          </p:nvSpPr>
          <p:spPr>
            <a:xfrm>
              <a:off x="3048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5379" name="7"/>
            <p:cNvSpPr/>
            <p:nvPr/>
          </p:nvSpPr>
          <p:spPr>
            <a:xfrm>
              <a:off x="3556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5380" name="8"/>
            <p:cNvSpPr/>
            <p:nvPr/>
          </p:nvSpPr>
          <p:spPr>
            <a:xfrm>
              <a:off x="4064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381" name="8"/>
            <p:cNvSpPr/>
            <p:nvPr/>
          </p:nvSpPr>
          <p:spPr>
            <a:xfrm>
              <a:off x="4572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382" name="8"/>
            <p:cNvSpPr/>
            <p:nvPr/>
          </p:nvSpPr>
          <p:spPr>
            <a:xfrm>
              <a:off x="4064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383" name="9"/>
            <p:cNvSpPr/>
            <p:nvPr/>
          </p:nvSpPr>
          <p:spPr>
            <a:xfrm>
              <a:off x="4572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grpSp>
      <p:sp>
        <p:nvSpPr>
          <p:cNvPr id="5385" name="id[]"/>
          <p:cNvSpPr txBox="1"/>
          <p:nvPr/>
        </p:nvSpPr>
        <p:spPr>
          <a:xfrm>
            <a:off x="2349500" y="3695700"/>
            <a:ext cx="72347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defRPr>
            </a:lvl1pPr>
          </a:lstStyle>
          <a:p>
            <a:pPr/>
            <a:r>
              <a:t>id[]</a:t>
            </a:r>
          </a:p>
        </p:txBody>
      </p:sp>
      <p:pic>
        <p:nvPicPr>
          <p:cNvPr id="5386" name="螢幕快照 2016-03-02 下午3.40.59.png" descr="螢幕快照 2016-03-02 下午3.40.59.png"/>
          <p:cNvPicPr>
            <a:picLocks noChangeAspect="1"/>
          </p:cNvPicPr>
          <p:nvPr/>
        </p:nvPicPr>
        <p:blipFill>
          <a:blip r:embed="rId3">
            <a:extLst/>
          </a:blip>
          <a:stretch>
            <a:fillRect/>
          </a:stretch>
        </p:blipFill>
        <p:spPr>
          <a:xfrm>
            <a:off x="8215103" y="6527800"/>
            <a:ext cx="3949726" cy="3266691"/>
          </a:xfrm>
          <a:prstGeom prst="rect">
            <a:avLst/>
          </a:prstGeom>
          <a:ln w="12700"/>
        </p:spPr>
      </p:pic>
      <p:sp>
        <p:nvSpPr>
          <p:cNvPr id="5387" name="after union of 6 and 1"/>
          <p:cNvSpPr txBox="1"/>
          <p:nvPr/>
        </p:nvSpPr>
        <p:spPr>
          <a:xfrm>
            <a:off x="4491681" y="9185740"/>
            <a:ext cx="2560107"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algn="ctr" defTabSz="1295400">
              <a:lnSpc>
                <a:spcPct val="150000"/>
              </a:lnSpc>
              <a:defRPr b="1" sz="1600">
                <a:uFill>
                  <a:solidFill>
                    <a:srgbClr val="000000"/>
                  </a:solidFill>
                </a:uFill>
                <a:latin typeface="Lucida Grande"/>
                <a:ea typeface="Lucida Grande"/>
                <a:cs typeface="Lucida Grande"/>
                <a:sym typeface="Lucida Grande"/>
              </a:defRPr>
            </a:pPr>
            <a:r>
              <a:t>after union of 6 and 1</a:t>
            </a:r>
            <a:br/>
          </a:p>
        </p:txBody>
      </p:sp>
      <p:sp>
        <p:nvSpPr>
          <p:cNvPr id="5388" name="Line"/>
          <p:cNvSpPr/>
          <p:nvPr/>
        </p:nvSpPr>
        <p:spPr>
          <a:xfrm>
            <a:off x="4474313" y="8112598"/>
            <a:ext cx="6780" cy="469901"/>
          </a:xfrm>
          <a:prstGeom prst="line">
            <a:avLst/>
          </a:prstGeom>
          <a:ln w="25400">
            <a:solidFill>
              <a:srgbClr val="AB3226"/>
            </a:solidFill>
            <a:headEnd type="triangle"/>
          </a:ln>
        </p:spPr>
        <p:txBody>
          <a:bodyPr lIns="0" tIns="0" rIns="0" bIns="0"/>
          <a:lstStyle/>
          <a:p>
            <a:pPr>
              <a:defRPr sz="1200"/>
            </a:pPr>
          </a:p>
        </p:txBody>
      </p:sp>
      <p:sp>
        <p:nvSpPr>
          <p:cNvPr id="5389" name="Line"/>
          <p:cNvSpPr/>
          <p:nvPr/>
        </p:nvSpPr>
        <p:spPr>
          <a:xfrm>
            <a:off x="4979440" y="8112598"/>
            <a:ext cx="1" cy="469901"/>
          </a:xfrm>
          <a:prstGeom prst="line">
            <a:avLst/>
          </a:prstGeom>
          <a:ln w="25400">
            <a:solidFill>
              <a:srgbClr val="AB3226"/>
            </a:solidFill>
            <a:headEnd type="triangle"/>
          </a:ln>
        </p:spPr>
        <p:txBody>
          <a:bodyPr lIns="0" tIns="0" rIns="0" bIns="0"/>
          <a:lstStyle/>
          <a:p>
            <a:pPr>
              <a:defRPr sz="1200"/>
            </a:pPr>
          </a:p>
        </p:txBody>
      </p:sp>
      <p:sp>
        <p:nvSpPr>
          <p:cNvPr id="5390" name="Line"/>
          <p:cNvSpPr/>
          <p:nvPr/>
        </p:nvSpPr>
        <p:spPr>
          <a:xfrm>
            <a:off x="1927934" y="8112598"/>
            <a:ext cx="1" cy="469901"/>
          </a:xfrm>
          <a:prstGeom prst="line">
            <a:avLst/>
          </a:prstGeom>
          <a:ln w="25400">
            <a:solidFill>
              <a:srgbClr val="AB3226"/>
            </a:solidFill>
            <a:headEnd type="triangle"/>
          </a:ln>
        </p:spPr>
        <p:txBody>
          <a:bodyPr lIns="0" tIns="0" rIns="0" bIns="0"/>
          <a:lstStyle/>
          <a:p>
            <a:pPr>
              <a:defRPr sz="1200"/>
            </a:pPr>
          </a:p>
        </p:txBody>
      </p:sp>
      <p:grpSp>
        <p:nvGrpSpPr>
          <p:cNvPr id="5412" name="Group"/>
          <p:cNvGrpSpPr/>
          <p:nvPr/>
        </p:nvGrpSpPr>
        <p:grpSpPr>
          <a:xfrm>
            <a:off x="906296" y="7147398"/>
            <a:ext cx="5854701" cy="889001"/>
            <a:chOff x="0" y="0"/>
            <a:chExt cx="5854700" cy="889000"/>
          </a:xfrm>
        </p:grpSpPr>
        <p:sp>
          <p:nvSpPr>
            <p:cNvPr id="5391" name="1"/>
            <p:cNvSpPr/>
            <p:nvPr/>
          </p:nvSpPr>
          <p:spPr>
            <a:xfrm>
              <a:off x="774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5392" name="1"/>
            <p:cNvSpPr/>
            <p:nvPr/>
          </p:nvSpPr>
          <p:spPr>
            <a:xfrm>
              <a:off x="1282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5393" name="0"/>
            <p:cNvSpPr/>
            <p:nvPr/>
          </p:nvSpPr>
          <p:spPr>
            <a:xfrm>
              <a:off x="774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394" name="1"/>
            <p:cNvSpPr/>
            <p:nvPr/>
          </p:nvSpPr>
          <p:spPr>
            <a:xfrm>
              <a:off x="1282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395" name="1"/>
            <p:cNvSpPr/>
            <p:nvPr/>
          </p:nvSpPr>
          <p:spPr>
            <a:xfrm>
              <a:off x="1790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5396" name="8"/>
            <p:cNvSpPr/>
            <p:nvPr/>
          </p:nvSpPr>
          <p:spPr>
            <a:xfrm>
              <a:off x="2298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397" name="2"/>
            <p:cNvSpPr/>
            <p:nvPr/>
          </p:nvSpPr>
          <p:spPr>
            <a:xfrm>
              <a:off x="1790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5398" name="3"/>
            <p:cNvSpPr/>
            <p:nvPr/>
          </p:nvSpPr>
          <p:spPr>
            <a:xfrm>
              <a:off x="2298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5399" name="8"/>
            <p:cNvSpPr/>
            <p:nvPr/>
          </p:nvSpPr>
          <p:spPr>
            <a:xfrm>
              <a:off x="2806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400" name="1"/>
            <p:cNvSpPr/>
            <p:nvPr/>
          </p:nvSpPr>
          <p:spPr>
            <a:xfrm>
              <a:off x="3314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5401" name="4"/>
            <p:cNvSpPr/>
            <p:nvPr/>
          </p:nvSpPr>
          <p:spPr>
            <a:xfrm>
              <a:off x="2806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5402" name="5"/>
            <p:cNvSpPr/>
            <p:nvPr/>
          </p:nvSpPr>
          <p:spPr>
            <a:xfrm>
              <a:off x="3314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5403" name="1"/>
            <p:cNvSpPr/>
            <p:nvPr/>
          </p:nvSpPr>
          <p:spPr>
            <a:xfrm>
              <a:off x="3822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5404" name="1"/>
            <p:cNvSpPr/>
            <p:nvPr/>
          </p:nvSpPr>
          <p:spPr>
            <a:xfrm>
              <a:off x="4330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5405" name="6"/>
            <p:cNvSpPr/>
            <p:nvPr/>
          </p:nvSpPr>
          <p:spPr>
            <a:xfrm>
              <a:off x="3822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5406" name="7"/>
            <p:cNvSpPr/>
            <p:nvPr/>
          </p:nvSpPr>
          <p:spPr>
            <a:xfrm>
              <a:off x="4330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5407" name="8"/>
            <p:cNvSpPr/>
            <p:nvPr/>
          </p:nvSpPr>
          <p:spPr>
            <a:xfrm>
              <a:off x="4838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408" name="8"/>
            <p:cNvSpPr/>
            <p:nvPr/>
          </p:nvSpPr>
          <p:spPr>
            <a:xfrm>
              <a:off x="5346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409" name="8"/>
            <p:cNvSpPr/>
            <p:nvPr/>
          </p:nvSpPr>
          <p:spPr>
            <a:xfrm>
              <a:off x="4838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410" name="9"/>
            <p:cNvSpPr/>
            <p:nvPr/>
          </p:nvSpPr>
          <p:spPr>
            <a:xfrm>
              <a:off x="5346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5411" name="id[]"/>
            <p:cNvSpPr txBox="1"/>
            <p:nvPr/>
          </p:nvSpPr>
          <p:spPr>
            <a:xfrm>
              <a:off x="0" y="457200"/>
              <a:ext cx="477952" cy="3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800">
                  <a:uFill>
                    <a:solidFill>
                      <a:srgbClr val="000000"/>
                    </a:solidFill>
                  </a:uFill>
                </a:defRPr>
              </a:lvl1pPr>
            </a:lstStyle>
            <a:p>
              <a:pPr/>
              <a:r>
                <a:t>id[]</a:t>
              </a:r>
            </a:p>
          </p:txBody>
        </p:sp>
      </p:grpSp>
      <p:sp>
        <p:nvSpPr>
          <p:cNvPr id="5413" name="union (6, 1)"/>
          <p:cNvSpPr txBox="1"/>
          <p:nvPr/>
        </p:nvSpPr>
        <p:spPr>
          <a:xfrm>
            <a:off x="647881" y="6896100"/>
            <a:ext cx="2560107" cy="673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algn="ctr" defTabSz="1295400">
              <a:lnSpc>
                <a:spcPct val="150000"/>
              </a:lnSpc>
              <a:defRPr b="1" sz="1600">
                <a:uFill>
                  <a:solidFill>
                    <a:srgbClr val="000000"/>
                  </a:solidFill>
                </a:uFill>
                <a:latin typeface="Lucida Grande"/>
                <a:ea typeface="Lucida Grande"/>
                <a:cs typeface="Lucida Grande"/>
                <a:sym typeface="Lucida Grande"/>
              </a:defRPr>
            </a:pPr>
            <a:r>
              <a:t>union (6, 1)</a:t>
            </a:r>
            <a:br/>
          </a:p>
        </p:txBody>
      </p:sp>
      <p:sp>
        <p:nvSpPr>
          <p:cNvPr id="5414" name="* Union.  To merge components containing p and q, change all entries whose id equals id[p] to id[q]."/>
          <p:cNvSpPr txBox="1"/>
          <p:nvPr/>
        </p:nvSpPr>
        <p:spPr>
          <a:xfrm>
            <a:off x="664376" y="5582080"/>
            <a:ext cx="10158265" cy="10632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58702" indent="127000" defTabSz="1295400">
              <a:lnSpc>
                <a:spcPts val="3900"/>
              </a:lnSpc>
              <a:buClr>
                <a:srgbClr val="0048AA"/>
              </a:buClr>
              <a:defRPr>
                <a:uFill>
                  <a:solidFill>
                    <a:srgbClr val="000000"/>
                  </a:solidFill>
                </a:uFill>
                <a:latin typeface="Lucida Sans Regular"/>
                <a:ea typeface="Lucida Sans Regular"/>
                <a:cs typeface="Lucida Sans Regular"/>
                <a:sym typeface="Lucida Sans Regular"/>
              </a:defRPr>
            </a:pPr>
            <a:r>
              <a:t>* </a:t>
            </a:r>
            <a:r>
              <a:rPr b="1">
                <a:latin typeface="+mn-lt"/>
                <a:ea typeface="+mn-ea"/>
                <a:cs typeface="+mn-cs"/>
                <a:sym typeface="Helvetica"/>
              </a:rPr>
              <a:t>Union</a:t>
            </a:r>
            <a:r>
              <a:t>.  </a:t>
            </a:r>
            <a:r>
              <a:t>To merge components containing </a:t>
            </a:r>
            <a:r>
              <a:rPr sz="2000">
                <a:latin typeface="Lucida Sans Typewriter Regular"/>
                <a:ea typeface="Lucida Sans Typewriter Regular"/>
                <a:cs typeface="Lucida Sans Typewriter Regular"/>
                <a:sym typeface="Lucida Sans Typewriter Regular"/>
              </a:rPr>
              <a:t>p</a:t>
            </a:r>
            <a:r>
              <a:t> and </a:t>
            </a:r>
            <a:r>
              <a:rPr sz="2000">
                <a:latin typeface="Lucida Sans Typewriter Regular"/>
                <a:ea typeface="Lucida Sans Typewriter Regular"/>
                <a:cs typeface="Lucida Sans Typewriter Regular"/>
                <a:sym typeface="Lucida Sans Typewriter Regular"/>
              </a:rPr>
              <a:t>q</a:t>
            </a:r>
            <a:r>
              <a:t>, change all entries</a:t>
            </a:r>
            <a:br/>
            <a:r>
              <a:t>whose id equals </a:t>
            </a:r>
            <a:r>
              <a:rPr sz="2000">
                <a:latin typeface="Lucida Sans Typewriter Regular"/>
                <a:ea typeface="Lucida Sans Typewriter Regular"/>
                <a:cs typeface="Lucida Sans Typewriter Regular"/>
                <a:sym typeface="Lucida Sans Typewriter Regular"/>
              </a:rPr>
              <a:t>id[p]</a:t>
            </a:r>
            <a:r>
              <a:t> to </a:t>
            </a:r>
            <a:r>
              <a:rPr sz="2000">
                <a:latin typeface="Lucida Sans Typewriter Regular"/>
                <a:ea typeface="Lucida Sans Typewriter Regular"/>
                <a:cs typeface="Lucida Sans Typewriter Regular"/>
                <a:sym typeface="Lucida Sans Typewriter Regular"/>
              </a:rPr>
              <a:t>id[q]</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6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5" presetID="3" grpId="2" fill="hold">
                                  <p:stCondLst>
                                    <p:cond delay="0"/>
                                  </p:stCondLst>
                                  <p:iterate type="el" backwards="0">
                                    <p:tmAbs val="0"/>
                                  </p:iterate>
                                  <p:childTnLst>
                                    <p:set>
                                      <p:cBhvr>
                                        <p:cTn id="10" fill="hold"/>
                                        <p:tgtEl>
                                          <p:spTgt spid="5363"/>
                                        </p:tgtEl>
                                        <p:attrNameLst>
                                          <p:attrName>style.visibility</p:attrName>
                                        </p:attrNameLst>
                                      </p:cBhvr>
                                      <p:to>
                                        <p:strVal val="visible"/>
                                      </p:to>
                                    </p:set>
                                    <p:animEffect filter="blinds(vertical)" transition="in">
                                      <p:cBhvr>
                                        <p:cTn id="11" dur="1000"/>
                                        <p:tgtEl>
                                          <p:spTgt spid="5363"/>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lt" backwards="0">
                                    <p:tmAbs val="100"/>
                                  </p:iterate>
                                  <p:childTnLst>
                                    <p:set>
                                      <p:cBhvr>
                                        <p:cTn id="15" fill="hold"/>
                                        <p:tgtEl>
                                          <p:spTgt spid="54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4" fill="hold">
                                  <p:stCondLst>
                                    <p:cond delay="0"/>
                                  </p:stCondLst>
                                  <p:iterate type="el" backwards="0">
                                    <p:tmAbs val="0"/>
                                  </p:iterate>
                                  <p:childTnLst>
                                    <p:set>
                                      <p:cBhvr>
                                        <p:cTn id="19" fill="hold"/>
                                        <p:tgtEl>
                                          <p:spTgt spid="54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5" fill="hold">
                                  <p:stCondLst>
                                    <p:cond delay="0"/>
                                  </p:stCondLst>
                                  <p:iterate type="el" backwards="0">
                                    <p:tmAbs val="0"/>
                                  </p:iterate>
                                  <p:childTnLst>
                                    <p:set>
                                      <p:cBhvr>
                                        <p:cTn id="23" fill="hold"/>
                                        <p:tgtEl>
                                          <p:spTgt spid="5387"/>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6" fill="hold">
                                  <p:stCondLst>
                                    <p:cond delay="0"/>
                                  </p:stCondLst>
                                  <p:iterate type="el" backwards="0">
                                    <p:tmAbs val="0"/>
                                  </p:iterate>
                                  <p:childTnLst>
                                    <p:set>
                                      <p:cBhvr>
                                        <p:cTn id="26" fill="hold"/>
                                        <p:tgtEl>
                                          <p:spTgt spid="5388"/>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7" fill="hold">
                                  <p:stCondLst>
                                    <p:cond delay="0"/>
                                  </p:stCondLst>
                                  <p:iterate type="el" backwards="0">
                                    <p:tmAbs val="0"/>
                                  </p:iterate>
                                  <p:childTnLst>
                                    <p:set>
                                      <p:cBhvr>
                                        <p:cTn id="29" fill="hold"/>
                                        <p:tgtEl>
                                          <p:spTgt spid="5389"/>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8" fill="hold">
                                  <p:stCondLst>
                                    <p:cond delay="0"/>
                                  </p:stCondLst>
                                  <p:iterate type="el" backwards="0">
                                    <p:tmAbs val="0"/>
                                  </p:iterate>
                                  <p:childTnLst>
                                    <p:set>
                                      <p:cBhvr>
                                        <p:cTn id="32" fill="hold"/>
                                        <p:tgtEl>
                                          <p:spTgt spid="5390"/>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9" fill="hold">
                                  <p:stCondLst>
                                    <p:cond delay="0"/>
                                  </p:stCondLst>
                                  <p:iterate type="el" backwards="0">
                                    <p:tmAbs val="0"/>
                                  </p:iterate>
                                  <p:childTnLst>
                                    <p:set>
                                      <p:cBhvr>
                                        <p:cTn id="35" fill="hold"/>
                                        <p:tgtEl>
                                          <p:spTgt spid="54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5" presetID="3" grpId="10" fill="hold">
                                  <p:stCondLst>
                                    <p:cond delay="0"/>
                                  </p:stCondLst>
                                  <p:iterate type="el" backwards="0">
                                    <p:tmAbs val="0"/>
                                  </p:iterate>
                                  <p:childTnLst>
                                    <p:set>
                                      <p:cBhvr>
                                        <p:cTn id="39" fill="hold"/>
                                        <p:tgtEl>
                                          <p:spTgt spid="5386"/>
                                        </p:tgtEl>
                                        <p:attrNameLst>
                                          <p:attrName>style.visibility</p:attrName>
                                        </p:attrNameLst>
                                      </p:cBhvr>
                                      <p:to>
                                        <p:strVal val="visible"/>
                                      </p:to>
                                    </p:set>
                                    <p:animEffect filter="blinds(vertical)" transition="in">
                                      <p:cBhvr>
                                        <p:cTn id="40" dur="1000"/>
                                        <p:tgtEl>
                                          <p:spTgt spid="5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86" grpId="10"/>
      <p:bldP build="whole" bldLvl="1" animBg="1" rev="0" advAuto="0" spid="5413" grpId="4"/>
      <p:bldP build="p" bldLvl="1" animBg="1" rev="0" advAuto="0" spid="5361" grpId="1"/>
      <p:bldP build="whole" bldLvl="1" animBg="1" rev="0" advAuto="0" spid="5414" grpId="3"/>
      <p:bldP build="whole" bldLvl="1" animBg="1" rev="0" advAuto="0" spid="5388" grpId="6"/>
      <p:bldP build="whole" bldLvl="1" animBg="1" rev="0" advAuto="0" spid="5387" grpId="5"/>
      <p:bldP build="whole" bldLvl="1" animBg="1" rev="0" advAuto="0" spid="5363" grpId="2"/>
      <p:bldP build="whole" bldLvl="1" animBg="1" rev="0" advAuto="0" spid="5389" grpId="7"/>
      <p:bldP build="whole" bldLvl="1" animBg="1" rev="0" advAuto="0" spid="5412" grpId="9"/>
      <p:bldP build="whole" bldLvl="1" animBg="1" rev="0" advAuto="0" spid="5390" grpId="8"/>
    </p:bldLst>
  </p:timing>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8" name="Code Comparison"/>
          <p:cNvSpPr txBox="1"/>
          <p:nvPr>
            <p:ph type="title"/>
          </p:nvPr>
        </p:nvSpPr>
        <p:spPr>
          <a:prstGeom prst="rect">
            <a:avLst/>
          </a:prstGeom>
        </p:spPr>
        <p:txBody>
          <a:bodyPr/>
          <a:lstStyle/>
          <a:p>
            <a:pPr/>
            <a:r>
              <a:t>Code Comparison</a:t>
            </a:r>
          </a:p>
        </p:txBody>
      </p:sp>
      <p:sp>
        <p:nvSpPr>
          <p:cNvPr id="5419"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20" name="public class QuickFindUF {    private int[] id;…"/>
          <p:cNvSpPr/>
          <p:nvPr/>
        </p:nvSpPr>
        <p:spPr>
          <a:xfrm>
            <a:off x="129114" y="1168292"/>
            <a:ext cx="5877573" cy="8128001"/>
          </a:xfrm>
          <a:prstGeom prst="rect">
            <a:avLst/>
          </a:prstGeom>
          <a:solidFill>
            <a:srgbClr val="D6D6D6"/>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public class QuickFindUF</a:t>
            </a:r>
            <a:br/>
            <a:r>
              <a:t>{</a:t>
            </a:r>
            <a:br/>
            <a:r>
              <a:t>   private int[] id;</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br/>
            <a:r>
              <a:t>   public QuickFindUF(int N)</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      id = new int[N];</a:t>
            </a:r>
            <a:br/>
            <a:r>
              <a:t>      for (int i = 0; i &lt; N; i++)</a:t>
            </a:r>
            <a:br/>
            <a:r>
              <a:t>      id[i] = i;</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   public int find(int p)</a:t>
            </a:r>
            <a:br/>
            <a:r>
              <a:t>   {  return id[p];  }</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   public void union(int p, int q)</a:t>
            </a:r>
            <a:br/>
            <a:r>
              <a:t>   {</a:t>
            </a:r>
            <a:br/>
            <a:r>
              <a:t>      int pid = id[p];</a:t>
            </a:r>
            <a:br/>
            <a:r>
              <a:t>      int qid = id[q];</a:t>
            </a:r>
            <a:br/>
            <a:r>
              <a:t>      for (int i = 0; i &lt; id.length; i++)</a:t>
            </a:r>
            <a:br/>
            <a:r>
              <a:t>         if (id[i] == pid) id[i] = qid;</a:t>
            </a:r>
            <a:br/>
            <a:r>
              <a:t>   }</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a:t>
            </a:r>
          </a:p>
        </p:txBody>
      </p:sp>
      <p:sp>
        <p:nvSpPr>
          <p:cNvPr id="5421" name="public class QuickUnionUF {    private int[] id;…"/>
          <p:cNvSpPr/>
          <p:nvPr/>
        </p:nvSpPr>
        <p:spPr>
          <a:xfrm>
            <a:off x="6114821" y="1168292"/>
            <a:ext cx="6550716" cy="8933101"/>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lstStyle/>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public class QuickUnionUF</a:t>
            </a:r>
            <a:br/>
            <a:r>
              <a:t>{</a:t>
            </a:r>
            <a:br/>
            <a:r>
              <a:t>   private int[] id;</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public QuickUnionUF(int N)</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id = new int[N];</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for (int i = 0; i &lt; N; i++) id[i] = i;</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public int find(int i)</a:t>
            </a:r>
            <a:b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while (i != id[i]) i = id[i];</a:t>
            </a:r>
            <a:br/>
            <a:r>
              <a:t>      return i;</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a:t>
            </a:r>
            <a:br/>
            <a:r>
              <a:t>   public void union(int p, int q)</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int proot = find(p);</a:t>
            </a:r>
            <a:br/>
            <a:r>
              <a:t>      int qroot = find(q);</a:t>
            </a:r>
            <a:br/>
            <a:r>
              <a:t>      id[proot] = qroot;</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br/>
            <a:r>
              <a:t>}</a:t>
            </a:r>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3" name="Improvement 1:  weighting"/>
          <p:cNvSpPr txBox="1"/>
          <p:nvPr>
            <p:ph type="title"/>
          </p:nvPr>
        </p:nvSpPr>
        <p:spPr>
          <a:prstGeom prst="rect">
            <a:avLst/>
          </a:prstGeom>
        </p:spPr>
        <p:txBody>
          <a:bodyPr/>
          <a:lstStyle/>
          <a:p>
            <a:pPr/>
            <a:r>
              <a:t>Improvement 1:  weighting</a:t>
            </a:r>
          </a:p>
        </p:txBody>
      </p:sp>
      <p:sp>
        <p:nvSpPr>
          <p:cNvPr id="5424" name="Weighted quick-union.…"/>
          <p:cNvSpPr txBox="1"/>
          <p:nvPr>
            <p:ph type="body" idx="1"/>
          </p:nvPr>
        </p:nvSpPr>
        <p:spPr>
          <a:xfrm>
            <a:off x="812800" y="1270000"/>
            <a:ext cx="11379200" cy="5034415"/>
          </a:xfrm>
          <a:prstGeom prst="rect">
            <a:avLst/>
          </a:prstGeom>
        </p:spPr>
        <p:txBody>
          <a:bodyPr/>
          <a:lstStyle/>
          <a:p>
            <a:pPr indent="127000"/>
            <a:r>
              <a:t>Weighted quick-union.</a:t>
            </a:r>
          </a:p>
          <a:p>
            <a:pPr lvl="1" marL="1003300" indent="-368300"/>
            <a:r>
              <a:t>Modify quick-union to avoid tall trees.</a:t>
            </a:r>
          </a:p>
          <a:p>
            <a:pPr lvl="1" marL="1003300" indent="-368300"/>
            <a:r>
              <a:t>Keep track of size of each tree (number of objects).</a:t>
            </a:r>
          </a:p>
          <a:p>
            <a:pPr lvl="1" marL="1003300" indent="-368300"/>
            <a:r>
              <a:t>Balance by linking root of smaller tree to root of larger tree.</a:t>
            </a:r>
          </a:p>
        </p:txBody>
      </p:sp>
      <p:sp>
        <p:nvSpPr>
          <p:cNvPr id="5425"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26" name="QUweighted.pdf" descr="QUweighted.pdf"/>
          <p:cNvPicPr>
            <a:picLocks noChangeAspect="1"/>
          </p:cNvPicPr>
          <p:nvPr/>
        </p:nvPicPr>
        <p:blipFill>
          <a:blip r:embed="rId3">
            <a:extLst/>
          </a:blip>
          <a:srcRect l="0" t="0" r="0" b="7564"/>
          <a:stretch>
            <a:fillRect/>
          </a:stretch>
        </p:blipFill>
        <p:spPr>
          <a:xfrm>
            <a:off x="2770535" y="4090675"/>
            <a:ext cx="5998581" cy="4519925"/>
          </a:xfrm>
          <a:prstGeom prst="rect">
            <a:avLst/>
          </a:prstGeom>
          <a:ln w="12700"/>
        </p:spPr>
      </p:pic>
      <p:pic>
        <p:nvPicPr>
          <p:cNvPr id="5427" name="Image" descr="Image"/>
          <p:cNvPicPr>
            <a:picLocks noChangeAspect="1"/>
          </p:cNvPicPr>
          <p:nvPr/>
        </p:nvPicPr>
        <p:blipFill>
          <a:blip r:embed="rId4">
            <a:extLst/>
          </a:blip>
          <a:stretch>
            <a:fillRect/>
          </a:stretch>
        </p:blipFill>
        <p:spPr>
          <a:xfrm>
            <a:off x="9194062" y="4256082"/>
            <a:ext cx="3687558" cy="1556724"/>
          </a:xfrm>
          <a:prstGeom prst="rect">
            <a:avLst/>
          </a:prstGeom>
          <a:ln w="12700"/>
        </p:spPr>
      </p:pic>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1" name="Weighted quick-union analysis"/>
          <p:cNvSpPr txBox="1"/>
          <p:nvPr>
            <p:ph type="title"/>
          </p:nvPr>
        </p:nvSpPr>
        <p:spPr>
          <a:prstGeom prst="rect">
            <a:avLst/>
          </a:prstGeom>
        </p:spPr>
        <p:txBody>
          <a:bodyPr/>
          <a:lstStyle/>
          <a:p>
            <a:pPr/>
            <a:r>
              <a:t>Weighted quick-union analysis</a:t>
            </a:r>
          </a:p>
        </p:txBody>
      </p:sp>
      <p:sp>
        <p:nvSpPr>
          <p:cNvPr id="5432" name="Running time.…"/>
          <p:cNvSpPr txBox="1"/>
          <p:nvPr>
            <p:ph type="body" idx="1"/>
          </p:nvPr>
        </p:nvSpPr>
        <p:spPr>
          <a:prstGeom prst="rect">
            <a:avLst/>
          </a:prstGeom>
        </p:spPr>
        <p:txBody>
          <a:bodyPr/>
          <a:lstStyle/>
          <a:p>
            <a:pPr indent="127000"/>
            <a:r>
              <a:t>Running time.</a:t>
            </a:r>
          </a:p>
          <a:p>
            <a:pPr lvl="1" marL="1003300" indent="-368300"/>
            <a:r>
              <a:t>Find:  takes time proportional to depth of </a:t>
            </a:r>
            <a:r>
              <a:rPr i="1">
                <a:latin typeface="Times New Roman"/>
                <a:ea typeface="Times New Roman"/>
                <a:cs typeface="Times New Roman"/>
                <a:sym typeface="Times New Roman"/>
              </a:rPr>
              <a:t>p</a:t>
            </a:r>
            <a:r>
              <a:t>.</a:t>
            </a:r>
          </a:p>
          <a:p>
            <a:pPr lvl="1" marL="1003300" indent="-368300"/>
            <a:r>
              <a:t>Union:  takes constant time, given roots.</a:t>
            </a:r>
          </a:p>
          <a:p>
            <a:pPr indent="127000"/>
            <a:br/>
            <a:r>
              <a:t>Proposition.  </a:t>
            </a:r>
            <a:r>
              <a:t>Depth of any node </a:t>
            </a:r>
            <a:r>
              <a:rPr i="1">
                <a:latin typeface="Times New Roman"/>
                <a:ea typeface="Times New Roman"/>
                <a:cs typeface="Times New Roman"/>
                <a:sym typeface="Times New Roman"/>
              </a:rPr>
              <a:t>x</a:t>
            </a:r>
            <a:r>
              <a:t> is at most </a:t>
            </a:r>
            <a:r>
              <a:rPr>
                <a:latin typeface="Times New Roman"/>
                <a:ea typeface="Times New Roman"/>
                <a:cs typeface="Times New Roman"/>
                <a:sym typeface="Times New Roman"/>
              </a:rPr>
              <a:t>lg </a:t>
            </a:r>
            <a:r>
              <a:rPr i="1">
                <a:latin typeface="Times New Roman"/>
                <a:ea typeface="Times New Roman"/>
                <a:cs typeface="Times New Roman"/>
                <a:sym typeface="Times New Roman"/>
              </a:rPr>
              <a:t>N</a:t>
            </a:r>
            <a:r>
              <a:t>.</a:t>
            </a:r>
            <a:endParaRPr>
              <a:solidFill>
                <a:srgbClr val="606060"/>
              </a:solidFill>
            </a:endParaRPr>
          </a:p>
          <a:p>
            <a:pPr indent="127000"/>
            <a:br>
              <a:rPr>
                <a:solidFill>
                  <a:srgbClr val="606060"/>
                </a:solidFill>
              </a:rPr>
            </a:br>
            <a:br>
              <a:rPr>
                <a:solidFill>
                  <a:srgbClr val="606060"/>
                </a:solidFill>
              </a:rPr>
            </a:br>
            <a:br>
              <a:rPr>
                <a:solidFill>
                  <a:srgbClr val="606060"/>
                </a:solidFill>
              </a:rPr>
            </a:br>
            <a:br>
              <a:rPr>
                <a:solidFill>
                  <a:srgbClr val="606060"/>
                </a:solidFill>
              </a:rPr>
            </a:br>
            <a:br>
              <a:rPr>
                <a:solidFill>
                  <a:srgbClr val="606060"/>
                </a:solidFill>
              </a:rPr>
            </a:br>
            <a:br>
              <a:rPr>
                <a:solidFill>
                  <a:srgbClr val="606060"/>
                </a:solidFill>
              </a:rPr>
            </a:br>
            <a:br>
              <a:rPr>
                <a:solidFill>
                  <a:srgbClr val="606060"/>
                </a:solidFill>
              </a:rPr>
            </a:br>
            <a:br>
              <a:rPr>
                <a:solidFill>
                  <a:srgbClr val="606060"/>
                </a:solidFill>
              </a:rPr>
            </a:br>
            <a:br>
              <a:rPr>
                <a:solidFill>
                  <a:srgbClr val="606060"/>
                </a:solidFill>
              </a:rPr>
            </a:br>
            <a:r>
              <a:t>Q.  </a:t>
            </a:r>
            <a:r>
              <a:t>Stop at guaranteed acceptable performance?</a:t>
            </a:r>
          </a:p>
          <a:p>
            <a:pPr indent="127000"/>
            <a:r>
              <a:t>A.  </a:t>
            </a:r>
            <a:r>
              <a:t>No, easy to improve further.</a:t>
            </a:r>
          </a:p>
        </p:txBody>
      </p:sp>
      <p:sp>
        <p:nvSpPr>
          <p:cNvPr id="5433" name="† includes cost of finding roots"/>
          <p:cNvSpPr txBox="1"/>
          <p:nvPr/>
        </p:nvSpPr>
        <p:spPr>
          <a:xfrm>
            <a:off x="7454900" y="7048500"/>
            <a:ext cx="3258309" cy="330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Grande"/>
                <a:ea typeface="Lucida Grande"/>
                <a:cs typeface="Lucida Grande"/>
                <a:sym typeface="Lucida Grande"/>
              </a:defRPr>
            </a:lvl1pPr>
          </a:lstStyle>
          <a:p>
            <a:pPr/>
            <a:r>
              <a:t>† includes cost of finding roots</a:t>
            </a:r>
          </a:p>
        </p:txBody>
      </p:sp>
      <p:sp>
        <p:nvSpPr>
          <p:cNvPr id="5434" name="Slide Number"/>
          <p:cNvSpPr txBox="1"/>
          <p:nvPr>
            <p:ph type="sldNum" sz="quarter" idx="2"/>
          </p:nvPr>
        </p:nvSpPr>
        <p:spPr>
          <a:xfrm>
            <a:off x="12587510" y="9382590"/>
            <a:ext cx="368574"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5435" name="表格 1"/>
          <p:cNvGraphicFramePr/>
          <p:nvPr/>
        </p:nvGraphicFramePr>
        <p:xfrm>
          <a:off x="2222500" y="4357380"/>
          <a:ext cx="8509000" cy="24638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413000"/>
                <a:gridCol w="1524000"/>
                <a:gridCol w="1524000"/>
                <a:gridCol w="1524000"/>
                <a:gridCol w="1524000"/>
              </a:tblGrid>
              <a:tr h="615950">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algorithm</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initialize</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union</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find</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connected</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quick-find</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quick-union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pPr>
                      <a:r>
                        <a:t>  N </a:t>
                      </a:r>
                      <a:r>
                        <a:rPr baseline="31999"/>
                        <a:t>†</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weighted QU</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lnB w="28575">
                      <a:miter lim="400000"/>
                    </a:lnB>
                  </a:tcPr>
                </a:tc>
                <a:tc>
                  <a:txBody>
                    <a:bodyPr/>
                    <a:lstStyle/>
                    <a:p>
                      <a:pPr marL="58702" marR="58702" defTabSz="1295400">
                        <a:lnSpc>
                          <a:spcPct val="130000"/>
                        </a:lnSpc>
                        <a:defRPr sz="1800">
                          <a:solidFill>
                            <a:srgbClr val="8D3124"/>
                          </a:solidFill>
                        </a:defRPr>
                      </a:pPr>
                      <a:r>
                        <a:t>lg N </a:t>
                      </a:r>
                      <a:r>
                        <a:rPr baseline="31999">
                          <a:uFill>
                            <a:solidFill>
                              <a:srgbClr val="C64941"/>
                            </a:solidFill>
                          </a:uFill>
                        </a:rPr>
                        <a:t>†</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solidFill>
                            <a:srgbClr val="8D3124"/>
                          </a:solidFill>
                          <a:uFill>
                            <a:solidFill>
                              <a:srgbClr val="000000"/>
                            </a:solidFill>
                          </a:uFill>
                        </a:rPr>
                        <a:t>lg N</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solidFill>
                            <a:srgbClr val="8D3124"/>
                          </a:solidFill>
                          <a:uFill>
                            <a:solidFill>
                              <a:srgbClr val="000000"/>
                            </a:solidFill>
                          </a:uFill>
                        </a:rPr>
                        <a:t>lg N</a:t>
                      </a:r>
                    </a:p>
                  </a:txBody>
                  <a:tcPr marL="50800" marR="50800" marT="50800" marB="50800" anchor="ctr" anchorCtr="0" horzOverflow="overflow">
                    <a:lnR w="28575">
                      <a:miter lim="400000"/>
                    </a:lnR>
                    <a:lnB w="28575">
                      <a:miter lim="400000"/>
                    </a:lnB>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3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543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432"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Line"/>
          <p:cNvSpPr/>
          <p:nvPr/>
        </p:nvSpPr>
        <p:spPr>
          <a:xfrm flipH="1">
            <a:off x="3029111" y="5410403"/>
            <a:ext cx="1809589" cy="1"/>
          </a:xfrm>
          <a:prstGeom prst="line">
            <a:avLst/>
          </a:prstGeom>
          <a:ln w="50800">
            <a:solidFill>
              <a:srgbClr val="8D3124"/>
            </a:solidFill>
          </a:ln>
        </p:spPr>
        <p:txBody>
          <a:bodyPr lIns="0" tIns="0" rIns="0" bIns="0"/>
          <a:lstStyle/>
          <a:p>
            <a:pPr>
              <a:defRPr sz="1200"/>
            </a:pPr>
          </a:p>
        </p:txBody>
      </p:sp>
      <p:sp>
        <p:nvSpPr>
          <p:cNvPr id="355" name="Line"/>
          <p:cNvSpPr/>
          <p:nvPr/>
        </p:nvSpPr>
        <p:spPr>
          <a:xfrm flipV="1">
            <a:off x="8229600" y="3809796"/>
            <a:ext cx="0" cy="1587704"/>
          </a:xfrm>
          <a:prstGeom prst="line">
            <a:avLst/>
          </a:prstGeom>
          <a:ln w="50800">
            <a:solidFill>
              <a:srgbClr val="000000"/>
            </a:solidFill>
          </a:ln>
        </p:spPr>
        <p:txBody>
          <a:bodyPr lIns="0" tIns="0" rIns="0" bIns="0"/>
          <a:lstStyle/>
          <a:p>
            <a:pPr>
              <a:defRPr sz="1200"/>
            </a:pPr>
          </a:p>
        </p:txBody>
      </p:sp>
      <p:sp>
        <p:nvSpPr>
          <p:cNvPr id="356" name="Line"/>
          <p:cNvSpPr/>
          <p:nvPr/>
        </p:nvSpPr>
        <p:spPr>
          <a:xfrm>
            <a:off x="8231676" y="3829659"/>
            <a:ext cx="1675120" cy="1"/>
          </a:xfrm>
          <a:prstGeom prst="line">
            <a:avLst/>
          </a:prstGeom>
          <a:ln w="50800">
            <a:solidFill>
              <a:srgbClr val="000000"/>
            </a:solidFill>
          </a:ln>
        </p:spPr>
        <p:txBody>
          <a:bodyPr lIns="0" tIns="0" rIns="0" bIns="0"/>
          <a:lstStyle/>
          <a:p>
            <a:pPr>
              <a:defRPr sz="1200"/>
            </a:pPr>
          </a:p>
        </p:txBody>
      </p:sp>
      <p:sp>
        <p:nvSpPr>
          <p:cNvPr id="357" name="Quick-find demo"/>
          <p:cNvSpPr txBox="1"/>
          <p:nvPr>
            <p:ph type="title"/>
          </p:nvPr>
        </p:nvSpPr>
        <p:spPr>
          <a:prstGeom prst="rect">
            <a:avLst/>
          </a:prstGeom>
        </p:spPr>
        <p:txBody>
          <a:bodyPr/>
          <a:lstStyle/>
          <a:p>
            <a:pPr/>
            <a:r>
              <a:t>Quick-find demo</a:t>
            </a:r>
          </a:p>
        </p:txBody>
      </p:sp>
      <p:sp>
        <p:nvSpPr>
          <p:cNvPr id="358" name="0"/>
          <p:cNvSpPr/>
          <p:nvPr/>
        </p:nvSpPr>
        <p:spPr>
          <a:xfrm>
            <a:off x="2839146" y="35687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59" name="1"/>
          <p:cNvSpPr/>
          <p:nvPr/>
        </p:nvSpPr>
        <p:spPr>
          <a:xfrm>
            <a:off x="4546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60" name="2"/>
          <p:cNvSpPr/>
          <p:nvPr/>
        </p:nvSpPr>
        <p:spPr>
          <a:xfrm>
            <a:off x="6261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361" name="3"/>
          <p:cNvSpPr/>
          <p:nvPr/>
        </p:nvSpPr>
        <p:spPr>
          <a:xfrm>
            <a:off x="7975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362" name="4"/>
          <p:cNvSpPr/>
          <p:nvPr/>
        </p:nvSpPr>
        <p:spPr>
          <a:xfrm>
            <a:off x="9690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63" name="5"/>
          <p:cNvSpPr/>
          <p:nvPr/>
        </p:nvSpPr>
        <p:spPr>
          <a:xfrm>
            <a:off x="2832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64" name="6"/>
          <p:cNvSpPr/>
          <p:nvPr/>
        </p:nvSpPr>
        <p:spPr>
          <a:xfrm>
            <a:off x="4546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65" name="7"/>
          <p:cNvSpPr/>
          <p:nvPr/>
        </p:nvSpPr>
        <p:spPr>
          <a:xfrm>
            <a:off x="6261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66" name="8"/>
          <p:cNvSpPr/>
          <p:nvPr/>
        </p:nvSpPr>
        <p:spPr>
          <a:xfrm>
            <a:off x="7975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67" name="9"/>
          <p:cNvSpPr/>
          <p:nvPr/>
        </p:nvSpPr>
        <p:spPr>
          <a:xfrm>
            <a:off x="9690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68" name="0"/>
          <p:cNvSpPr/>
          <p:nvPr/>
        </p:nvSpPr>
        <p:spPr>
          <a:xfrm>
            <a:off x="381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69" name="1"/>
          <p:cNvSpPr/>
          <p:nvPr/>
        </p:nvSpPr>
        <p:spPr>
          <a:xfrm>
            <a:off x="431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370" name="0"/>
          <p:cNvSpPr/>
          <p:nvPr/>
        </p:nvSpPr>
        <p:spPr>
          <a:xfrm>
            <a:off x="381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71" name="1"/>
          <p:cNvSpPr/>
          <p:nvPr/>
        </p:nvSpPr>
        <p:spPr>
          <a:xfrm>
            <a:off x="431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72" name="2"/>
          <p:cNvSpPr/>
          <p:nvPr/>
        </p:nvSpPr>
        <p:spPr>
          <a:xfrm>
            <a:off x="482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73" name="8"/>
          <p:cNvSpPr/>
          <p:nvPr/>
        </p:nvSpPr>
        <p:spPr>
          <a:xfrm>
            <a:off x="533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374" name="2"/>
          <p:cNvSpPr/>
          <p:nvPr/>
        </p:nvSpPr>
        <p:spPr>
          <a:xfrm>
            <a:off x="482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75" name="3"/>
          <p:cNvSpPr/>
          <p:nvPr/>
        </p:nvSpPr>
        <p:spPr>
          <a:xfrm>
            <a:off x="533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76" name="8"/>
          <p:cNvSpPr/>
          <p:nvPr/>
        </p:nvSpPr>
        <p:spPr>
          <a:xfrm>
            <a:off x="584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377" name="5"/>
          <p:cNvSpPr/>
          <p:nvPr/>
        </p:nvSpPr>
        <p:spPr>
          <a:xfrm>
            <a:off x="635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378" name="4"/>
          <p:cNvSpPr/>
          <p:nvPr/>
        </p:nvSpPr>
        <p:spPr>
          <a:xfrm>
            <a:off x="584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79" name="5"/>
          <p:cNvSpPr/>
          <p:nvPr/>
        </p:nvSpPr>
        <p:spPr>
          <a:xfrm>
            <a:off x="635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80" name="6"/>
          <p:cNvSpPr/>
          <p:nvPr/>
        </p:nvSpPr>
        <p:spPr>
          <a:xfrm>
            <a:off x="685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81" name="7"/>
          <p:cNvSpPr/>
          <p:nvPr/>
        </p:nvSpPr>
        <p:spPr>
          <a:xfrm>
            <a:off x="736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82" name="6"/>
          <p:cNvSpPr/>
          <p:nvPr/>
        </p:nvSpPr>
        <p:spPr>
          <a:xfrm>
            <a:off x="685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83" name="7"/>
          <p:cNvSpPr/>
          <p:nvPr/>
        </p:nvSpPr>
        <p:spPr>
          <a:xfrm>
            <a:off x="736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84" name="8"/>
          <p:cNvSpPr/>
          <p:nvPr/>
        </p:nvSpPr>
        <p:spPr>
          <a:xfrm>
            <a:off x="787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385" name="9"/>
          <p:cNvSpPr/>
          <p:nvPr/>
        </p:nvSpPr>
        <p:spPr>
          <a:xfrm>
            <a:off x="838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386" name="8"/>
          <p:cNvSpPr/>
          <p:nvPr/>
        </p:nvSpPr>
        <p:spPr>
          <a:xfrm>
            <a:off x="787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87" name="9"/>
          <p:cNvSpPr/>
          <p:nvPr/>
        </p:nvSpPr>
        <p:spPr>
          <a:xfrm>
            <a:off x="838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88" name="5"/>
          <p:cNvSpPr/>
          <p:nvPr/>
        </p:nvSpPr>
        <p:spPr>
          <a:xfrm>
            <a:off x="6858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5</a:t>
            </a:r>
          </a:p>
        </p:txBody>
      </p:sp>
      <p:sp>
        <p:nvSpPr>
          <p:cNvPr id="389" name="Line"/>
          <p:cNvSpPr/>
          <p:nvPr/>
        </p:nvSpPr>
        <p:spPr>
          <a:xfrm>
            <a:off x="7112000" y="8089900"/>
            <a:ext cx="0" cy="250816"/>
          </a:xfrm>
          <a:prstGeom prst="line">
            <a:avLst/>
          </a:prstGeom>
          <a:ln w="25400">
            <a:solidFill>
              <a:srgbClr val="8D3124"/>
            </a:solidFill>
            <a:headEnd type="triangle"/>
          </a:ln>
        </p:spPr>
        <p:txBody>
          <a:bodyPr lIns="0" tIns="0" rIns="0" bIns="0"/>
          <a:lstStyle/>
          <a:p>
            <a:pPr>
              <a:defRPr sz="1200"/>
            </a:pPr>
          </a:p>
        </p:txBody>
      </p:sp>
      <p:sp>
        <p:nvSpPr>
          <p:cNvPr id="390" name="Line"/>
          <p:cNvSpPr/>
          <p:nvPr/>
        </p:nvSpPr>
        <p:spPr>
          <a:xfrm>
            <a:off x="6604000" y="8089900"/>
            <a:ext cx="0" cy="250816"/>
          </a:xfrm>
          <a:prstGeom prst="line">
            <a:avLst/>
          </a:prstGeom>
          <a:ln w="25400">
            <a:solidFill>
              <a:srgbClr val="8D3124"/>
            </a:solidFill>
            <a:headEnd type="triangle"/>
          </a:ln>
        </p:spPr>
        <p:txBody>
          <a:bodyPr lIns="0" tIns="0" rIns="0" bIns="0"/>
          <a:lstStyle/>
          <a:p>
            <a:pPr>
              <a:defRPr sz="1200"/>
            </a:pPr>
          </a:p>
        </p:txBody>
      </p:sp>
      <p:sp>
        <p:nvSpPr>
          <p:cNvPr id="391" name="union(6, 5)"/>
          <p:cNvSpPr txBox="1"/>
          <p:nvPr/>
        </p:nvSpPr>
        <p:spPr>
          <a:xfrm>
            <a:off x="812800" y="24765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uFill>
                  <a:solidFill>
                    <a:srgbClr val="000000"/>
                  </a:solidFill>
                </a:uFill>
                <a:latin typeface="Lucida Grande"/>
                <a:ea typeface="Lucida Grande"/>
                <a:cs typeface="Lucida Grande"/>
                <a:sym typeface="Lucida Grande"/>
              </a:defRPr>
            </a:lvl1pPr>
          </a:lstStyle>
          <a:p>
            <a:pPr/>
            <a:r>
              <a:t>union(6, 5)</a:t>
            </a:r>
          </a:p>
        </p:txBody>
      </p:sp>
      <p:sp>
        <p:nvSpPr>
          <p:cNvPr id="392" name="id[]"/>
          <p:cNvSpPr txBox="1"/>
          <p:nvPr/>
        </p:nvSpPr>
        <p:spPr>
          <a:xfrm>
            <a:off x="3098800" y="7543800"/>
            <a:ext cx="56825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pic>
        <p:nvPicPr>
          <p:cNvPr id="393" name="螢幕快照 2016-03-02 下午3.27.22.png" descr="螢幕快照 2016-03-02 下午3.27.22.png"/>
          <p:cNvPicPr>
            <a:picLocks noChangeAspect="1"/>
          </p:cNvPicPr>
          <p:nvPr/>
        </p:nvPicPr>
        <p:blipFill>
          <a:blip r:embed="rId2">
            <a:extLst/>
          </a:blip>
          <a:stretch>
            <a:fillRect/>
          </a:stretch>
        </p:blipFill>
        <p:spPr>
          <a:xfrm>
            <a:off x="10414000" y="1236496"/>
            <a:ext cx="2790776" cy="5961766"/>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8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9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4" fill="hold">
                                  <p:stCondLst>
                                    <p:cond delay="0"/>
                                  </p:stCondLst>
                                  <p:iterate type="el" backwards="0">
                                    <p:tmAbs val="0"/>
                                  </p:iterate>
                                  <p:childTnLst>
                                    <p:set>
                                      <p:cBhvr>
                                        <p:cTn id="16" fill="hold"/>
                                        <p:tgtEl>
                                          <p:spTgt spid="354"/>
                                        </p:tgtEl>
                                        <p:attrNameLst>
                                          <p:attrName>style.visibility</p:attrName>
                                        </p:attrNameLst>
                                      </p:cBhvr>
                                      <p:to>
                                        <p:strVal val="visible"/>
                                      </p:to>
                                    </p:set>
                                    <p:animEffect filter="fade" transition="in">
                                      <p:cBhvr>
                                        <p:cTn id="17" dur="1000"/>
                                        <p:tgtEl>
                                          <p:spTgt spid="354"/>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5" fill="hold">
                                  <p:stCondLst>
                                    <p:cond delay="0"/>
                                  </p:stCondLst>
                                  <p:iterate type="el" backwards="0">
                                    <p:tmAbs val="0"/>
                                  </p:iterate>
                                  <p:childTnLst>
                                    <p:set>
                                      <p:cBhvr>
                                        <p:cTn id="21" fill="hold"/>
                                        <p:tgtEl>
                                          <p:spTgt spid="388"/>
                                        </p:tgtEl>
                                        <p:attrNameLst>
                                          <p:attrName>style.visibility</p:attrName>
                                        </p:attrNameLst>
                                      </p:cBhvr>
                                      <p:to>
                                        <p:strVal val="visible"/>
                                      </p:to>
                                    </p:set>
                                    <p:animEffect filter="fade" transition="in">
                                      <p:cBhvr>
                                        <p:cTn id="22"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8" grpId="5"/>
      <p:bldP build="whole" bldLvl="1" animBg="1" rev="0" advAuto="0" spid="389" grpId="2"/>
      <p:bldP build="whole" bldLvl="1" animBg="1" rev="0" advAuto="0" spid="354" grpId="4"/>
      <p:bldP build="whole" bldLvl="1" animBg="1" rev="0" advAuto="0" spid="391" grpId="1"/>
      <p:bldP build="whole" bldLvl="1" animBg="1" rev="0" advAuto="0" spid="390" grpId="3"/>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Line"/>
          <p:cNvSpPr/>
          <p:nvPr/>
        </p:nvSpPr>
        <p:spPr>
          <a:xfrm>
            <a:off x="9937588" y="3860800"/>
            <a:ext cx="1" cy="1525066"/>
          </a:xfrm>
          <a:prstGeom prst="line">
            <a:avLst/>
          </a:prstGeom>
          <a:ln w="50800">
            <a:solidFill>
              <a:srgbClr val="8D3124"/>
            </a:solidFill>
          </a:ln>
        </p:spPr>
        <p:txBody>
          <a:bodyPr lIns="0" tIns="0" rIns="0" bIns="0"/>
          <a:lstStyle/>
          <a:p>
            <a:pPr>
              <a:defRPr sz="1200"/>
            </a:pPr>
          </a:p>
        </p:txBody>
      </p:sp>
      <p:sp>
        <p:nvSpPr>
          <p:cNvPr id="396" name="Line"/>
          <p:cNvSpPr/>
          <p:nvPr/>
        </p:nvSpPr>
        <p:spPr>
          <a:xfrm flipH="1">
            <a:off x="3029111" y="5410403"/>
            <a:ext cx="1809589" cy="1"/>
          </a:xfrm>
          <a:prstGeom prst="line">
            <a:avLst/>
          </a:prstGeom>
          <a:ln w="50800">
            <a:solidFill>
              <a:srgbClr val="000000"/>
            </a:solidFill>
          </a:ln>
        </p:spPr>
        <p:txBody>
          <a:bodyPr lIns="0" tIns="0" rIns="0" bIns="0"/>
          <a:lstStyle/>
          <a:p>
            <a:pPr>
              <a:defRPr sz="1200"/>
            </a:pPr>
          </a:p>
        </p:txBody>
      </p:sp>
      <p:sp>
        <p:nvSpPr>
          <p:cNvPr id="397" name="Line"/>
          <p:cNvSpPr/>
          <p:nvPr/>
        </p:nvSpPr>
        <p:spPr>
          <a:xfrm flipV="1">
            <a:off x="8229600" y="3809796"/>
            <a:ext cx="0" cy="1587704"/>
          </a:xfrm>
          <a:prstGeom prst="line">
            <a:avLst/>
          </a:prstGeom>
          <a:ln w="50800">
            <a:solidFill>
              <a:srgbClr val="000000"/>
            </a:solidFill>
          </a:ln>
        </p:spPr>
        <p:txBody>
          <a:bodyPr lIns="0" tIns="0" rIns="0" bIns="0"/>
          <a:lstStyle/>
          <a:p>
            <a:pPr>
              <a:defRPr sz="1200"/>
            </a:pPr>
          </a:p>
        </p:txBody>
      </p:sp>
      <p:sp>
        <p:nvSpPr>
          <p:cNvPr id="398" name="Line"/>
          <p:cNvSpPr/>
          <p:nvPr/>
        </p:nvSpPr>
        <p:spPr>
          <a:xfrm>
            <a:off x="8231676" y="3829659"/>
            <a:ext cx="1675120" cy="1"/>
          </a:xfrm>
          <a:prstGeom prst="line">
            <a:avLst/>
          </a:prstGeom>
          <a:ln w="50800">
            <a:solidFill>
              <a:srgbClr val="000000"/>
            </a:solidFill>
          </a:ln>
        </p:spPr>
        <p:txBody>
          <a:bodyPr lIns="0" tIns="0" rIns="0" bIns="0"/>
          <a:lstStyle/>
          <a:p>
            <a:pPr>
              <a:defRPr sz="1200"/>
            </a:pPr>
          </a:p>
        </p:txBody>
      </p:sp>
      <p:sp>
        <p:nvSpPr>
          <p:cNvPr id="399" name="Quick-find demo"/>
          <p:cNvSpPr txBox="1"/>
          <p:nvPr>
            <p:ph type="title"/>
          </p:nvPr>
        </p:nvSpPr>
        <p:spPr>
          <a:prstGeom prst="rect">
            <a:avLst/>
          </a:prstGeom>
        </p:spPr>
        <p:txBody>
          <a:bodyPr/>
          <a:lstStyle/>
          <a:p>
            <a:pPr/>
            <a:r>
              <a:t>Quick-find demo</a:t>
            </a:r>
          </a:p>
        </p:txBody>
      </p:sp>
      <p:sp>
        <p:nvSpPr>
          <p:cNvPr id="400" name="0"/>
          <p:cNvSpPr/>
          <p:nvPr/>
        </p:nvSpPr>
        <p:spPr>
          <a:xfrm>
            <a:off x="2839146" y="35687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01" name="1"/>
          <p:cNvSpPr/>
          <p:nvPr/>
        </p:nvSpPr>
        <p:spPr>
          <a:xfrm>
            <a:off x="4546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02" name="2"/>
          <p:cNvSpPr/>
          <p:nvPr/>
        </p:nvSpPr>
        <p:spPr>
          <a:xfrm>
            <a:off x="6261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403" name="3"/>
          <p:cNvSpPr/>
          <p:nvPr/>
        </p:nvSpPr>
        <p:spPr>
          <a:xfrm>
            <a:off x="7975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404" name="4"/>
          <p:cNvSpPr/>
          <p:nvPr/>
        </p:nvSpPr>
        <p:spPr>
          <a:xfrm>
            <a:off x="9690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05" name="5"/>
          <p:cNvSpPr/>
          <p:nvPr/>
        </p:nvSpPr>
        <p:spPr>
          <a:xfrm>
            <a:off x="2832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06" name="6"/>
          <p:cNvSpPr/>
          <p:nvPr/>
        </p:nvSpPr>
        <p:spPr>
          <a:xfrm>
            <a:off x="4546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07" name="7"/>
          <p:cNvSpPr/>
          <p:nvPr/>
        </p:nvSpPr>
        <p:spPr>
          <a:xfrm>
            <a:off x="6261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08" name="8"/>
          <p:cNvSpPr/>
          <p:nvPr/>
        </p:nvSpPr>
        <p:spPr>
          <a:xfrm>
            <a:off x="7975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09" name="9"/>
          <p:cNvSpPr/>
          <p:nvPr/>
        </p:nvSpPr>
        <p:spPr>
          <a:xfrm>
            <a:off x="9690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10" name="0"/>
          <p:cNvSpPr/>
          <p:nvPr/>
        </p:nvSpPr>
        <p:spPr>
          <a:xfrm>
            <a:off x="381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411" name="1"/>
          <p:cNvSpPr/>
          <p:nvPr/>
        </p:nvSpPr>
        <p:spPr>
          <a:xfrm>
            <a:off x="431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412" name="0"/>
          <p:cNvSpPr/>
          <p:nvPr/>
        </p:nvSpPr>
        <p:spPr>
          <a:xfrm>
            <a:off x="381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13" name="1"/>
          <p:cNvSpPr/>
          <p:nvPr/>
        </p:nvSpPr>
        <p:spPr>
          <a:xfrm>
            <a:off x="431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14" name="2"/>
          <p:cNvSpPr/>
          <p:nvPr/>
        </p:nvSpPr>
        <p:spPr>
          <a:xfrm>
            <a:off x="482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15" name="8"/>
          <p:cNvSpPr/>
          <p:nvPr/>
        </p:nvSpPr>
        <p:spPr>
          <a:xfrm>
            <a:off x="533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416" name="2"/>
          <p:cNvSpPr/>
          <p:nvPr/>
        </p:nvSpPr>
        <p:spPr>
          <a:xfrm>
            <a:off x="482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17" name="3"/>
          <p:cNvSpPr/>
          <p:nvPr/>
        </p:nvSpPr>
        <p:spPr>
          <a:xfrm>
            <a:off x="533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18" name="8"/>
          <p:cNvSpPr/>
          <p:nvPr/>
        </p:nvSpPr>
        <p:spPr>
          <a:xfrm>
            <a:off x="584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419" name="5"/>
          <p:cNvSpPr/>
          <p:nvPr/>
        </p:nvSpPr>
        <p:spPr>
          <a:xfrm>
            <a:off x="635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420" name="4"/>
          <p:cNvSpPr/>
          <p:nvPr/>
        </p:nvSpPr>
        <p:spPr>
          <a:xfrm>
            <a:off x="584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21" name="5"/>
          <p:cNvSpPr/>
          <p:nvPr/>
        </p:nvSpPr>
        <p:spPr>
          <a:xfrm>
            <a:off x="635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22" name="5"/>
          <p:cNvSpPr/>
          <p:nvPr/>
        </p:nvSpPr>
        <p:spPr>
          <a:xfrm>
            <a:off x="685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423" name="7"/>
          <p:cNvSpPr/>
          <p:nvPr/>
        </p:nvSpPr>
        <p:spPr>
          <a:xfrm>
            <a:off x="736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24" name="6"/>
          <p:cNvSpPr/>
          <p:nvPr/>
        </p:nvSpPr>
        <p:spPr>
          <a:xfrm>
            <a:off x="685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25" name="7"/>
          <p:cNvSpPr/>
          <p:nvPr/>
        </p:nvSpPr>
        <p:spPr>
          <a:xfrm>
            <a:off x="736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26" name="8"/>
          <p:cNvSpPr/>
          <p:nvPr/>
        </p:nvSpPr>
        <p:spPr>
          <a:xfrm>
            <a:off x="787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427" name="9"/>
          <p:cNvSpPr/>
          <p:nvPr/>
        </p:nvSpPr>
        <p:spPr>
          <a:xfrm>
            <a:off x="838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428" name="8"/>
          <p:cNvSpPr/>
          <p:nvPr/>
        </p:nvSpPr>
        <p:spPr>
          <a:xfrm>
            <a:off x="787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29" name="9"/>
          <p:cNvSpPr/>
          <p:nvPr/>
        </p:nvSpPr>
        <p:spPr>
          <a:xfrm>
            <a:off x="838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30" name="8"/>
          <p:cNvSpPr/>
          <p:nvPr/>
        </p:nvSpPr>
        <p:spPr>
          <a:xfrm>
            <a:off x="8382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8</a:t>
            </a:r>
          </a:p>
        </p:txBody>
      </p:sp>
      <p:sp>
        <p:nvSpPr>
          <p:cNvPr id="431" name="Line"/>
          <p:cNvSpPr/>
          <p:nvPr/>
        </p:nvSpPr>
        <p:spPr>
          <a:xfrm>
            <a:off x="8610600" y="8089900"/>
            <a:ext cx="0" cy="250816"/>
          </a:xfrm>
          <a:prstGeom prst="line">
            <a:avLst/>
          </a:prstGeom>
          <a:ln w="25400">
            <a:solidFill>
              <a:srgbClr val="8D3124"/>
            </a:solidFill>
            <a:headEnd type="triangle"/>
          </a:ln>
        </p:spPr>
        <p:txBody>
          <a:bodyPr lIns="0" tIns="0" rIns="0" bIns="0"/>
          <a:lstStyle/>
          <a:p>
            <a:pPr>
              <a:defRPr sz="1200"/>
            </a:pPr>
          </a:p>
        </p:txBody>
      </p:sp>
      <p:sp>
        <p:nvSpPr>
          <p:cNvPr id="432" name="Line"/>
          <p:cNvSpPr/>
          <p:nvPr/>
        </p:nvSpPr>
        <p:spPr>
          <a:xfrm>
            <a:off x="6083300" y="8089900"/>
            <a:ext cx="0" cy="250816"/>
          </a:xfrm>
          <a:prstGeom prst="line">
            <a:avLst/>
          </a:prstGeom>
          <a:ln w="25400">
            <a:solidFill>
              <a:srgbClr val="8D3124"/>
            </a:solidFill>
            <a:headEnd type="triangle"/>
          </a:ln>
        </p:spPr>
        <p:txBody>
          <a:bodyPr lIns="0" tIns="0" rIns="0" bIns="0"/>
          <a:lstStyle/>
          <a:p>
            <a:pPr>
              <a:defRPr sz="1200"/>
            </a:pPr>
          </a:p>
        </p:txBody>
      </p:sp>
      <p:sp>
        <p:nvSpPr>
          <p:cNvPr id="433" name="union(9, 4)"/>
          <p:cNvSpPr txBox="1"/>
          <p:nvPr/>
        </p:nvSpPr>
        <p:spPr>
          <a:xfrm>
            <a:off x="812800" y="24765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uFill>
                  <a:solidFill>
                    <a:srgbClr val="000000"/>
                  </a:solidFill>
                </a:uFill>
                <a:latin typeface="Lucida Grande"/>
                <a:ea typeface="Lucida Grande"/>
                <a:cs typeface="Lucida Grande"/>
                <a:sym typeface="Lucida Grande"/>
              </a:defRPr>
            </a:lvl1pPr>
          </a:lstStyle>
          <a:p>
            <a:pPr/>
            <a:r>
              <a:t>union(9, 4)</a:t>
            </a:r>
          </a:p>
        </p:txBody>
      </p:sp>
      <p:sp>
        <p:nvSpPr>
          <p:cNvPr id="434" name="id[]"/>
          <p:cNvSpPr txBox="1"/>
          <p:nvPr/>
        </p:nvSpPr>
        <p:spPr>
          <a:xfrm>
            <a:off x="3098800" y="7543800"/>
            <a:ext cx="56825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pic>
        <p:nvPicPr>
          <p:cNvPr id="435" name="螢幕快照 2016-03-02 下午3.27.22.png" descr="螢幕快照 2016-03-02 下午3.27.22.png"/>
          <p:cNvPicPr>
            <a:picLocks noChangeAspect="1"/>
          </p:cNvPicPr>
          <p:nvPr/>
        </p:nvPicPr>
        <p:blipFill>
          <a:blip r:embed="rId2">
            <a:extLst/>
          </a:blip>
          <a:stretch>
            <a:fillRect/>
          </a:stretch>
        </p:blipFill>
        <p:spPr>
          <a:xfrm>
            <a:off x="10414000" y="1236496"/>
            <a:ext cx="2790776" cy="5961766"/>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3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4" fill="hold">
                                  <p:stCondLst>
                                    <p:cond delay="0"/>
                                  </p:stCondLst>
                                  <p:iterate type="el" backwards="0">
                                    <p:tmAbs val="0"/>
                                  </p:iterate>
                                  <p:childTnLst>
                                    <p:set>
                                      <p:cBhvr>
                                        <p:cTn id="16" fill="hold"/>
                                        <p:tgtEl>
                                          <p:spTgt spid="395"/>
                                        </p:tgtEl>
                                        <p:attrNameLst>
                                          <p:attrName>style.visibility</p:attrName>
                                        </p:attrNameLst>
                                      </p:cBhvr>
                                      <p:to>
                                        <p:strVal val="visible"/>
                                      </p:to>
                                    </p:set>
                                    <p:animEffect filter="fade" transition="in">
                                      <p:cBhvr>
                                        <p:cTn id="17" dur="750"/>
                                        <p:tgtEl>
                                          <p:spTgt spid="395"/>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5" fill="hold">
                                  <p:stCondLst>
                                    <p:cond delay="0"/>
                                  </p:stCondLst>
                                  <p:iterate type="el" backwards="0">
                                    <p:tmAbs val="0"/>
                                  </p:iterate>
                                  <p:childTnLst>
                                    <p:set>
                                      <p:cBhvr>
                                        <p:cTn id="21" fill="hold"/>
                                        <p:tgtEl>
                                          <p:spTgt spid="430"/>
                                        </p:tgtEl>
                                        <p:attrNameLst>
                                          <p:attrName>style.visibility</p:attrName>
                                        </p:attrNameLst>
                                      </p:cBhvr>
                                      <p:to>
                                        <p:strVal val="visible"/>
                                      </p:to>
                                    </p:set>
                                    <p:animEffect filter="fade" transition="in">
                                      <p:cBhvr>
                                        <p:cTn id="22" dur="75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5" grpId="4"/>
      <p:bldP build="whole" bldLvl="1" animBg="1" rev="0" advAuto="0" spid="431" grpId="2"/>
      <p:bldP build="whole" bldLvl="1" animBg="1" rev="0" advAuto="0" spid="430" grpId="5"/>
      <p:bldP build="whole" bldLvl="1" animBg="1" rev="0" advAuto="0" spid="432" grpId="3"/>
      <p:bldP build="whole" bldLvl="1" animBg="1" rev="0" advAuto="0" spid="433"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Line"/>
          <p:cNvSpPr/>
          <p:nvPr/>
        </p:nvSpPr>
        <p:spPr>
          <a:xfrm>
            <a:off x="4795652" y="3834188"/>
            <a:ext cx="1818466" cy="1"/>
          </a:xfrm>
          <a:prstGeom prst="line">
            <a:avLst/>
          </a:prstGeom>
          <a:ln w="50800">
            <a:solidFill>
              <a:srgbClr val="8D3124"/>
            </a:solidFill>
          </a:ln>
        </p:spPr>
        <p:txBody>
          <a:bodyPr lIns="0" tIns="0" rIns="0" bIns="0"/>
          <a:lstStyle/>
          <a:p>
            <a:pPr>
              <a:defRPr sz="1200"/>
            </a:pPr>
          </a:p>
        </p:txBody>
      </p:sp>
      <p:sp>
        <p:nvSpPr>
          <p:cNvPr id="438" name="Line"/>
          <p:cNvSpPr/>
          <p:nvPr/>
        </p:nvSpPr>
        <p:spPr>
          <a:xfrm>
            <a:off x="9937588" y="3860800"/>
            <a:ext cx="1" cy="1525066"/>
          </a:xfrm>
          <a:prstGeom prst="line">
            <a:avLst/>
          </a:prstGeom>
          <a:ln w="50800">
            <a:solidFill>
              <a:srgbClr val="000000"/>
            </a:solidFill>
          </a:ln>
        </p:spPr>
        <p:txBody>
          <a:bodyPr lIns="0" tIns="0" rIns="0" bIns="0"/>
          <a:lstStyle/>
          <a:p>
            <a:pPr>
              <a:defRPr sz="1200"/>
            </a:pPr>
          </a:p>
        </p:txBody>
      </p:sp>
      <p:sp>
        <p:nvSpPr>
          <p:cNvPr id="439" name="Line"/>
          <p:cNvSpPr/>
          <p:nvPr/>
        </p:nvSpPr>
        <p:spPr>
          <a:xfrm flipH="1">
            <a:off x="3029111" y="5410403"/>
            <a:ext cx="1809589" cy="1"/>
          </a:xfrm>
          <a:prstGeom prst="line">
            <a:avLst/>
          </a:prstGeom>
          <a:ln w="50800">
            <a:solidFill>
              <a:srgbClr val="000000"/>
            </a:solidFill>
          </a:ln>
        </p:spPr>
        <p:txBody>
          <a:bodyPr lIns="0" tIns="0" rIns="0" bIns="0"/>
          <a:lstStyle/>
          <a:p>
            <a:pPr>
              <a:defRPr sz="1200"/>
            </a:pPr>
          </a:p>
        </p:txBody>
      </p:sp>
      <p:sp>
        <p:nvSpPr>
          <p:cNvPr id="440" name="Line"/>
          <p:cNvSpPr/>
          <p:nvPr/>
        </p:nvSpPr>
        <p:spPr>
          <a:xfrm flipV="1">
            <a:off x="8229600" y="3809796"/>
            <a:ext cx="0" cy="1587704"/>
          </a:xfrm>
          <a:prstGeom prst="line">
            <a:avLst/>
          </a:prstGeom>
          <a:ln w="50800">
            <a:solidFill>
              <a:srgbClr val="000000"/>
            </a:solidFill>
          </a:ln>
        </p:spPr>
        <p:txBody>
          <a:bodyPr lIns="0" tIns="0" rIns="0" bIns="0"/>
          <a:lstStyle/>
          <a:p>
            <a:pPr>
              <a:defRPr sz="1200"/>
            </a:pPr>
          </a:p>
        </p:txBody>
      </p:sp>
      <p:sp>
        <p:nvSpPr>
          <p:cNvPr id="441" name="Line"/>
          <p:cNvSpPr/>
          <p:nvPr/>
        </p:nvSpPr>
        <p:spPr>
          <a:xfrm>
            <a:off x="8231676" y="3829659"/>
            <a:ext cx="1675120" cy="1"/>
          </a:xfrm>
          <a:prstGeom prst="line">
            <a:avLst/>
          </a:prstGeom>
          <a:ln w="50800">
            <a:solidFill>
              <a:srgbClr val="000000"/>
            </a:solidFill>
          </a:ln>
        </p:spPr>
        <p:txBody>
          <a:bodyPr lIns="0" tIns="0" rIns="0" bIns="0"/>
          <a:lstStyle/>
          <a:p>
            <a:pPr>
              <a:defRPr sz="1200"/>
            </a:pPr>
          </a:p>
        </p:txBody>
      </p:sp>
      <p:sp>
        <p:nvSpPr>
          <p:cNvPr id="442" name="Quick-find demo"/>
          <p:cNvSpPr txBox="1"/>
          <p:nvPr>
            <p:ph type="title"/>
          </p:nvPr>
        </p:nvSpPr>
        <p:spPr>
          <a:prstGeom prst="rect">
            <a:avLst/>
          </a:prstGeom>
        </p:spPr>
        <p:txBody>
          <a:bodyPr/>
          <a:lstStyle/>
          <a:p>
            <a:pPr/>
            <a:r>
              <a:t>Quick-find demo</a:t>
            </a:r>
          </a:p>
        </p:txBody>
      </p:sp>
      <p:sp>
        <p:nvSpPr>
          <p:cNvPr id="443" name="0"/>
          <p:cNvSpPr/>
          <p:nvPr/>
        </p:nvSpPr>
        <p:spPr>
          <a:xfrm>
            <a:off x="2839146" y="35687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44" name="1"/>
          <p:cNvSpPr/>
          <p:nvPr/>
        </p:nvSpPr>
        <p:spPr>
          <a:xfrm>
            <a:off x="4546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45" name="2"/>
          <p:cNvSpPr/>
          <p:nvPr/>
        </p:nvSpPr>
        <p:spPr>
          <a:xfrm>
            <a:off x="6261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446" name="3"/>
          <p:cNvSpPr/>
          <p:nvPr/>
        </p:nvSpPr>
        <p:spPr>
          <a:xfrm>
            <a:off x="7975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447" name="4"/>
          <p:cNvSpPr/>
          <p:nvPr/>
        </p:nvSpPr>
        <p:spPr>
          <a:xfrm>
            <a:off x="9690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48" name="5"/>
          <p:cNvSpPr/>
          <p:nvPr/>
        </p:nvSpPr>
        <p:spPr>
          <a:xfrm>
            <a:off x="2832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49" name="6"/>
          <p:cNvSpPr/>
          <p:nvPr/>
        </p:nvSpPr>
        <p:spPr>
          <a:xfrm>
            <a:off x="4546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50" name="7"/>
          <p:cNvSpPr/>
          <p:nvPr/>
        </p:nvSpPr>
        <p:spPr>
          <a:xfrm>
            <a:off x="6261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51" name="8"/>
          <p:cNvSpPr/>
          <p:nvPr/>
        </p:nvSpPr>
        <p:spPr>
          <a:xfrm>
            <a:off x="7975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52" name="9"/>
          <p:cNvSpPr/>
          <p:nvPr/>
        </p:nvSpPr>
        <p:spPr>
          <a:xfrm>
            <a:off x="9690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53" name="0"/>
          <p:cNvSpPr/>
          <p:nvPr/>
        </p:nvSpPr>
        <p:spPr>
          <a:xfrm>
            <a:off x="381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454" name="1"/>
          <p:cNvSpPr/>
          <p:nvPr/>
        </p:nvSpPr>
        <p:spPr>
          <a:xfrm>
            <a:off x="431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455" name="0"/>
          <p:cNvSpPr/>
          <p:nvPr/>
        </p:nvSpPr>
        <p:spPr>
          <a:xfrm>
            <a:off x="381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56" name="1"/>
          <p:cNvSpPr/>
          <p:nvPr/>
        </p:nvSpPr>
        <p:spPr>
          <a:xfrm>
            <a:off x="431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457" name="2"/>
          <p:cNvSpPr/>
          <p:nvPr/>
        </p:nvSpPr>
        <p:spPr>
          <a:xfrm>
            <a:off x="482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458" name="8"/>
          <p:cNvSpPr/>
          <p:nvPr/>
        </p:nvSpPr>
        <p:spPr>
          <a:xfrm>
            <a:off x="533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459" name="2"/>
          <p:cNvSpPr/>
          <p:nvPr/>
        </p:nvSpPr>
        <p:spPr>
          <a:xfrm>
            <a:off x="482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460" name="3"/>
          <p:cNvSpPr/>
          <p:nvPr/>
        </p:nvSpPr>
        <p:spPr>
          <a:xfrm>
            <a:off x="533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461" name="8"/>
          <p:cNvSpPr/>
          <p:nvPr/>
        </p:nvSpPr>
        <p:spPr>
          <a:xfrm>
            <a:off x="584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462" name="5"/>
          <p:cNvSpPr/>
          <p:nvPr/>
        </p:nvSpPr>
        <p:spPr>
          <a:xfrm>
            <a:off x="635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463" name="4"/>
          <p:cNvSpPr/>
          <p:nvPr/>
        </p:nvSpPr>
        <p:spPr>
          <a:xfrm>
            <a:off x="584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464" name="5"/>
          <p:cNvSpPr/>
          <p:nvPr/>
        </p:nvSpPr>
        <p:spPr>
          <a:xfrm>
            <a:off x="635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465" name="5"/>
          <p:cNvSpPr/>
          <p:nvPr/>
        </p:nvSpPr>
        <p:spPr>
          <a:xfrm>
            <a:off x="685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466" name="7"/>
          <p:cNvSpPr/>
          <p:nvPr/>
        </p:nvSpPr>
        <p:spPr>
          <a:xfrm>
            <a:off x="736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467" name="6"/>
          <p:cNvSpPr/>
          <p:nvPr/>
        </p:nvSpPr>
        <p:spPr>
          <a:xfrm>
            <a:off x="685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468" name="7"/>
          <p:cNvSpPr/>
          <p:nvPr/>
        </p:nvSpPr>
        <p:spPr>
          <a:xfrm>
            <a:off x="736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469" name="8"/>
          <p:cNvSpPr/>
          <p:nvPr/>
        </p:nvSpPr>
        <p:spPr>
          <a:xfrm>
            <a:off x="787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470" name="8"/>
          <p:cNvSpPr/>
          <p:nvPr/>
        </p:nvSpPr>
        <p:spPr>
          <a:xfrm>
            <a:off x="838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471" name="8"/>
          <p:cNvSpPr/>
          <p:nvPr/>
        </p:nvSpPr>
        <p:spPr>
          <a:xfrm>
            <a:off x="787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472" name="9"/>
          <p:cNvSpPr/>
          <p:nvPr/>
        </p:nvSpPr>
        <p:spPr>
          <a:xfrm>
            <a:off x="838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473" name="1"/>
          <p:cNvSpPr/>
          <p:nvPr/>
        </p:nvSpPr>
        <p:spPr>
          <a:xfrm>
            <a:off x="4826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1</a:t>
            </a:r>
          </a:p>
        </p:txBody>
      </p:sp>
      <p:sp>
        <p:nvSpPr>
          <p:cNvPr id="474" name="Line"/>
          <p:cNvSpPr/>
          <p:nvPr/>
        </p:nvSpPr>
        <p:spPr>
          <a:xfrm>
            <a:off x="5041900" y="8089900"/>
            <a:ext cx="0" cy="250816"/>
          </a:xfrm>
          <a:prstGeom prst="line">
            <a:avLst/>
          </a:prstGeom>
          <a:ln w="25400">
            <a:solidFill>
              <a:srgbClr val="8D3124"/>
            </a:solidFill>
            <a:headEnd type="triangle"/>
          </a:ln>
        </p:spPr>
        <p:txBody>
          <a:bodyPr lIns="0" tIns="0" rIns="0" bIns="0"/>
          <a:lstStyle/>
          <a:p>
            <a:pPr>
              <a:defRPr sz="1200"/>
            </a:pPr>
          </a:p>
        </p:txBody>
      </p:sp>
      <p:sp>
        <p:nvSpPr>
          <p:cNvPr id="475" name="Line"/>
          <p:cNvSpPr/>
          <p:nvPr/>
        </p:nvSpPr>
        <p:spPr>
          <a:xfrm>
            <a:off x="4546600" y="8089900"/>
            <a:ext cx="0" cy="250816"/>
          </a:xfrm>
          <a:prstGeom prst="line">
            <a:avLst/>
          </a:prstGeom>
          <a:ln w="25400">
            <a:solidFill>
              <a:srgbClr val="8D3124"/>
            </a:solidFill>
            <a:headEnd type="triangle"/>
          </a:ln>
        </p:spPr>
        <p:txBody>
          <a:bodyPr lIns="0" tIns="0" rIns="0" bIns="0"/>
          <a:lstStyle/>
          <a:p>
            <a:pPr>
              <a:defRPr sz="1200"/>
            </a:pPr>
          </a:p>
        </p:txBody>
      </p:sp>
      <p:sp>
        <p:nvSpPr>
          <p:cNvPr id="476" name="union(2, 1)"/>
          <p:cNvSpPr txBox="1"/>
          <p:nvPr/>
        </p:nvSpPr>
        <p:spPr>
          <a:xfrm>
            <a:off x="812800" y="24765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uFill>
                  <a:solidFill>
                    <a:srgbClr val="000000"/>
                  </a:solidFill>
                </a:uFill>
                <a:latin typeface="Lucida Grande"/>
                <a:ea typeface="Lucida Grande"/>
                <a:cs typeface="Lucida Grande"/>
                <a:sym typeface="Lucida Grande"/>
              </a:defRPr>
            </a:lvl1pPr>
          </a:lstStyle>
          <a:p>
            <a:pPr/>
            <a:r>
              <a:t>union(2, 1)</a:t>
            </a:r>
          </a:p>
        </p:txBody>
      </p:sp>
      <p:sp>
        <p:nvSpPr>
          <p:cNvPr id="477" name="id[]"/>
          <p:cNvSpPr txBox="1"/>
          <p:nvPr/>
        </p:nvSpPr>
        <p:spPr>
          <a:xfrm>
            <a:off x="3098800" y="7543800"/>
            <a:ext cx="56825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pic>
        <p:nvPicPr>
          <p:cNvPr id="478" name="螢幕快照 2016-03-02 下午3.27.22.png" descr="螢幕快照 2016-03-02 下午3.27.22.png"/>
          <p:cNvPicPr>
            <a:picLocks noChangeAspect="1"/>
          </p:cNvPicPr>
          <p:nvPr/>
        </p:nvPicPr>
        <p:blipFill>
          <a:blip r:embed="rId2">
            <a:extLst/>
          </a:blip>
          <a:stretch>
            <a:fillRect/>
          </a:stretch>
        </p:blipFill>
        <p:spPr>
          <a:xfrm>
            <a:off x="10414000" y="1236496"/>
            <a:ext cx="2790776" cy="5961766"/>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7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4" fill="hold">
                                  <p:stCondLst>
                                    <p:cond delay="0"/>
                                  </p:stCondLst>
                                  <p:iterate type="el" backwards="0">
                                    <p:tmAbs val="0"/>
                                  </p:iterate>
                                  <p:childTnLst>
                                    <p:set>
                                      <p:cBhvr>
                                        <p:cTn id="16" fill="hold"/>
                                        <p:tgtEl>
                                          <p:spTgt spid="437"/>
                                        </p:tgtEl>
                                        <p:attrNameLst>
                                          <p:attrName>style.visibility</p:attrName>
                                        </p:attrNameLst>
                                      </p:cBhvr>
                                      <p:to>
                                        <p:strVal val="visible"/>
                                      </p:to>
                                    </p:set>
                                    <p:animEffect filter="fade" transition="in">
                                      <p:cBhvr>
                                        <p:cTn id="17" dur="1000"/>
                                        <p:tgtEl>
                                          <p:spTgt spid="437"/>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5" fill="hold">
                                  <p:stCondLst>
                                    <p:cond delay="0"/>
                                  </p:stCondLst>
                                  <p:iterate type="el" backwards="0">
                                    <p:tmAbs val="0"/>
                                  </p:iterate>
                                  <p:childTnLst>
                                    <p:set>
                                      <p:cBhvr>
                                        <p:cTn id="21" fill="hold"/>
                                        <p:tgtEl>
                                          <p:spTgt spid="473"/>
                                        </p:tgtEl>
                                        <p:attrNameLst>
                                          <p:attrName>style.visibility</p:attrName>
                                        </p:attrNameLst>
                                      </p:cBhvr>
                                      <p:to>
                                        <p:strVal val="visible"/>
                                      </p:to>
                                    </p:set>
                                    <p:animEffect filter="fade" transition="in">
                                      <p:cBhvr>
                                        <p:cTn id="22"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3" grpId="5"/>
      <p:bldP build="whole" bldLvl="1" animBg="1" rev="0" advAuto="0" spid="475" grpId="3"/>
      <p:bldP build="whole" bldLvl="1" animBg="1" rev="0" advAuto="0" spid="476" grpId="1"/>
      <p:bldP build="whole" bldLvl="1" animBg="1" rev="0" advAuto="0" spid="437" grpId="4"/>
      <p:bldP build="whole" bldLvl="1" animBg="1" rev="0" advAuto="0" spid="474"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The Goal of This Course…"/>
          <p:cNvSpPr txBox="1"/>
          <p:nvPr>
            <p:ph type="title"/>
          </p:nvPr>
        </p:nvSpPr>
        <p:spPr>
          <a:prstGeom prst="rect">
            <a:avLst/>
          </a:prstGeom>
        </p:spPr>
        <p:txBody>
          <a:bodyPr/>
          <a:lstStyle>
            <a:lvl1pPr>
              <a:defRPr sz="3100"/>
            </a:lvl1pPr>
          </a:lstStyle>
          <a:p>
            <a:pPr/>
            <a:r>
              <a:t>The Goal of This Course…</a:t>
            </a:r>
          </a:p>
        </p:txBody>
      </p:sp>
      <p:sp>
        <p:nvSpPr>
          <p:cNvPr id="91" name="Steps to developing a usable algorithm.…"/>
          <p:cNvSpPr txBox="1"/>
          <p:nvPr>
            <p:ph type="body" idx="1"/>
          </p:nvPr>
        </p:nvSpPr>
        <p:spPr>
          <a:xfrm>
            <a:off x="819150" y="1338008"/>
            <a:ext cx="11379200" cy="8128001"/>
          </a:xfrm>
          <a:prstGeom prst="rect">
            <a:avLst/>
          </a:prstGeom>
        </p:spPr>
        <p:txBody>
          <a:bodyPr/>
          <a:lstStyle/>
          <a:p>
            <a:pPr indent="127000">
              <a:lnSpc>
                <a:spcPct val="200000"/>
              </a:lnSpc>
              <a:defRPr sz="3100"/>
            </a:pPr>
            <a:r>
              <a:t>Steps to developing a usable algorithm.</a:t>
            </a:r>
          </a:p>
          <a:p>
            <a:pPr lvl="1" marL="1003300" indent="-368300">
              <a:lnSpc>
                <a:spcPct val="200000"/>
              </a:lnSpc>
              <a:defRPr sz="3100"/>
            </a:pPr>
            <a:r>
              <a:t>Model the problem.</a:t>
            </a:r>
          </a:p>
          <a:p>
            <a:pPr lvl="1" marL="1003300" indent="-368300">
              <a:lnSpc>
                <a:spcPct val="200000"/>
              </a:lnSpc>
              <a:defRPr sz="3100"/>
            </a:pPr>
            <a:r>
              <a:t>Find an algorithm to solve it.</a:t>
            </a:r>
          </a:p>
          <a:p>
            <a:pPr lvl="1" marL="1003300" indent="-368300">
              <a:lnSpc>
                <a:spcPct val="200000"/>
              </a:lnSpc>
              <a:defRPr sz="3100"/>
            </a:pPr>
            <a:r>
              <a:t>Fast enough? Fits in memory?</a:t>
            </a:r>
          </a:p>
          <a:p>
            <a:pPr lvl="1" marL="1003300" indent="-368300">
              <a:lnSpc>
                <a:spcPct val="200000"/>
              </a:lnSpc>
              <a:defRPr sz="3100"/>
            </a:pPr>
            <a:r>
              <a:t>If not, figure out why not.</a:t>
            </a:r>
          </a:p>
          <a:p>
            <a:pPr lvl="1" marL="1003300" indent="-368300">
              <a:lnSpc>
                <a:spcPct val="200000"/>
              </a:lnSpc>
              <a:defRPr sz="3100"/>
            </a:pPr>
            <a:r>
              <a:t>Find a way to address the problem.</a:t>
            </a:r>
          </a:p>
          <a:p>
            <a:pPr lvl="1" marL="1003300" indent="-368300">
              <a:lnSpc>
                <a:spcPct val="200000"/>
              </a:lnSpc>
              <a:defRPr sz="3100"/>
            </a:pPr>
            <a:r>
              <a:t>Iterate until satisfied.</a:t>
            </a:r>
          </a:p>
        </p:txBody>
      </p:sp>
      <p:sp>
        <p:nvSpPr>
          <p:cNvPr id="92"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91">
                                            <p:bg/>
                                          </p:spTgt>
                                        </p:tgtEl>
                                        <p:attrNameLst>
                                          <p:attrName>style.visibility</p:attrName>
                                        </p:attrNameLst>
                                      </p:cBhvr>
                                      <p:to>
                                        <p:strVal val="visible"/>
                                      </p:to>
                                    </p:set>
                                  </p:childTnLst>
                                </p:cTn>
                              </p:par>
                              <p:par>
                                <p:cTn id="7" presetClass="entr" nodeType="withEffect" presetSubtype="0" presetID="1" grpId="1" fill="hold">
                                  <p:stCondLst>
                                    <p:cond delay="0"/>
                                  </p:stCondLst>
                                  <p:iterate type="lt" backwards="0">
                                    <p:tmAbs val="100"/>
                                  </p:iterate>
                                  <p:childTnLst>
                                    <p:set>
                                      <p:cBhvr>
                                        <p:cTn id="8" fill="hold"/>
                                        <p:tgtEl>
                                          <p:spTgt spid="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lt" backwards="0">
                                    <p:tmAbs val="100"/>
                                  </p:iterate>
                                  <p:childTnLst>
                                    <p:set>
                                      <p:cBhvr>
                                        <p:cTn id="12" fill="hold"/>
                                        <p:tgtEl>
                                          <p:spTgt spid="9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lt" backwards="0">
                                    <p:tmAbs val="100"/>
                                  </p:iterate>
                                  <p:childTnLst>
                                    <p:set>
                                      <p:cBhvr>
                                        <p:cTn id="16" fill="hold"/>
                                        <p:tgtEl>
                                          <p:spTgt spid="9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lt" backwards="0">
                                    <p:tmAbs val="100"/>
                                  </p:iterate>
                                  <p:childTnLst>
                                    <p:set>
                                      <p:cBhvr>
                                        <p:cTn id="20" fill="hold"/>
                                        <p:tgtEl>
                                          <p:spTgt spid="9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lt" backwards="0">
                                    <p:tmAbs val="100"/>
                                  </p:iterate>
                                  <p:childTnLst>
                                    <p:set>
                                      <p:cBhvr>
                                        <p:cTn id="24" fill="hold"/>
                                        <p:tgtEl>
                                          <p:spTgt spid="9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lt" backwards="0">
                                    <p:tmAbs val="100"/>
                                  </p:iterate>
                                  <p:childTnLst>
                                    <p:set>
                                      <p:cBhvr>
                                        <p:cTn id="28" fill="hold"/>
                                        <p:tgtEl>
                                          <p:spTgt spid="9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lt" backwards="0">
                                    <p:tmAbs val="100"/>
                                  </p:iterate>
                                  <p:childTnLst>
                                    <p:set>
                                      <p:cBhvr>
                                        <p:cTn id="32" fill="hold"/>
                                        <p:tgtEl>
                                          <p:spTgt spid="9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1"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Line"/>
          <p:cNvSpPr/>
          <p:nvPr/>
        </p:nvSpPr>
        <p:spPr>
          <a:xfrm>
            <a:off x="4795652" y="3834188"/>
            <a:ext cx="1818466" cy="1"/>
          </a:xfrm>
          <a:prstGeom prst="line">
            <a:avLst/>
          </a:prstGeom>
          <a:ln w="50800">
            <a:solidFill>
              <a:srgbClr val="000000"/>
            </a:solidFill>
          </a:ln>
        </p:spPr>
        <p:txBody>
          <a:bodyPr lIns="0" tIns="0" rIns="0" bIns="0"/>
          <a:lstStyle/>
          <a:p>
            <a:pPr>
              <a:defRPr sz="1200"/>
            </a:pPr>
          </a:p>
        </p:txBody>
      </p:sp>
      <p:sp>
        <p:nvSpPr>
          <p:cNvPr id="481" name="Line"/>
          <p:cNvSpPr/>
          <p:nvPr/>
        </p:nvSpPr>
        <p:spPr>
          <a:xfrm>
            <a:off x="9937588" y="3860800"/>
            <a:ext cx="1" cy="1525066"/>
          </a:xfrm>
          <a:prstGeom prst="line">
            <a:avLst/>
          </a:prstGeom>
          <a:ln w="50800">
            <a:solidFill>
              <a:srgbClr val="000000"/>
            </a:solidFill>
          </a:ln>
        </p:spPr>
        <p:txBody>
          <a:bodyPr lIns="0" tIns="0" rIns="0" bIns="0"/>
          <a:lstStyle/>
          <a:p>
            <a:pPr>
              <a:defRPr sz="1200"/>
            </a:pPr>
          </a:p>
        </p:txBody>
      </p:sp>
      <p:sp>
        <p:nvSpPr>
          <p:cNvPr id="482" name="Line"/>
          <p:cNvSpPr/>
          <p:nvPr/>
        </p:nvSpPr>
        <p:spPr>
          <a:xfrm flipH="1">
            <a:off x="3029111" y="5410403"/>
            <a:ext cx="1809589" cy="1"/>
          </a:xfrm>
          <a:prstGeom prst="line">
            <a:avLst/>
          </a:prstGeom>
          <a:ln w="50800">
            <a:solidFill>
              <a:srgbClr val="000000"/>
            </a:solidFill>
          </a:ln>
        </p:spPr>
        <p:txBody>
          <a:bodyPr lIns="0" tIns="0" rIns="0" bIns="0"/>
          <a:lstStyle/>
          <a:p>
            <a:pPr>
              <a:defRPr sz="1200"/>
            </a:pPr>
          </a:p>
        </p:txBody>
      </p:sp>
      <p:sp>
        <p:nvSpPr>
          <p:cNvPr id="483" name="Line"/>
          <p:cNvSpPr/>
          <p:nvPr/>
        </p:nvSpPr>
        <p:spPr>
          <a:xfrm flipV="1">
            <a:off x="8229600" y="3809796"/>
            <a:ext cx="0" cy="1587704"/>
          </a:xfrm>
          <a:prstGeom prst="line">
            <a:avLst/>
          </a:prstGeom>
          <a:ln w="50800">
            <a:solidFill>
              <a:srgbClr val="000000"/>
            </a:solidFill>
          </a:ln>
        </p:spPr>
        <p:txBody>
          <a:bodyPr lIns="0" tIns="0" rIns="0" bIns="0"/>
          <a:lstStyle/>
          <a:p>
            <a:pPr>
              <a:defRPr sz="1200"/>
            </a:pPr>
          </a:p>
        </p:txBody>
      </p:sp>
      <p:sp>
        <p:nvSpPr>
          <p:cNvPr id="484" name="Line"/>
          <p:cNvSpPr/>
          <p:nvPr/>
        </p:nvSpPr>
        <p:spPr>
          <a:xfrm>
            <a:off x="8231676" y="3829659"/>
            <a:ext cx="1675120" cy="1"/>
          </a:xfrm>
          <a:prstGeom prst="line">
            <a:avLst/>
          </a:prstGeom>
          <a:ln w="50800">
            <a:solidFill>
              <a:srgbClr val="000000"/>
            </a:solidFill>
          </a:ln>
        </p:spPr>
        <p:txBody>
          <a:bodyPr lIns="0" tIns="0" rIns="0" bIns="0"/>
          <a:lstStyle/>
          <a:p>
            <a:pPr>
              <a:defRPr sz="1200"/>
            </a:pPr>
          </a:p>
        </p:txBody>
      </p:sp>
      <p:sp>
        <p:nvSpPr>
          <p:cNvPr id="485" name="Quick-find demo"/>
          <p:cNvSpPr txBox="1"/>
          <p:nvPr>
            <p:ph type="title"/>
          </p:nvPr>
        </p:nvSpPr>
        <p:spPr>
          <a:prstGeom prst="rect">
            <a:avLst/>
          </a:prstGeom>
        </p:spPr>
        <p:txBody>
          <a:bodyPr/>
          <a:lstStyle/>
          <a:p>
            <a:pPr/>
            <a:r>
              <a:t>Quick-find demo</a:t>
            </a:r>
          </a:p>
        </p:txBody>
      </p:sp>
      <p:sp>
        <p:nvSpPr>
          <p:cNvPr id="486" name="0"/>
          <p:cNvSpPr/>
          <p:nvPr/>
        </p:nvSpPr>
        <p:spPr>
          <a:xfrm>
            <a:off x="2839146" y="35687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487" name="1"/>
          <p:cNvSpPr/>
          <p:nvPr/>
        </p:nvSpPr>
        <p:spPr>
          <a:xfrm>
            <a:off x="4546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488" name="2"/>
          <p:cNvSpPr/>
          <p:nvPr/>
        </p:nvSpPr>
        <p:spPr>
          <a:xfrm>
            <a:off x="6261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489" name="3"/>
          <p:cNvSpPr/>
          <p:nvPr/>
        </p:nvSpPr>
        <p:spPr>
          <a:xfrm>
            <a:off x="7975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490" name="4"/>
          <p:cNvSpPr/>
          <p:nvPr/>
        </p:nvSpPr>
        <p:spPr>
          <a:xfrm>
            <a:off x="9690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491" name="5"/>
          <p:cNvSpPr/>
          <p:nvPr/>
        </p:nvSpPr>
        <p:spPr>
          <a:xfrm>
            <a:off x="2832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492" name="6"/>
          <p:cNvSpPr/>
          <p:nvPr/>
        </p:nvSpPr>
        <p:spPr>
          <a:xfrm>
            <a:off x="4546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493" name="7"/>
          <p:cNvSpPr/>
          <p:nvPr/>
        </p:nvSpPr>
        <p:spPr>
          <a:xfrm>
            <a:off x="6261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494" name="8"/>
          <p:cNvSpPr/>
          <p:nvPr/>
        </p:nvSpPr>
        <p:spPr>
          <a:xfrm>
            <a:off x="7975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495" name="9"/>
          <p:cNvSpPr/>
          <p:nvPr/>
        </p:nvSpPr>
        <p:spPr>
          <a:xfrm>
            <a:off x="9690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496" name="0"/>
          <p:cNvSpPr/>
          <p:nvPr/>
        </p:nvSpPr>
        <p:spPr>
          <a:xfrm>
            <a:off x="381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497" name="1"/>
          <p:cNvSpPr/>
          <p:nvPr/>
        </p:nvSpPr>
        <p:spPr>
          <a:xfrm>
            <a:off x="431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498" name="0"/>
          <p:cNvSpPr/>
          <p:nvPr/>
        </p:nvSpPr>
        <p:spPr>
          <a:xfrm>
            <a:off x="381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499" name="1"/>
          <p:cNvSpPr/>
          <p:nvPr/>
        </p:nvSpPr>
        <p:spPr>
          <a:xfrm>
            <a:off x="431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00" name="1"/>
          <p:cNvSpPr/>
          <p:nvPr/>
        </p:nvSpPr>
        <p:spPr>
          <a:xfrm>
            <a:off x="482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501" name="8"/>
          <p:cNvSpPr/>
          <p:nvPr/>
        </p:nvSpPr>
        <p:spPr>
          <a:xfrm>
            <a:off x="533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02" name="2"/>
          <p:cNvSpPr/>
          <p:nvPr/>
        </p:nvSpPr>
        <p:spPr>
          <a:xfrm>
            <a:off x="482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503" name="3"/>
          <p:cNvSpPr/>
          <p:nvPr/>
        </p:nvSpPr>
        <p:spPr>
          <a:xfrm>
            <a:off x="533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504" name="8"/>
          <p:cNvSpPr/>
          <p:nvPr/>
        </p:nvSpPr>
        <p:spPr>
          <a:xfrm>
            <a:off x="584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05" name="5"/>
          <p:cNvSpPr/>
          <p:nvPr/>
        </p:nvSpPr>
        <p:spPr>
          <a:xfrm>
            <a:off x="635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506" name="4"/>
          <p:cNvSpPr/>
          <p:nvPr/>
        </p:nvSpPr>
        <p:spPr>
          <a:xfrm>
            <a:off x="584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507" name="5"/>
          <p:cNvSpPr/>
          <p:nvPr/>
        </p:nvSpPr>
        <p:spPr>
          <a:xfrm>
            <a:off x="635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508" name="5"/>
          <p:cNvSpPr/>
          <p:nvPr/>
        </p:nvSpPr>
        <p:spPr>
          <a:xfrm>
            <a:off x="685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509" name="7"/>
          <p:cNvSpPr/>
          <p:nvPr/>
        </p:nvSpPr>
        <p:spPr>
          <a:xfrm>
            <a:off x="736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510" name="6"/>
          <p:cNvSpPr/>
          <p:nvPr/>
        </p:nvSpPr>
        <p:spPr>
          <a:xfrm>
            <a:off x="685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511" name="7"/>
          <p:cNvSpPr/>
          <p:nvPr/>
        </p:nvSpPr>
        <p:spPr>
          <a:xfrm>
            <a:off x="736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512" name="8"/>
          <p:cNvSpPr/>
          <p:nvPr/>
        </p:nvSpPr>
        <p:spPr>
          <a:xfrm>
            <a:off x="787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13" name="8"/>
          <p:cNvSpPr/>
          <p:nvPr/>
        </p:nvSpPr>
        <p:spPr>
          <a:xfrm>
            <a:off x="838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14" name="8"/>
          <p:cNvSpPr/>
          <p:nvPr/>
        </p:nvSpPr>
        <p:spPr>
          <a:xfrm>
            <a:off x="787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15" name="9"/>
          <p:cNvSpPr/>
          <p:nvPr/>
        </p:nvSpPr>
        <p:spPr>
          <a:xfrm>
            <a:off x="838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516" name="Line"/>
          <p:cNvSpPr/>
          <p:nvPr/>
        </p:nvSpPr>
        <p:spPr>
          <a:xfrm>
            <a:off x="8610600" y="8089900"/>
            <a:ext cx="0" cy="250816"/>
          </a:xfrm>
          <a:prstGeom prst="line">
            <a:avLst/>
          </a:prstGeom>
          <a:ln w="25400">
            <a:solidFill>
              <a:srgbClr val="8D3124"/>
            </a:solidFill>
            <a:headEnd type="triangle"/>
          </a:ln>
        </p:spPr>
        <p:txBody>
          <a:bodyPr lIns="0" tIns="0" rIns="0" bIns="0"/>
          <a:lstStyle/>
          <a:p>
            <a:pPr>
              <a:defRPr sz="1200"/>
            </a:pPr>
          </a:p>
        </p:txBody>
      </p:sp>
      <p:sp>
        <p:nvSpPr>
          <p:cNvPr id="517" name="Line"/>
          <p:cNvSpPr/>
          <p:nvPr/>
        </p:nvSpPr>
        <p:spPr>
          <a:xfrm>
            <a:off x="8115300" y="8089900"/>
            <a:ext cx="0" cy="250816"/>
          </a:xfrm>
          <a:prstGeom prst="line">
            <a:avLst/>
          </a:prstGeom>
          <a:ln w="25400">
            <a:solidFill>
              <a:srgbClr val="8D3124"/>
            </a:solidFill>
            <a:headEnd type="triangle"/>
          </a:ln>
        </p:spPr>
        <p:txBody>
          <a:bodyPr lIns="0" tIns="0" rIns="0" bIns="0"/>
          <a:lstStyle/>
          <a:p>
            <a:pPr>
              <a:defRPr sz="1200"/>
            </a:pPr>
          </a:p>
        </p:txBody>
      </p:sp>
      <p:sp>
        <p:nvSpPr>
          <p:cNvPr id="518" name="already connected"/>
          <p:cNvSpPr txBox="1"/>
          <p:nvPr/>
        </p:nvSpPr>
        <p:spPr>
          <a:xfrm>
            <a:off x="7302500" y="8382000"/>
            <a:ext cx="2077606" cy="330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lvl1pPr>
          </a:lstStyle>
          <a:p>
            <a:pPr/>
            <a:r>
              <a:t>already connected</a:t>
            </a:r>
          </a:p>
        </p:txBody>
      </p:sp>
      <p:sp>
        <p:nvSpPr>
          <p:cNvPr id="519" name="connected(8, 9)"/>
          <p:cNvSpPr txBox="1"/>
          <p:nvPr/>
        </p:nvSpPr>
        <p:spPr>
          <a:xfrm>
            <a:off x="812800" y="2476500"/>
            <a:ext cx="2177966"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uFill>
                  <a:solidFill>
                    <a:srgbClr val="000000"/>
                  </a:solidFill>
                </a:uFill>
                <a:latin typeface="Lucida Grande"/>
                <a:ea typeface="Lucida Grande"/>
                <a:cs typeface="Lucida Grande"/>
                <a:sym typeface="Lucida Grande"/>
              </a:defRPr>
            </a:lvl1pPr>
          </a:lstStyle>
          <a:p>
            <a:pPr/>
            <a:r>
              <a:t>connected(8, 9)</a:t>
            </a:r>
          </a:p>
        </p:txBody>
      </p:sp>
      <p:sp>
        <p:nvSpPr>
          <p:cNvPr id="520" name="id[]"/>
          <p:cNvSpPr txBox="1"/>
          <p:nvPr/>
        </p:nvSpPr>
        <p:spPr>
          <a:xfrm>
            <a:off x="3098800" y="7543800"/>
            <a:ext cx="56825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pic>
        <p:nvPicPr>
          <p:cNvPr id="521" name="螢幕快照 2016-03-02 下午3.27.22.png" descr="螢幕快照 2016-03-02 下午3.27.22.png"/>
          <p:cNvPicPr>
            <a:picLocks noChangeAspect="1"/>
          </p:cNvPicPr>
          <p:nvPr/>
        </p:nvPicPr>
        <p:blipFill>
          <a:blip r:embed="rId2">
            <a:extLst/>
          </a:blip>
          <a:stretch>
            <a:fillRect/>
          </a:stretch>
        </p:blipFill>
        <p:spPr>
          <a:xfrm>
            <a:off x="10414000" y="1236496"/>
            <a:ext cx="2790776" cy="5961766"/>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1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6" grpId="2"/>
      <p:bldP build="whole" bldLvl="1" animBg="1" rev="0" advAuto="0" spid="518" grpId="4"/>
      <p:bldP build="whole" bldLvl="1" animBg="1" rev="0" advAuto="0" spid="517" grpId="3"/>
      <p:bldP build="whole" bldLvl="1" animBg="1" rev="0" advAuto="0" spid="519"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Line"/>
          <p:cNvSpPr/>
          <p:nvPr/>
        </p:nvSpPr>
        <p:spPr>
          <a:xfrm>
            <a:off x="4795652" y="3834188"/>
            <a:ext cx="1818466" cy="1"/>
          </a:xfrm>
          <a:prstGeom prst="line">
            <a:avLst/>
          </a:prstGeom>
          <a:ln w="50800">
            <a:solidFill>
              <a:srgbClr val="000000"/>
            </a:solidFill>
          </a:ln>
        </p:spPr>
        <p:txBody>
          <a:bodyPr lIns="0" tIns="0" rIns="0" bIns="0"/>
          <a:lstStyle/>
          <a:p>
            <a:pPr>
              <a:defRPr sz="1200"/>
            </a:pPr>
          </a:p>
        </p:txBody>
      </p:sp>
      <p:sp>
        <p:nvSpPr>
          <p:cNvPr id="524" name="Line"/>
          <p:cNvSpPr/>
          <p:nvPr/>
        </p:nvSpPr>
        <p:spPr>
          <a:xfrm>
            <a:off x="9937588" y="3860800"/>
            <a:ext cx="1" cy="1525066"/>
          </a:xfrm>
          <a:prstGeom prst="line">
            <a:avLst/>
          </a:prstGeom>
          <a:ln w="50800">
            <a:solidFill>
              <a:srgbClr val="000000"/>
            </a:solidFill>
          </a:ln>
        </p:spPr>
        <p:txBody>
          <a:bodyPr lIns="0" tIns="0" rIns="0" bIns="0"/>
          <a:lstStyle/>
          <a:p>
            <a:pPr>
              <a:defRPr sz="1200"/>
            </a:pPr>
          </a:p>
        </p:txBody>
      </p:sp>
      <p:sp>
        <p:nvSpPr>
          <p:cNvPr id="525" name="Line"/>
          <p:cNvSpPr/>
          <p:nvPr/>
        </p:nvSpPr>
        <p:spPr>
          <a:xfrm flipH="1">
            <a:off x="3029111" y="5410403"/>
            <a:ext cx="1809589" cy="1"/>
          </a:xfrm>
          <a:prstGeom prst="line">
            <a:avLst/>
          </a:prstGeom>
          <a:ln w="50800">
            <a:solidFill>
              <a:srgbClr val="000000"/>
            </a:solidFill>
          </a:ln>
        </p:spPr>
        <p:txBody>
          <a:bodyPr lIns="0" tIns="0" rIns="0" bIns="0"/>
          <a:lstStyle/>
          <a:p>
            <a:pPr>
              <a:defRPr sz="1200"/>
            </a:pPr>
          </a:p>
        </p:txBody>
      </p:sp>
      <p:sp>
        <p:nvSpPr>
          <p:cNvPr id="526" name="Line"/>
          <p:cNvSpPr/>
          <p:nvPr/>
        </p:nvSpPr>
        <p:spPr>
          <a:xfrm flipV="1">
            <a:off x="8229600" y="3809796"/>
            <a:ext cx="0" cy="1587704"/>
          </a:xfrm>
          <a:prstGeom prst="line">
            <a:avLst/>
          </a:prstGeom>
          <a:ln w="50800">
            <a:solidFill>
              <a:srgbClr val="000000"/>
            </a:solidFill>
          </a:ln>
        </p:spPr>
        <p:txBody>
          <a:bodyPr lIns="0" tIns="0" rIns="0" bIns="0"/>
          <a:lstStyle/>
          <a:p>
            <a:pPr>
              <a:defRPr sz="1200"/>
            </a:pPr>
          </a:p>
        </p:txBody>
      </p:sp>
      <p:sp>
        <p:nvSpPr>
          <p:cNvPr id="527" name="Line"/>
          <p:cNvSpPr/>
          <p:nvPr/>
        </p:nvSpPr>
        <p:spPr>
          <a:xfrm>
            <a:off x="8231676" y="3829659"/>
            <a:ext cx="1675120" cy="1"/>
          </a:xfrm>
          <a:prstGeom prst="line">
            <a:avLst/>
          </a:prstGeom>
          <a:ln w="50800">
            <a:solidFill>
              <a:srgbClr val="000000"/>
            </a:solidFill>
          </a:ln>
        </p:spPr>
        <p:txBody>
          <a:bodyPr lIns="0" tIns="0" rIns="0" bIns="0"/>
          <a:lstStyle/>
          <a:p>
            <a:pPr>
              <a:defRPr sz="1200"/>
            </a:pPr>
          </a:p>
        </p:txBody>
      </p:sp>
      <p:sp>
        <p:nvSpPr>
          <p:cNvPr id="528" name="Quick-find demo"/>
          <p:cNvSpPr txBox="1"/>
          <p:nvPr>
            <p:ph type="title"/>
          </p:nvPr>
        </p:nvSpPr>
        <p:spPr>
          <a:prstGeom prst="rect">
            <a:avLst/>
          </a:prstGeom>
        </p:spPr>
        <p:txBody>
          <a:bodyPr/>
          <a:lstStyle/>
          <a:p>
            <a:pPr/>
            <a:r>
              <a:t>Quick-find demo</a:t>
            </a:r>
          </a:p>
        </p:txBody>
      </p:sp>
      <p:sp>
        <p:nvSpPr>
          <p:cNvPr id="529" name="0"/>
          <p:cNvSpPr/>
          <p:nvPr/>
        </p:nvSpPr>
        <p:spPr>
          <a:xfrm>
            <a:off x="2839146" y="35687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530" name="1"/>
          <p:cNvSpPr/>
          <p:nvPr/>
        </p:nvSpPr>
        <p:spPr>
          <a:xfrm>
            <a:off x="4546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531" name="2"/>
          <p:cNvSpPr/>
          <p:nvPr/>
        </p:nvSpPr>
        <p:spPr>
          <a:xfrm>
            <a:off x="6261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532" name="3"/>
          <p:cNvSpPr/>
          <p:nvPr/>
        </p:nvSpPr>
        <p:spPr>
          <a:xfrm>
            <a:off x="7975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533" name="4"/>
          <p:cNvSpPr/>
          <p:nvPr/>
        </p:nvSpPr>
        <p:spPr>
          <a:xfrm>
            <a:off x="9690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534" name="5"/>
          <p:cNvSpPr/>
          <p:nvPr/>
        </p:nvSpPr>
        <p:spPr>
          <a:xfrm>
            <a:off x="2832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535" name="6"/>
          <p:cNvSpPr/>
          <p:nvPr/>
        </p:nvSpPr>
        <p:spPr>
          <a:xfrm>
            <a:off x="4546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536" name="7"/>
          <p:cNvSpPr/>
          <p:nvPr/>
        </p:nvSpPr>
        <p:spPr>
          <a:xfrm>
            <a:off x="6261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537" name="8"/>
          <p:cNvSpPr/>
          <p:nvPr/>
        </p:nvSpPr>
        <p:spPr>
          <a:xfrm>
            <a:off x="7975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538" name="9"/>
          <p:cNvSpPr/>
          <p:nvPr/>
        </p:nvSpPr>
        <p:spPr>
          <a:xfrm>
            <a:off x="9690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539" name="0"/>
          <p:cNvSpPr/>
          <p:nvPr/>
        </p:nvSpPr>
        <p:spPr>
          <a:xfrm>
            <a:off x="381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540" name="1"/>
          <p:cNvSpPr/>
          <p:nvPr/>
        </p:nvSpPr>
        <p:spPr>
          <a:xfrm>
            <a:off x="431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541" name="0"/>
          <p:cNvSpPr/>
          <p:nvPr/>
        </p:nvSpPr>
        <p:spPr>
          <a:xfrm>
            <a:off x="381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42" name="1"/>
          <p:cNvSpPr/>
          <p:nvPr/>
        </p:nvSpPr>
        <p:spPr>
          <a:xfrm>
            <a:off x="431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43" name="1"/>
          <p:cNvSpPr/>
          <p:nvPr/>
        </p:nvSpPr>
        <p:spPr>
          <a:xfrm>
            <a:off x="482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544" name="8"/>
          <p:cNvSpPr/>
          <p:nvPr/>
        </p:nvSpPr>
        <p:spPr>
          <a:xfrm>
            <a:off x="533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45" name="2"/>
          <p:cNvSpPr/>
          <p:nvPr/>
        </p:nvSpPr>
        <p:spPr>
          <a:xfrm>
            <a:off x="482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546" name="3"/>
          <p:cNvSpPr/>
          <p:nvPr/>
        </p:nvSpPr>
        <p:spPr>
          <a:xfrm>
            <a:off x="533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547" name="8"/>
          <p:cNvSpPr/>
          <p:nvPr/>
        </p:nvSpPr>
        <p:spPr>
          <a:xfrm>
            <a:off x="584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48" name="5"/>
          <p:cNvSpPr/>
          <p:nvPr/>
        </p:nvSpPr>
        <p:spPr>
          <a:xfrm>
            <a:off x="635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549" name="4"/>
          <p:cNvSpPr/>
          <p:nvPr/>
        </p:nvSpPr>
        <p:spPr>
          <a:xfrm>
            <a:off x="584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550" name="5"/>
          <p:cNvSpPr/>
          <p:nvPr/>
        </p:nvSpPr>
        <p:spPr>
          <a:xfrm>
            <a:off x="635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551" name="5"/>
          <p:cNvSpPr/>
          <p:nvPr/>
        </p:nvSpPr>
        <p:spPr>
          <a:xfrm>
            <a:off x="685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552" name="7"/>
          <p:cNvSpPr/>
          <p:nvPr/>
        </p:nvSpPr>
        <p:spPr>
          <a:xfrm>
            <a:off x="736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553" name="6"/>
          <p:cNvSpPr/>
          <p:nvPr/>
        </p:nvSpPr>
        <p:spPr>
          <a:xfrm>
            <a:off x="685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554" name="7"/>
          <p:cNvSpPr/>
          <p:nvPr/>
        </p:nvSpPr>
        <p:spPr>
          <a:xfrm>
            <a:off x="736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555" name="8"/>
          <p:cNvSpPr/>
          <p:nvPr/>
        </p:nvSpPr>
        <p:spPr>
          <a:xfrm>
            <a:off x="787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56" name="8"/>
          <p:cNvSpPr/>
          <p:nvPr/>
        </p:nvSpPr>
        <p:spPr>
          <a:xfrm>
            <a:off x="838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57" name="8"/>
          <p:cNvSpPr/>
          <p:nvPr/>
        </p:nvSpPr>
        <p:spPr>
          <a:xfrm>
            <a:off x="787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558" name="9"/>
          <p:cNvSpPr/>
          <p:nvPr/>
        </p:nvSpPr>
        <p:spPr>
          <a:xfrm>
            <a:off x="838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559" name="Line"/>
          <p:cNvSpPr/>
          <p:nvPr/>
        </p:nvSpPr>
        <p:spPr>
          <a:xfrm>
            <a:off x="6604000" y="8089900"/>
            <a:ext cx="0" cy="250816"/>
          </a:xfrm>
          <a:prstGeom prst="line">
            <a:avLst/>
          </a:prstGeom>
          <a:ln w="25400">
            <a:solidFill>
              <a:srgbClr val="8D3124"/>
            </a:solidFill>
            <a:headEnd type="triangle"/>
          </a:ln>
        </p:spPr>
        <p:txBody>
          <a:bodyPr lIns="0" tIns="0" rIns="0" bIns="0"/>
          <a:lstStyle/>
          <a:p>
            <a:pPr>
              <a:defRPr sz="1200"/>
            </a:pPr>
          </a:p>
        </p:txBody>
      </p:sp>
      <p:sp>
        <p:nvSpPr>
          <p:cNvPr id="560" name="Line"/>
          <p:cNvSpPr/>
          <p:nvPr/>
        </p:nvSpPr>
        <p:spPr>
          <a:xfrm>
            <a:off x="4051300" y="8089900"/>
            <a:ext cx="0" cy="250816"/>
          </a:xfrm>
          <a:prstGeom prst="line">
            <a:avLst/>
          </a:prstGeom>
          <a:ln w="25400">
            <a:solidFill>
              <a:srgbClr val="8D3124"/>
            </a:solidFill>
            <a:headEnd type="triangle"/>
          </a:ln>
        </p:spPr>
        <p:txBody>
          <a:bodyPr lIns="0" tIns="0" rIns="0" bIns="0"/>
          <a:lstStyle/>
          <a:p>
            <a:pPr>
              <a:defRPr sz="1200"/>
            </a:pPr>
          </a:p>
        </p:txBody>
      </p:sp>
      <p:sp>
        <p:nvSpPr>
          <p:cNvPr id="561" name="not connected"/>
          <p:cNvSpPr txBox="1"/>
          <p:nvPr/>
        </p:nvSpPr>
        <p:spPr>
          <a:xfrm>
            <a:off x="4533900" y="8382000"/>
            <a:ext cx="1653644" cy="330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lvl1pPr>
          </a:lstStyle>
          <a:p>
            <a:pPr/>
            <a:r>
              <a:t>not connected</a:t>
            </a:r>
          </a:p>
        </p:txBody>
      </p:sp>
      <p:sp>
        <p:nvSpPr>
          <p:cNvPr id="562" name="connected(5, 0)"/>
          <p:cNvSpPr txBox="1"/>
          <p:nvPr/>
        </p:nvSpPr>
        <p:spPr>
          <a:xfrm>
            <a:off x="812800" y="2476500"/>
            <a:ext cx="2177966"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uFill>
                  <a:solidFill>
                    <a:srgbClr val="000000"/>
                  </a:solidFill>
                </a:uFill>
                <a:latin typeface="Lucida Grande"/>
                <a:ea typeface="Lucida Grande"/>
                <a:cs typeface="Lucida Grande"/>
                <a:sym typeface="Lucida Grande"/>
              </a:defRPr>
            </a:lvl1pPr>
          </a:lstStyle>
          <a:p>
            <a:pPr/>
            <a:r>
              <a:t>connected(5, 0)</a:t>
            </a:r>
          </a:p>
        </p:txBody>
      </p:sp>
      <p:sp>
        <p:nvSpPr>
          <p:cNvPr id="563" name="id[]"/>
          <p:cNvSpPr txBox="1"/>
          <p:nvPr/>
        </p:nvSpPr>
        <p:spPr>
          <a:xfrm>
            <a:off x="3098800" y="7543800"/>
            <a:ext cx="56825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pic>
        <p:nvPicPr>
          <p:cNvPr id="564" name="螢幕快照 2016-03-02 下午3.27.22.png" descr="螢幕快照 2016-03-02 下午3.27.22.png"/>
          <p:cNvPicPr>
            <a:picLocks noChangeAspect="1"/>
          </p:cNvPicPr>
          <p:nvPr/>
        </p:nvPicPr>
        <p:blipFill>
          <a:blip r:embed="rId2">
            <a:extLst/>
          </a:blip>
          <a:stretch>
            <a:fillRect/>
          </a:stretch>
        </p:blipFill>
        <p:spPr>
          <a:xfrm>
            <a:off x="10414000" y="1236496"/>
            <a:ext cx="2790776" cy="5961766"/>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5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5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1" grpId="4"/>
      <p:bldP build="whole" bldLvl="1" animBg="1" rev="0" advAuto="0" spid="560" grpId="3"/>
      <p:bldP build="whole" bldLvl="1" animBg="1" rev="0" advAuto="0" spid="559" grpId="2"/>
      <p:bldP build="whole" bldLvl="1" animBg="1" rev="0" advAuto="0" spid="562"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Line"/>
          <p:cNvSpPr/>
          <p:nvPr/>
        </p:nvSpPr>
        <p:spPr>
          <a:xfrm flipV="1">
            <a:off x="3082448" y="3784956"/>
            <a:ext cx="1" cy="1639611"/>
          </a:xfrm>
          <a:prstGeom prst="line">
            <a:avLst/>
          </a:prstGeom>
          <a:ln w="50800">
            <a:solidFill>
              <a:srgbClr val="8D3124"/>
            </a:solidFill>
          </a:ln>
        </p:spPr>
        <p:txBody>
          <a:bodyPr lIns="0" tIns="0" rIns="0" bIns="0"/>
          <a:lstStyle/>
          <a:p>
            <a:pPr>
              <a:defRPr sz="1200"/>
            </a:pPr>
          </a:p>
        </p:txBody>
      </p:sp>
      <p:sp>
        <p:nvSpPr>
          <p:cNvPr id="567" name="Line"/>
          <p:cNvSpPr/>
          <p:nvPr/>
        </p:nvSpPr>
        <p:spPr>
          <a:xfrm>
            <a:off x="4795652" y="3834188"/>
            <a:ext cx="1818466" cy="1"/>
          </a:xfrm>
          <a:prstGeom prst="line">
            <a:avLst/>
          </a:prstGeom>
          <a:ln w="50800">
            <a:solidFill>
              <a:srgbClr val="000000"/>
            </a:solidFill>
          </a:ln>
        </p:spPr>
        <p:txBody>
          <a:bodyPr lIns="0" tIns="0" rIns="0" bIns="0"/>
          <a:lstStyle/>
          <a:p>
            <a:pPr>
              <a:defRPr sz="1200"/>
            </a:pPr>
          </a:p>
        </p:txBody>
      </p:sp>
      <p:sp>
        <p:nvSpPr>
          <p:cNvPr id="568" name="Line"/>
          <p:cNvSpPr/>
          <p:nvPr/>
        </p:nvSpPr>
        <p:spPr>
          <a:xfrm>
            <a:off x="9937588" y="3860800"/>
            <a:ext cx="1" cy="1525066"/>
          </a:xfrm>
          <a:prstGeom prst="line">
            <a:avLst/>
          </a:prstGeom>
          <a:ln w="50800">
            <a:solidFill>
              <a:srgbClr val="000000"/>
            </a:solidFill>
          </a:ln>
        </p:spPr>
        <p:txBody>
          <a:bodyPr lIns="0" tIns="0" rIns="0" bIns="0"/>
          <a:lstStyle/>
          <a:p>
            <a:pPr>
              <a:defRPr sz="1200"/>
            </a:pPr>
          </a:p>
        </p:txBody>
      </p:sp>
      <p:sp>
        <p:nvSpPr>
          <p:cNvPr id="569" name="Line"/>
          <p:cNvSpPr/>
          <p:nvPr/>
        </p:nvSpPr>
        <p:spPr>
          <a:xfrm flipH="1">
            <a:off x="3029111" y="5410403"/>
            <a:ext cx="1809589" cy="1"/>
          </a:xfrm>
          <a:prstGeom prst="line">
            <a:avLst/>
          </a:prstGeom>
          <a:ln w="50800">
            <a:solidFill>
              <a:srgbClr val="000000"/>
            </a:solidFill>
          </a:ln>
        </p:spPr>
        <p:txBody>
          <a:bodyPr lIns="0" tIns="0" rIns="0" bIns="0"/>
          <a:lstStyle/>
          <a:p>
            <a:pPr>
              <a:defRPr sz="1200"/>
            </a:pPr>
          </a:p>
        </p:txBody>
      </p:sp>
      <p:sp>
        <p:nvSpPr>
          <p:cNvPr id="570" name="Line"/>
          <p:cNvSpPr/>
          <p:nvPr/>
        </p:nvSpPr>
        <p:spPr>
          <a:xfrm flipV="1">
            <a:off x="8229600" y="3809796"/>
            <a:ext cx="0" cy="1587704"/>
          </a:xfrm>
          <a:prstGeom prst="line">
            <a:avLst/>
          </a:prstGeom>
          <a:ln w="50800">
            <a:solidFill>
              <a:srgbClr val="000000"/>
            </a:solidFill>
          </a:ln>
        </p:spPr>
        <p:txBody>
          <a:bodyPr lIns="0" tIns="0" rIns="0" bIns="0"/>
          <a:lstStyle/>
          <a:p>
            <a:pPr>
              <a:defRPr sz="1200"/>
            </a:pPr>
          </a:p>
        </p:txBody>
      </p:sp>
      <p:sp>
        <p:nvSpPr>
          <p:cNvPr id="571" name="Line"/>
          <p:cNvSpPr/>
          <p:nvPr/>
        </p:nvSpPr>
        <p:spPr>
          <a:xfrm>
            <a:off x="8231676" y="3829659"/>
            <a:ext cx="1675120" cy="1"/>
          </a:xfrm>
          <a:prstGeom prst="line">
            <a:avLst/>
          </a:prstGeom>
          <a:ln w="50800">
            <a:solidFill>
              <a:srgbClr val="000000"/>
            </a:solidFill>
          </a:ln>
        </p:spPr>
        <p:txBody>
          <a:bodyPr lIns="0" tIns="0" rIns="0" bIns="0"/>
          <a:lstStyle/>
          <a:p>
            <a:pPr>
              <a:defRPr sz="1200"/>
            </a:pPr>
          </a:p>
        </p:txBody>
      </p:sp>
      <p:sp>
        <p:nvSpPr>
          <p:cNvPr id="572" name="Quick-find demo"/>
          <p:cNvSpPr txBox="1"/>
          <p:nvPr>
            <p:ph type="title"/>
          </p:nvPr>
        </p:nvSpPr>
        <p:spPr>
          <a:prstGeom prst="rect">
            <a:avLst/>
          </a:prstGeom>
        </p:spPr>
        <p:txBody>
          <a:bodyPr/>
          <a:lstStyle/>
          <a:p>
            <a:pPr/>
            <a:r>
              <a:t>Quick-find demo</a:t>
            </a:r>
          </a:p>
        </p:txBody>
      </p:sp>
      <p:sp>
        <p:nvSpPr>
          <p:cNvPr id="573" name="0"/>
          <p:cNvSpPr/>
          <p:nvPr/>
        </p:nvSpPr>
        <p:spPr>
          <a:xfrm>
            <a:off x="2839146" y="35687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574" name="1"/>
          <p:cNvSpPr/>
          <p:nvPr/>
        </p:nvSpPr>
        <p:spPr>
          <a:xfrm>
            <a:off x="4546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575" name="2"/>
          <p:cNvSpPr/>
          <p:nvPr/>
        </p:nvSpPr>
        <p:spPr>
          <a:xfrm>
            <a:off x="6261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576" name="3"/>
          <p:cNvSpPr/>
          <p:nvPr/>
        </p:nvSpPr>
        <p:spPr>
          <a:xfrm>
            <a:off x="7975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577" name="4"/>
          <p:cNvSpPr/>
          <p:nvPr/>
        </p:nvSpPr>
        <p:spPr>
          <a:xfrm>
            <a:off x="9690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578" name="5"/>
          <p:cNvSpPr/>
          <p:nvPr/>
        </p:nvSpPr>
        <p:spPr>
          <a:xfrm>
            <a:off x="2832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579" name="6"/>
          <p:cNvSpPr/>
          <p:nvPr/>
        </p:nvSpPr>
        <p:spPr>
          <a:xfrm>
            <a:off x="4546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580" name="7"/>
          <p:cNvSpPr/>
          <p:nvPr/>
        </p:nvSpPr>
        <p:spPr>
          <a:xfrm>
            <a:off x="6261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581" name="8"/>
          <p:cNvSpPr/>
          <p:nvPr/>
        </p:nvSpPr>
        <p:spPr>
          <a:xfrm>
            <a:off x="7975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582" name="9"/>
          <p:cNvSpPr/>
          <p:nvPr/>
        </p:nvSpPr>
        <p:spPr>
          <a:xfrm>
            <a:off x="9690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583" name="0"/>
          <p:cNvSpPr/>
          <p:nvPr/>
        </p:nvSpPr>
        <p:spPr>
          <a:xfrm>
            <a:off x="381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584" name="1"/>
          <p:cNvSpPr/>
          <p:nvPr/>
        </p:nvSpPr>
        <p:spPr>
          <a:xfrm>
            <a:off x="431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585" name="0"/>
          <p:cNvSpPr/>
          <p:nvPr/>
        </p:nvSpPr>
        <p:spPr>
          <a:xfrm>
            <a:off x="381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586" name="1"/>
          <p:cNvSpPr/>
          <p:nvPr/>
        </p:nvSpPr>
        <p:spPr>
          <a:xfrm>
            <a:off x="431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587" name="1"/>
          <p:cNvSpPr/>
          <p:nvPr/>
        </p:nvSpPr>
        <p:spPr>
          <a:xfrm>
            <a:off x="482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588" name="8"/>
          <p:cNvSpPr/>
          <p:nvPr/>
        </p:nvSpPr>
        <p:spPr>
          <a:xfrm>
            <a:off x="533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89" name="2"/>
          <p:cNvSpPr/>
          <p:nvPr/>
        </p:nvSpPr>
        <p:spPr>
          <a:xfrm>
            <a:off x="482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590" name="3"/>
          <p:cNvSpPr/>
          <p:nvPr/>
        </p:nvSpPr>
        <p:spPr>
          <a:xfrm>
            <a:off x="533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591" name="8"/>
          <p:cNvSpPr/>
          <p:nvPr/>
        </p:nvSpPr>
        <p:spPr>
          <a:xfrm>
            <a:off x="584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592" name="5"/>
          <p:cNvSpPr/>
          <p:nvPr/>
        </p:nvSpPr>
        <p:spPr>
          <a:xfrm>
            <a:off x="635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593" name="4"/>
          <p:cNvSpPr/>
          <p:nvPr/>
        </p:nvSpPr>
        <p:spPr>
          <a:xfrm>
            <a:off x="584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594" name="5"/>
          <p:cNvSpPr/>
          <p:nvPr/>
        </p:nvSpPr>
        <p:spPr>
          <a:xfrm>
            <a:off x="635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595" name="5"/>
          <p:cNvSpPr/>
          <p:nvPr/>
        </p:nvSpPr>
        <p:spPr>
          <a:xfrm>
            <a:off x="685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596" name="7"/>
          <p:cNvSpPr/>
          <p:nvPr/>
        </p:nvSpPr>
        <p:spPr>
          <a:xfrm>
            <a:off x="736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597" name="6"/>
          <p:cNvSpPr/>
          <p:nvPr/>
        </p:nvSpPr>
        <p:spPr>
          <a:xfrm>
            <a:off x="685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598" name="7"/>
          <p:cNvSpPr/>
          <p:nvPr/>
        </p:nvSpPr>
        <p:spPr>
          <a:xfrm>
            <a:off x="736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599" name="8"/>
          <p:cNvSpPr/>
          <p:nvPr/>
        </p:nvSpPr>
        <p:spPr>
          <a:xfrm>
            <a:off x="787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600" name="8"/>
          <p:cNvSpPr/>
          <p:nvPr/>
        </p:nvSpPr>
        <p:spPr>
          <a:xfrm>
            <a:off x="838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601" name="8"/>
          <p:cNvSpPr/>
          <p:nvPr/>
        </p:nvSpPr>
        <p:spPr>
          <a:xfrm>
            <a:off x="787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602" name="9"/>
          <p:cNvSpPr/>
          <p:nvPr/>
        </p:nvSpPr>
        <p:spPr>
          <a:xfrm>
            <a:off x="838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603" name="0"/>
          <p:cNvSpPr/>
          <p:nvPr/>
        </p:nvSpPr>
        <p:spPr>
          <a:xfrm>
            <a:off x="6350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0</a:t>
            </a:r>
          </a:p>
        </p:txBody>
      </p:sp>
      <p:sp>
        <p:nvSpPr>
          <p:cNvPr id="604" name="Line"/>
          <p:cNvSpPr/>
          <p:nvPr/>
        </p:nvSpPr>
        <p:spPr>
          <a:xfrm>
            <a:off x="6578600" y="8089900"/>
            <a:ext cx="0" cy="250816"/>
          </a:xfrm>
          <a:prstGeom prst="line">
            <a:avLst/>
          </a:prstGeom>
          <a:ln w="25400">
            <a:solidFill>
              <a:srgbClr val="8D3124"/>
            </a:solidFill>
            <a:headEnd type="triangle"/>
          </a:ln>
        </p:spPr>
        <p:txBody>
          <a:bodyPr lIns="0" tIns="0" rIns="0" bIns="0"/>
          <a:lstStyle/>
          <a:p>
            <a:pPr>
              <a:defRPr sz="1200"/>
            </a:pPr>
          </a:p>
        </p:txBody>
      </p:sp>
      <p:sp>
        <p:nvSpPr>
          <p:cNvPr id="605" name="Line"/>
          <p:cNvSpPr/>
          <p:nvPr/>
        </p:nvSpPr>
        <p:spPr>
          <a:xfrm>
            <a:off x="4025900" y="8089900"/>
            <a:ext cx="0" cy="250816"/>
          </a:xfrm>
          <a:prstGeom prst="line">
            <a:avLst/>
          </a:prstGeom>
          <a:ln w="25400">
            <a:solidFill>
              <a:srgbClr val="8D3124"/>
            </a:solidFill>
            <a:headEnd type="triangle"/>
          </a:ln>
        </p:spPr>
        <p:txBody>
          <a:bodyPr lIns="0" tIns="0" rIns="0" bIns="0"/>
          <a:lstStyle/>
          <a:p>
            <a:pPr>
              <a:defRPr sz="1200"/>
            </a:pPr>
          </a:p>
        </p:txBody>
      </p:sp>
      <p:sp>
        <p:nvSpPr>
          <p:cNvPr id="606" name="0"/>
          <p:cNvSpPr/>
          <p:nvPr/>
        </p:nvSpPr>
        <p:spPr>
          <a:xfrm>
            <a:off x="6858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0</a:t>
            </a:r>
          </a:p>
        </p:txBody>
      </p:sp>
      <p:sp>
        <p:nvSpPr>
          <p:cNvPr id="607" name="union(5, 0)"/>
          <p:cNvSpPr txBox="1"/>
          <p:nvPr/>
        </p:nvSpPr>
        <p:spPr>
          <a:xfrm>
            <a:off x="812800" y="24765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uFill>
                  <a:solidFill>
                    <a:srgbClr val="000000"/>
                  </a:solidFill>
                </a:uFill>
                <a:latin typeface="Lucida Grande"/>
                <a:ea typeface="Lucida Grande"/>
                <a:cs typeface="Lucida Grande"/>
                <a:sym typeface="Lucida Grande"/>
              </a:defRPr>
            </a:lvl1pPr>
          </a:lstStyle>
          <a:p>
            <a:pPr/>
            <a:r>
              <a:t>union(5, 0)</a:t>
            </a:r>
          </a:p>
        </p:txBody>
      </p:sp>
      <p:sp>
        <p:nvSpPr>
          <p:cNvPr id="608" name="id[]"/>
          <p:cNvSpPr txBox="1"/>
          <p:nvPr/>
        </p:nvSpPr>
        <p:spPr>
          <a:xfrm>
            <a:off x="3098800" y="7543800"/>
            <a:ext cx="56825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pic>
        <p:nvPicPr>
          <p:cNvPr id="609" name="螢幕快照 2016-03-02 下午3.27.22.png" descr="螢幕快照 2016-03-02 下午3.27.22.png"/>
          <p:cNvPicPr>
            <a:picLocks noChangeAspect="1"/>
          </p:cNvPicPr>
          <p:nvPr/>
        </p:nvPicPr>
        <p:blipFill>
          <a:blip r:embed="rId2">
            <a:extLst/>
          </a:blip>
          <a:stretch>
            <a:fillRect/>
          </a:stretch>
        </p:blipFill>
        <p:spPr>
          <a:xfrm>
            <a:off x="10414000" y="1236496"/>
            <a:ext cx="2790776" cy="5961766"/>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0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4" fill="hold">
                                  <p:stCondLst>
                                    <p:cond delay="0"/>
                                  </p:stCondLst>
                                  <p:iterate type="el" backwards="0">
                                    <p:tmAbs val="0"/>
                                  </p:iterate>
                                  <p:childTnLst>
                                    <p:set>
                                      <p:cBhvr>
                                        <p:cTn id="16" fill="hold"/>
                                        <p:tgtEl>
                                          <p:spTgt spid="566"/>
                                        </p:tgtEl>
                                        <p:attrNameLst>
                                          <p:attrName>style.visibility</p:attrName>
                                        </p:attrNameLst>
                                      </p:cBhvr>
                                      <p:to>
                                        <p:strVal val="visible"/>
                                      </p:to>
                                    </p:set>
                                    <p:animEffect filter="fade" transition="in">
                                      <p:cBhvr>
                                        <p:cTn id="17" dur="1000"/>
                                        <p:tgtEl>
                                          <p:spTgt spid="56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5" fill="hold">
                                  <p:stCondLst>
                                    <p:cond delay="0"/>
                                  </p:stCondLst>
                                  <p:iterate type="el" backwards="0">
                                    <p:tmAbs val="0"/>
                                  </p:iterate>
                                  <p:childTnLst>
                                    <p:set>
                                      <p:cBhvr>
                                        <p:cTn id="21" fill="hold"/>
                                        <p:tgtEl>
                                          <p:spTgt spid="603"/>
                                        </p:tgtEl>
                                        <p:attrNameLst>
                                          <p:attrName>style.visibility</p:attrName>
                                        </p:attrNameLst>
                                      </p:cBhvr>
                                      <p:to>
                                        <p:strVal val="visible"/>
                                      </p:to>
                                    </p:set>
                                    <p:animEffect filter="fade" transition="in">
                                      <p:cBhvr>
                                        <p:cTn id="22" dur="1000"/>
                                        <p:tgtEl>
                                          <p:spTgt spid="603"/>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6" fill="hold">
                                  <p:stCondLst>
                                    <p:cond delay="0"/>
                                  </p:stCondLst>
                                  <p:iterate type="el" backwards="0">
                                    <p:tmAbs val="0"/>
                                  </p:iterate>
                                  <p:childTnLst>
                                    <p:set>
                                      <p:cBhvr>
                                        <p:cTn id="26" fill="hold"/>
                                        <p:tgtEl>
                                          <p:spTgt spid="606"/>
                                        </p:tgtEl>
                                        <p:attrNameLst>
                                          <p:attrName>style.visibility</p:attrName>
                                        </p:attrNameLst>
                                      </p:cBhvr>
                                      <p:to>
                                        <p:strVal val="visible"/>
                                      </p:to>
                                    </p:set>
                                    <p:animEffect filter="fade" transition="in">
                                      <p:cBhvr>
                                        <p:cTn id="27"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6" grpId="4"/>
      <p:bldP build="whole" bldLvl="1" animBg="1" rev="0" advAuto="0" spid="605" grpId="3"/>
      <p:bldP build="whole" bldLvl="1" animBg="1" rev="0" advAuto="0" spid="606" grpId="6"/>
      <p:bldP build="whole" bldLvl="1" animBg="1" rev="0" advAuto="0" spid="604" grpId="2"/>
      <p:bldP build="whole" bldLvl="1" animBg="1" rev="0" advAuto="0" spid="607" grpId="1"/>
      <p:bldP build="whole" bldLvl="1" animBg="1" rev="0" advAuto="0" spid="603" grpId="5"/>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Line"/>
          <p:cNvSpPr/>
          <p:nvPr/>
        </p:nvSpPr>
        <p:spPr>
          <a:xfrm flipV="1">
            <a:off x="6502400" y="3797300"/>
            <a:ext cx="0" cy="1639610"/>
          </a:xfrm>
          <a:prstGeom prst="line">
            <a:avLst/>
          </a:prstGeom>
          <a:ln w="50800">
            <a:solidFill>
              <a:srgbClr val="8D3124"/>
            </a:solidFill>
          </a:ln>
        </p:spPr>
        <p:txBody>
          <a:bodyPr lIns="0" tIns="0" rIns="0" bIns="0"/>
          <a:lstStyle/>
          <a:p>
            <a:pPr>
              <a:defRPr sz="1200"/>
            </a:pPr>
          </a:p>
        </p:txBody>
      </p:sp>
      <p:sp>
        <p:nvSpPr>
          <p:cNvPr id="612" name="Line"/>
          <p:cNvSpPr/>
          <p:nvPr/>
        </p:nvSpPr>
        <p:spPr>
          <a:xfrm flipV="1">
            <a:off x="3082448" y="3784956"/>
            <a:ext cx="1" cy="1639611"/>
          </a:xfrm>
          <a:prstGeom prst="line">
            <a:avLst/>
          </a:prstGeom>
          <a:ln w="50800">
            <a:solidFill>
              <a:srgbClr val="000000"/>
            </a:solidFill>
          </a:ln>
        </p:spPr>
        <p:txBody>
          <a:bodyPr lIns="0" tIns="0" rIns="0" bIns="0"/>
          <a:lstStyle/>
          <a:p>
            <a:pPr>
              <a:defRPr sz="1200"/>
            </a:pPr>
          </a:p>
        </p:txBody>
      </p:sp>
      <p:sp>
        <p:nvSpPr>
          <p:cNvPr id="613" name="Line"/>
          <p:cNvSpPr/>
          <p:nvPr/>
        </p:nvSpPr>
        <p:spPr>
          <a:xfrm>
            <a:off x="4795652" y="3834188"/>
            <a:ext cx="1818466" cy="1"/>
          </a:xfrm>
          <a:prstGeom prst="line">
            <a:avLst/>
          </a:prstGeom>
          <a:ln w="50800">
            <a:solidFill>
              <a:srgbClr val="000000"/>
            </a:solidFill>
          </a:ln>
        </p:spPr>
        <p:txBody>
          <a:bodyPr lIns="0" tIns="0" rIns="0" bIns="0"/>
          <a:lstStyle/>
          <a:p>
            <a:pPr>
              <a:defRPr sz="1200"/>
            </a:pPr>
          </a:p>
        </p:txBody>
      </p:sp>
      <p:sp>
        <p:nvSpPr>
          <p:cNvPr id="614" name="Line"/>
          <p:cNvSpPr/>
          <p:nvPr/>
        </p:nvSpPr>
        <p:spPr>
          <a:xfrm>
            <a:off x="9937588" y="3860800"/>
            <a:ext cx="1" cy="1525066"/>
          </a:xfrm>
          <a:prstGeom prst="line">
            <a:avLst/>
          </a:prstGeom>
          <a:ln w="50800">
            <a:solidFill>
              <a:srgbClr val="000000"/>
            </a:solidFill>
          </a:ln>
        </p:spPr>
        <p:txBody>
          <a:bodyPr lIns="0" tIns="0" rIns="0" bIns="0"/>
          <a:lstStyle/>
          <a:p>
            <a:pPr>
              <a:defRPr sz="1200"/>
            </a:pPr>
          </a:p>
        </p:txBody>
      </p:sp>
      <p:sp>
        <p:nvSpPr>
          <p:cNvPr id="615" name="Line"/>
          <p:cNvSpPr/>
          <p:nvPr/>
        </p:nvSpPr>
        <p:spPr>
          <a:xfrm flipH="1">
            <a:off x="3029111" y="5410403"/>
            <a:ext cx="1809589" cy="1"/>
          </a:xfrm>
          <a:prstGeom prst="line">
            <a:avLst/>
          </a:prstGeom>
          <a:ln w="50800">
            <a:solidFill>
              <a:srgbClr val="000000"/>
            </a:solidFill>
          </a:ln>
        </p:spPr>
        <p:txBody>
          <a:bodyPr lIns="0" tIns="0" rIns="0" bIns="0"/>
          <a:lstStyle/>
          <a:p>
            <a:pPr>
              <a:defRPr sz="1200"/>
            </a:pPr>
          </a:p>
        </p:txBody>
      </p:sp>
      <p:sp>
        <p:nvSpPr>
          <p:cNvPr id="616" name="Line"/>
          <p:cNvSpPr/>
          <p:nvPr/>
        </p:nvSpPr>
        <p:spPr>
          <a:xfrm flipV="1">
            <a:off x="8229600" y="3809796"/>
            <a:ext cx="0" cy="1587704"/>
          </a:xfrm>
          <a:prstGeom prst="line">
            <a:avLst/>
          </a:prstGeom>
          <a:ln w="50800">
            <a:solidFill>
              <a:srgbClr val="000000"/>
            </a:solidFill>
          </a:ln>
        </p:spPr>
        <p:txBody>
          <a:bodyPr lIns="0" tIns="0" rIns="0" bIns="0"/>
          <a:lstStyle/>
          <a:p>
            <a:pPr>
              <a:defRPr sz="1200"/>
            </a:pPr>
          </a:p>
        </p:txBody>
      </p:sp>
      <p:sp>
        <p:nvSpPr>
          <p:cNvPr id="617" name="Line"/>
          <p:cNvSpPr/>
          <p:nvPr/>
        </p:nvSpPr>
        <p:spPr>
          <a:xfrm>
            <a:off x="8231676" y="3829659"/>
            <a:ext cx="1675120" cy="1"/>
          </a:xfrm>
          <a:prstGeom prst="line">
            <a:avLst/>
          </a:prstGeom>
          <a:ln w="50800">
            <a:solidFill>
              <a:srgbClr val="000000"/>
            </a:solidFill>
          </a:ln>
        </p:spPr>
        <p:txBody>
          <a:bodyPr lIns="0" tIns="0" rIns="0" bIns="0"/>
          <a:lstStyle/>
          <a:p>
            <a:pPr>
              <a:defRPr sz="1200"/>
            </a:pPr>
          </a:p>
        </p:txBody>
      </p:sp>
      <p:sp>
        <p:nvSpPr>
          <p:cNvPr id="618" name="Quick-find demo"/>
          <p:cNvSpPr txBox="1"/>
          <p:nvPr>
            <p:ph type="title"/>
          </p:nvPr>
        </p:nvSpPr>
        <p:spPr>
          <a:prstGeom prst="rect">
            <a:avLst/>
          </a:prstGeom>
        </p:spPr>
        <p:txBody>
          <a:bodyPr/>
          <a:lstStyle/>
          <a:p>
            <a:pPr/>
            <a:r>
              <a:t>Quick-find demo</a:t>
            </a:r>
          </a:p>
        </p:txBody>
      </p:sp>
      <p:sp>
        <p:nvSpPr>
          <p:cNvPr id="619" name="0"/>
          <p:cNvSpPr/>
          <p:nvPr/>
        </p:nvSpPr>
        <p:spPr>
          <a:xfrm>
            <a:off x="2839146" y="35687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620" name="1"/>
          <p:cNvSpPr/>
          <p:nvPr/>
        </p:nvSpPr>
        <p:spPr>
          <a:xfrm>
            <a:off x="4546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621" name="2"/>
          <p:cNvSpPr/>
          <p:nvPr/>
        </p:nvSpPr>
        <p:spPr>
          <a:xfrm>
            <a:off x="6261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622" name="3"/>
          <p:cNvSpPr/>
          <p:nvPr/>
        </p:nvSpPr>
        <p:spPr>
          <a:xfrm>
            <a:off x="7975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623" name="4"/>
          <p:cNvSpPr/>
          <p:nvPr/>
        </p:nvSpPr>
        <p:spPr>
          <a:xfrm>
            <a:off x="9690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624" name="5"/>
          <p:cNvSpPr/>
          <p:nvPr/>
        </p:nvSpPr>
        <p:spPr>
          <a:xfrm>
            <a:off x="2832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625" name="6"/>
          <p:cNvSpPr/>
          <p:nvPr/>
        </p:nvSpPr>
        <p:spPr>
          <a:xfrm>
            <a:off x="4546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626" name="7"/>
          <p:cNvSpPr/>
          <p:nvPr/>
        </p:nvSpPr>
        <p:spPr>
          <a:xfrm>
            <a:off x="6261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627" name="8"/>
          <p:cNvSpPr/>
          <p:nvPr/>
        </p:nvSpPr>
        <p:spPr>
          <a:xfrm>
            <a:off x="7975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628" name="9"/>
          <p:cNvSpPr/>
          <p:nvPr/>
        </p:nvSpPr>
        <p:spPr>
          <a:xfrm>
            <a:off x="9690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629" name="0"/>
          <p:cNvSpPr/>
          <p:nvPr/>
        </p:nvSpPr>
        <p:spPr>
          <a:xfrm>
            <a:off x="381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630" name="1"/>
          <p:cNvSpPr/>
          <p:nvPr/>
        </p:nvSpPr>
        <p:spPr>
          <a:xfrm>
            <a:off x="431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631" name="0"/>
          <p:cNvSpPr/>
          <p:nvPr/>
        </p:nvSpPr>
        <p:spPr>
          <a:xfrm>
            <a:off x="381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632" name="1"/>
          <p:cNvSpPr/>
          <p:nvPr/>
        </p:nvSpPr>
        <p:spPr>
          <a:xfrm>
            <a:off x="431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633" name="1"/>
          <p:cNvSpPr/>
          <p:nvPr/>
        </p:nvSpPr>
        <p:spPr>
          <a:xfrm>
            <a:off x="482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634" name="8"/>
          <p:cNvSpPr/>
          <p:nvPr/>
        </p:nvSpPr>
        <p:spPr>
          <a:xfrm>
            <a:off x="533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635" name="2"/>
          <p:cNvSpPr/>
          <p:nvPr/>
        </p:nvSpPr>
        <p:spPr>
          <a:xfrm>
            <a:off x="482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636" name="3"/>
          <p:cNvSpPr/>
          <p:nvPr/>
        </p:nvSpPr>
        <p:spPr>
          <a:xfrm>
            <a:off x="533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637" name="8"/>
          <p:cNvSpPr/>
          <p:nvPr/>
        </p:nvSpPr>
        <p:spPr>
          <a:xfrm>
            <a:off x="584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638" name="0"/>
          <p:cNvSpPr/>
          <p:nvPr/>
        </p:nvSpPr>
        <p:spPr>
          <a:xfrm>
            <a:off x="635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639" name="4"/>
          <p:cNvSpPr/>
          <p:nvPr/>
        </p:nvSpPr>
        <p:spPr>
          <a:xfrm>
            <a:off x="584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640" name="5"/>
          <p:cNvSpPr/>
          <p:nvPr/>
        </p:nvSpPr>
        <p:spPr>
          <a:xfrm>
            <a:off x="635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641" name="0"/>
          <p:cNvSpPr/>
          <p:nvPr/>
        </p:nvSpPr>
        <p:spPr>
          <a:xfrm>
            <a:off x="685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642" name="7"/>
          <p:cNvSpPr/>
          <p:nvPr/>
        </p:nvSpPr>
        <p:spPr>
          <a:xfrm>
            <a:off x="736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643" name="6"/>
          <p:cNvSpPr/>
          <p:nvPr/>
        </p:nvSpPr>
        <p:spPr>
          <a:xfrm>
            <a:off x="685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644" name="7"/>
          <p:cNvSpPr/>
          <p:nvPr/>
        </p:nvSpPr>
        <p:spPr>
          <a:xfrm>
            <a:off x="736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645" name="8"/>
          <p:cNvSpPr/>
          <p:nvPr/>
        </p:nvSpPr>
        <p:spPr>
          <a:xfrm>
            <a:off x="787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646" name="8"/>
          <p:cNvSpPr/>
          <p:nvPr/>
        </p:nvSpPr>
        <p:spPr>
          <a:xfrm>
            <a:off x="838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647" name="8"/>
          <p:cNvSpPr/>
          <p:nvPr/>
        </p:nvSpPr>
        <p:spPr>
          <a:xfrm>
            <a:off x="787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648" name="9"/>
          <p:cNvSpPr/>
          <p:nvPr/>
        </p:nvSpPr>
        <p:spPr>
          <a:xfrm>
            <a:off x="838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649" name="1"/>
          <p:cNvSpPr/>
          <p:nvPr/>
        </p:nvSpPr>
        <p:spPr>
          <a:xfrm>
            <a:off x="7366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1</a:t>
            </a:r>
          </a:p>
        </p:txBody>
      </p:sp>
      <p:sp>
        <p:nvSpPr>
          <p:cNvPr id="650" name="Line"/>
          <p:cNvSpPr/>
          <p:nvPr/>
        </p:nvSpPr>
        <p:spPr>
          <a:xfrm>
            <a:off x="7594600" y="8089900"/>
            <a:ext cx="0" cy="250816"/>
          </a:xfrm>
          <a:prstGeom prst="line">
            <a:avLst/>
          </a:prstGeom>
          <a:ln w="25400">
            <a:solidFill>
              <a:srgbClr val="8D3124"/>
            </a:solidFill>
            <a:headEnd type="triangle"/>
          </a:ln>
        </p:spPr>
        <p:txBody>
          <a:bodyPr lIns="0" tIns="0" rIns="0" bIns="0"/>
          <a:lstStyle/>
          <a:p>
            <a:pPr>
              <a:defRPr sz="1200"/>
            </a:pPr>
          </a:p>
        </p:txBody>
      </p:sp>
      <p:sp>
        <p:nvSpPr>
          <p:cNvPr id="651" name="Line"/>
          <p:cNvSpPr/>
          <p:nvPr/>
        </p:nvSpPr>
        <p:spPr>
          <a:xfrm>
            <a:off x="5067300" y="8089900"/>
            <a:ext cx="0" cy="250816"/>
          </a:xfrm>
          <a:prstGeom prst="line">
            <a:avLst/>
          </a:prstGeom>
          <a:ln w="25400">
            <a:solidFill>
              <a:srgbClr val="8D3124"/>
            </a:solidFill>
            <a:headEnd type="triangle"/>
          </a:ln>
        </p:spPr>
        <p:txBody>
          <a:bodyPr lIns="0" tIns="0" rIns="0" bIns="0"/>
          <a:lstStyle/>
          <a:p>
            <a:pPr>
              <a:defRPr sz="1200"/>
            </a:pPr>
          </a:p>
        </p:txBody>
      </p:sp>
      <p:sp>
        <p:nvSpPr>
          <p:cNvPr id="652" name="union(7, 2)"/>
          <p:cNvSpPr txBox="1"/>
          <p:nvPr/>
        </p:nvSpPr>
        <p:spPr>
          <a:xfrm>
            <a:off x="812800" y="24765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uFill>
                  <a:solidFill>
                    <a:srgbClr val="000000"/>
                  </a:solidFill>
                </a:uFill>
                <a:latin typeface="Lucida Grande"/>
                <a:ea typeface="Lucida Grande"/>
                <a:cs typeface="Lucida Grande"/>
                <a:sym typeface="Lucida Grande"/>
              </a:defRPr>
            </a:lvl1pPr>
          </a:lstStyle>
          <a:p>
            <a:pPr/>
            <a:r>
              <a:t>union(7, 2)</a:t>
            </a:r>
          </a:p>
        </p:txBody>
      </p:sp>
      <p:sp>
        <p:nvSpPr>
          <p:cNvPr id="653" name="id[]"/>
          <p:cNvSpPr txBox="1"/>
          <p:nvPr/>
        </p:nvSpPr>
        <p:spPr>
          <a:xfrm>
            <a:off x="3098800" y="7543800"/>
            <a:ext cx="56825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pic>
        <p:nvPicPr>
          <p:cNvPr id="654" name="螢幕快照 2016-03-02 下午3.27.22.png" descr="螢幕快照 2016-03-02 下午3.27.22.png"/>
          <p:cNvPicPr>
            <a:picLocks noChangeAspect="1"/>
          </p:cNvPicPr>
          <p:nvPr/>
        </p:nvPicPr>
        <p:blipFill>
          <a:blip r:embed="rId2">
            <a:extLst/>
          </a:blip>
          <a:stretch>
            <a:fillRect/>
          </a:stretch>
        </p:blipFill>
        <p:spPr>
          <a:xfrm>
            <a:off x="10414000" y="1236496"/>
            <a:ext cx="2790776" cy="5961766"/>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5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4" fill="hold">
                                  <p:stCondLst>
                                    <p:cond delay="0"/>
                                  </p:stCondLst>
                                  <p:iterate type="el" backwards="0">
                                    <p:tmAbs val="0"/>
                                  </p:iterate>
                                  <p:childTnLst>
                                    <p:set>
                                      <p:cBhvr>
                                        <p:cTn id="16" fill="hold"/>
                                        <p:tgtEl>
                                          <p:spTgt spid="611"/>
                                        </p:tgtEl>
                                        <p:attrNameLst>
                                          <p:attrName>style.visibility</p:attrName>
                                        </p:attrNameLst>
                                      </p:cBhvr>
                                      <p:to>
                                        <p:strVal val="visible"/>
                                      </p:to>
                                    </p:set>
                                    <p:animEffect filter="fade" transition="in">
                                      <p:cBhvr>
                                        <p:cTn id="17" dur="1000"/>
                                        <p:tgtEl>
                                          <p:spTgt spid="611"/>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5" fill="hold">
                                  <p:stCondLst>
                                    <p:cond delay="0"/>
                                  </p:stCondLst>
                                  <p:iterate type="el" backwards="0">
                                    <p:tmAbs val="0"/>
                                  </p:iterate>
                                  <p:childTnLst>
                                    <p:set>
                                      <p:cBhvr>
                                        <p:cTn id="21" fill="hold"/>
                                        <p:tgtEl>
                                          <p:spTgt spid="649"/>
                                        </p:tgtEl>
                                        <p:attrNameLst>
                                          <p:attrName>style.visibility</p:attrName>
                                        </p:attrNameLst>
                                      </p:cBhvr>
                                      <p:to>
                                        <p:strVal val="visible"/>
                                      </p:to>
                                    </p:set>
                                    <p:animEffect filter="fade" transition="in">
                                      <p:cBhvr>
                                        <p:cTn id="22"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9" grpId="5"/>
      <p:bldP build="whole" bldLvl="1" animBg="1" rev="0" advAuto="0" spid="651" grpId="3"/>
      <p:bldP build="whole" bldLvl="1" animBg="1" rev="0" advAuto="0" spid="652" grpId="1"/>
      <p:bldP build="whole" bldLvl="1" animBg="1" rev="0" advAuto="0" spid="611" grpId="4"/>
      <p:bldP build="whole" bldLvl="1" animBg="1" rev="0" advAuto="0" spid="650" grpId="2"/>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Line"/>
          <p:cNvSpPr/>
          <p:nvPr/>
        </p:nvSpPr>
        <p:spPr>
          <a:xfrm flipV="1">
            <a:off x="4787900" y="3810000"/>
            <a:ext cx="0" cy="1639610"/>
          </a:xfrm>
          <a:prstGeom prst="line">
            <a:avLst/>
          </a:prstGeom>
          <a:ln w="50800">
            <a:solidFill>
              <a:srgbClr val="8D3124"/>
            </a:solidFill>
          </a:ln>
        </p:spPr>
        <p:txBody>
          <a:bodyPr lIns="0" tIns="0" rIns="0" bIns="0"/>
          <a:lstStyle/>
          <a:p>
            <a:pPr>
              <a:defRPr sz="1200"/>
            </a:pPr>
          </a:p>
        </p:txBody>
      </p:sp>
      <p:sp>
        <p:nvSpPr>
          <p:cNvPr id="657" name="Line"/>
          <p:cNvSpPr/>
          <p:nvPr/>
        </p:nvSpPr>
        <p:spPr>
          <a:xfrm flipV="1">
            <a:off x="6502400" y="3797300"/>
            <a:ext cx="0" cy="1639610"/>
          </a:xfrm>
          <a:prstGeom prst="line">
            <a:avLst/>
          </a:prstGeom>
          <a:ln w="50800">
            <a:solidFill>
              <a:srgbClr val="000000"/>
            </a:solidFill>
          </a:ln>
        </p:spPr>
        <p:txBody>
          <a:bodyPr lIns="0" tIns="0" rIns="0" bIns="0"/>
          <a:lstStyle/>
          <a:p>
            <a:pPr>
              <a:defRPr sz="1200"/>
            </a:pPr>
          </a:p>
        </p:txBody>
      </p:sp>
      <p:sp>
        <p:nvSpPr>
          <p:cNvPr id="658" name="Line"/>
          <p:cNvSpPr/>
          <p:nvPr/>
        </p:nvSpPr>
        <p:spPr>
          <a:xfrm flipV="1">
            <a:off x="3082448" y="3784956"/>
            <a:ext cx="1" cy="1639611"/>
          </a:xfrm>
          <a:prstGeom prst="line">
            <a:avLst/>
          </a:prstGeom>
          <a:ln w="50800">
            <a:solidFill>
              <a:srgbClr val="000000"/>
            </a:solidFill>
          </a:ln>
        </p:spPr>
        <p:txBody>
          <a:bodyPr lIns="0" tIns="0" rIns="0" bIns="0"/>
          <a:lstStyle/>
          <a:p>
            <a:pPr>
              <a:defRPr sz="1200"/>
            </a:pPr>
          </a:p>
        </p:txBody>
      </p:sp>
      <p:sp>
        <p:nvSpPr>
          <p:cNvPr id="659" name="Line"/>
          <p:cNvSpPr/>
          <p:nvPr/>
        </p:nvSpPr>
        <p:spPr>
          <a:xfrm>
            <a:off x="4795652" y="3834188"/>
            <a:ext cx="1818466" cy="1"/>
          </a:xfrm>
          <a:prstGeom prst="line">
            <a:avLst/>
          </a:prstGeom>
          <a:ln w="50800">
            <a:solidFill>
              <a:srgbClr val="000000"/>
            </a:solidFill>
          </a:ln>
        </p:spPr>
        <p:txBody>
          <a:bodyPr lIns="0" tIns="0" rIns="0" bIns="0"/>
          <a:lstStyle/>
          <a:p>
            <a:pPr>
              <a:defRPr sz="1200"/>
            </a:pPr>
          </a:p>
        </p:txBody>
      </p:sp>
      <p:sp>
        <p:nvSpPr>
          <p:cNvPr id="660" name="Line"/>
          <p:cNvSpPr/>
          <p:nvPr/>
        </p:nvSpPr>
        <p:spPr>
          <a:xfrm>
            <a:off x="9937588" y="3860800"/>
            <a:ext cx="1" cy="1525066"/>
          </a:xfrm>
          <a:prstGeom prst="line">
            <a:avLst/>
          </a:prstGeom>
          <a:ln w="50800">
            <a:solidFill>
              <a:srgbClr val="000000"/>
            </a:solidFill>
          </a:ln>
        </p:spPr>
        <p:txBody>
          <a:bodyPr lIns="0" tIns="0" rIns="0" bIns="0"/>
          <a:lstStyle/>
          <a:p>
            <a:pPr>
              <a:defRPr sz="1200"/>
            </a:pPr>
          </a:p>
        </p:txBody>
      </p:sp>
      <p:sp>
        <p:nvSpPr>
          <p:cNvPr id="661" name="Line"/>
          <p:cNvSpPr/>
          <p:nvPr/>
        </p:nvSpPr>
        <p:spPr>
          <a:xfrm flipH="1">
            <a:off x="3029111" y="5410403"/>
            <a:ext cx="1809589" cy="1"/>
          </a:xfrm>
          <a:prstGeom prst="line">
            <a:avLst/>
          </a:prstGeom>
          <a:ln w="50800">
            <a:solidFill>
              <a:srgbClr val="000000"/>
            </a:solidFill>
          </a:ln>
        </p:spPr>
        <p:txBody>
          <a:bodyPr lIns="0" tIns="0" rIns="0" bIns="0"/>
          <a:lstStyle/>
          <a:p>
            <a:pPr>
              <a:defRPr sz="1200"/>
            </a:pPr>
          </a:p>
        </p:txBody>
      </p:sp>
      <p:sp>
        <p:nvSpPr>
          <p:cNvPr id="662" name="Line"/>
          <p:cNvSpPr/>
          <p:nvPr/>
        </p:nvSpPr>
        <p:spPr>
          <a:xfrm flipV="1">
            <a:off x="8229600" y="3809796"/>
            <a:ext cx="0" cy="1587704"/>
          </a:xfrm>
          <a:prstGeom prst="line">
            <a:avLst/>
          </a:prstGeom>
          <a:ln w="50800">
            <a:solidFill>
              <a:srgbClr val="000000"/>
            </a:solidFill>
          </a:ln>
        </p:spPr>
        <p:txBody>
          <a:bodyPr lIns="0" tIns="0" rIns="0" bIns="0"/>
          <a:lstStyle/>
          <a:p>
            <a:pPr>
              <a:defRPr sz="1200"/>
            </a:pPr>
          </a:p>
        </p:txBody>
      </p:sp>
      <p:sp>
        <p:nvSpPr>
          <p:cNvPr id="663" name="Line"/>
          <p:cNvSpPr/>
          <p:nvPr/>
        </p:nvSpPr>
        <p:spPr>
          <a:xfrm>
            <a:off x="8231676" y="3829659"/>
            <a:ext cx="1675120" cy="1"/>
          </a:xfrm>
          <a:prstGeom prst="line">
            <a:avLst/>
          </a:prstGeom>
          <a:ln w="50800">
            <a:solidFill>
              <a:srgbClr val="000000"/>
            </a:solidFill>
          </a:ln>
        </p:spPr>
        <p:txBody>
          <a:bodyPr lIns="0" tIns="0" rIns="0" bIns="0"/>
          <a:lstStyle/>
          <a:p>
            <a:pPr>
              <a:defRPr sz="1200"/>
            </a:pPr>
          </a:p>
        </p:txBody>
      </p:sp>
      <p:sp>
        <p:nvSpPr>
          <p:cNvPr id="664" name="Quick-find demo"/>
          <p:cNvSpPr txBox="1"/>
          <p:nvPr>
            <p:ph type="title"/>
          </p:nvPr>
        </p:nvSpPr>
        <p:spPr>
          <a:prstGeom prst="rect">
            <a:avLst/>
          </a:prstGeom>
        </p:spPr>
        <p:txBody>
          <a:bodyPr/>
          <a:lstStyle/>
          <a:p>
            <a:pPr/>
            <a:r>
              <a:t>Quick-find demo</a:t>
            </a:r>
          </a:p>
        </p:txBody>
      </p:sp>
      <p:sp>
        <p:nvSpPr>
          <p:cNvPr id="665" name="0"/>
          <p:cNvSpPr/>
          <p:nvPr/>
        </p:nvSpPr>
        <p:spPr>
          <a:xfrm>
            <a:off x="2839146" y="35687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666" name="1"/>
          <p:cNvSpPr/>
          <p:nvPr/>
        </p:nvSpPr>
        <p:spPr>
          <a:xfrm>
            <a:off x="4546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667" name="2"/>
          <p:cNvSpPr/>
          <p:nvPr/>
        </p:nvSpPr>
        <p:spPr>
          <a:xfrm>
            <a:off x="6261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668" name="3"/>
          <p:cNvSpPr/>
          <p:nvPr/>
        </p:nvSpPr>
        <p:spPr>
          <a:xfrm>
            <a:off x="7975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669" name="4"/>
          <p:cNvSpPr/>
          <p:nvPr/>
        </p:nvSpPr>
        <p:spPr>
          <a:xfrm>
            <a:off x="9690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670" name="5"/>
          <p:cNvSpPr/>
          <p:nvPr/>
        </p:nvSpPr>
        <p:spPr>
          <a:xfrm>
            <a:off x="2832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671" name="6"/>
          <p:cNvSpPr/>
          <p:nvPr/>
        </p:nvSpPr>
        <p:spPr>
          <a:xfrm>
            <a:off x="4546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672" name="7"/>
          <p:cNvSpPr/>
          <p:nvPr/>
        </p:nvSpPr>
        <p:spPr>
          <a:xfrm>
            <a:off x="6261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673" name="8"/>
          <p:cNvSpPr/>
          <p:nvPr/>
        </p:nvSpPr>
        <p:spPr>
          <a:xfrm>
            <a:off x="7975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674" name="9"/>
          <p:cNvSpPr/>
          <p:nvPr/>
        </p:nvSpPr>
        <p:spPr>
          <a:xfrm>
            <a:off x="9690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675" name="0"/>
          <p:cNvSpPr/>
          <p:nvPr/>
        </p:nvSpPr>
        <p:spPr>
          <a:xfrm>
            <a:off x="381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676" name="1"/>
          <p:cNvSpPr/>
          <p:nvPr/>
        </p:nvSpPr>
        <p:spPr>
          <a:xfrm>
            <a:off x="431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677" name="0"/>
          <p:cNvSpPr/>
          <p:nvPr/>
        </p:nvSpPr>
        <p:spPr>
          <a:xfrm>
            <a:off x="381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678" name="1"/>
          <p:cNvSpPr/>
          <p:nvPr/>
        </p:nvSpPr>
        <p:spPr>
          <a:xfrm>
            <a:off x="431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679" name="1"/>
          <p:cNvSpPr/>
          <p:nvPr/>
        </p:nvSpPr>
        <p:spPr>
          <a:xfrm>
            <a:off x="482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680" name="8"/>
          <p:cNvSpPr/>
          <p:nvPr/>
        </p:nvSpPr>
        <p:spPr>
          <a:xfrm>
            <a:off x="533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681" name="2"/>
          <p:cNvSpPr/>
          <p:nvPr/>
        </p:nvSpPr>
        <p:spPr>
          <a:xfrm>
            <a:off x="482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682" name="3"/>
          <p:cNvSpPr/>
          <p:nvPr/>
        </p:nvSpPr>
        <p:spPr>
          <a:xfrm>
            <a:off x="533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683" name="8"/>
          <p:cNvSpPr/>
          <p:nvPr/>
        </p:nvSpPr>
        <p:spPr>
          <a:xfrm>
            <a:off x="584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684" name="0"/>
          <p:cNvSpPr/>
          <p:nvPr/>
        </p:nvSpPr>
        <p:spPr>
          <a:xfrm>
            <a:off x="635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685" name="4"/>
          <p:cNvSpPr/>
          <p:nvPr/>
        </p:nvSpPr>
        <p:spPr>
          <a:xfrm>
            <a:off x="584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686" name="5"/>
          <p:cNvSpPr/>
          <p:nvPr/>
        </p:nvSpPr>
        <p:spPr>
          <a:xfrm>
            <a:off x="635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687" name="0"/>
          <p:cNvSpPr/>
          <p:nvPr/>
        </p:nvSpPr>
        <p:spPr>
          <a:xfrm>
            <a:off x="685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688" name="1"/>
          <p:cNvSpPr/>
          <p:nvPr/>
        </p:nvSpPr>
        <p:spPr>
          <a:xfrm>
            <a:off x="736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689" name="6"/>
          <p:cNvSpPr/>
          <p:nvPr/>
        </p:nvSpPr>
        <p:spPr>
          <a:xfrm>
            <a:off x="685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690" name="7"/>
          <p:cNvSpPr/>
          <p:nvPr/>
        </p:nvSpPr>
        <p:spPr>
          <a:xfrm>
            <a:off x="736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691" name="8"/>
          <p:cNvSpPr/>
          <p:nvPr/>
        </p:nvSpPr>
        <p:spPr>
          <a:xfrm>
            <a:off x="787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692" name="8"/>
          <p:cNvSpPr/>
          <p:nvPr/>
        </p:nvSpPr>
        <p:spPr>
          <a:xfrm>
            <a:off x="838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693" name="8"/>
          <p:cNvSpPr/>
          <p:nvPr/>
        </p:nvSpPr>
        <p:spPr>
          <a:xfrm>
            <a:off x="787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694" name="9"/>
          <p:cNvSpPr/>
          <p:nvPr/>
        </p:nvSpPr>
        <p:spPr>
          <a:xfrm>
            <a:off x="838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695" name="1"/>
          <p:cNvSpPr/>
          <p:nvPr/>
        </p:nvSpPr>
        <p:spPr>
          <a:xfrm>
            <a:off x="6858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1</a:t>
            </a:r>
          </a:p>
        </p:txBody>
      </p:sp>
      <p:sp>
        <p:nvSpPr>
          <p:cNvPr id="696" name="Line"/>
          <p:cNvSpPr/>
          <p:nvPr/>
        </p:nvSpPr>
        <p:spPr>
          <a:xfrm>
            <a:off x="7086600" y="8089900"/>
            <a:ext cx="0" cy="250816"/>
          </a:xfrm>
          <a:prstGeom prst="line">
            <a:avLst/>
          </a:prstGeom>
          <a:ln w="25400">
            <a:solidFill>
              <a:srgbClr val="8D3124"/>
            </a:solidFill>
            <a:headEnd type="triangle"/>
          </a:ln>
        </p:spPr>
        <p:txBody>
          <a:bodyPr lIns="0" tIns="0" rIns="0" bIns="0"/>
          <a:lstStyle/>
          <a:p>
            <a:pPr>
              <a:defRPr sz="1200"/>
            </a:pPr>
          </a:p>
        </p:txBody>
      </p:sp>
      <p:sp>
        <p:nvSpPr>
          <p:cNvPr id="697" name="Line"/>
          <p:cNvSpPr/>
          <p:nvPr/>
        </p:nvSpPr>
        <p:spPr>
          <a:xfrm>
            <a:off x="4546600" y="8089900"/>
            <a:ext cx="0" cy="250816"/>
          </a:xfrm>
          <a:prstGeom prst="line">
            <a:avLst/>
          </a:prstGeom>
          <a:ln w="25400">
            <a:solidFill>
              <a:srgbClr val="8D3124"/>
            </a:solidFill>
            <a:headEnd type="triangle"/>
          </a:ln>
        </p:spPr>
        <p:txBody>
          <a:bodyPr lIns="0" tIns="0" rIns="0" bIns="0"/>
          <a:lstStyle/>
          <a:p>
            <a:pPr>
              <a:defRPr sz="1200"/>
            </a:pPr>
          </a:p>
        </p:txBody>
      </p:sp>
      <p:sp>
        <p:nvSpPr>
          <p:cNvPr id="698" name="1"/>
          <p:cNvSpPr/>
          <p:nvPr/>
        </p:nvSpPr>
        <p:spPr>
          <a:xfrm>
            <a:off x="6350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1</a:t>
            </a:r>
          </a:p>
        </p:txBody>
      </p:sp>
      <p:sp>
        <p:nvSpPr>
          <p:cNvPr id="699" name="1"/>
          <p:cNvSpPr/>
          <p:nvPr/>
        </p:nvSpPr>
        <p:spPr>
          <a:xfrm>
            <a:off x="3810000" y="7493000"/>
            <a:ext cx="508000" cy="508000"/>
          </a:xfrm>
          <a:prstGeom prst="rect">
            <a:avLst/>
          </a:prstGeom>
          <a:solidFill>
            <a:srgbClr val="8D3124"/>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solidFill>
                  <a:srgbClr val="FFFFFF"/>
                </a:solidFill>
                <a:uFill>
                  <a:solidFill>
                    <a:srgbClr val="FFFFFF"/>
                  </a:solidFill>
                </a:uFill>
                <a:latin typeface="Lucida Sans Regular"/>
                <a:ea typeface="Lucida Sans Regular"/>
                <a:cs typeface="Lucida Sans Regular"/>
                <a:sym typeface="Lucida Sans Regular"/>
              </a:defRPr>
            </a:lvl1pPr>
          </a:lstStyle>
          <a:p>
            <a:pPr/>
            <a:r>
              <a:t>1</a:t>
            </a:r>
          </a:p>
        </p:txBody>
      </p:sp>
      <p:sp>
        <p:nvSpPr>
          <p:cNvPr id="700" name="union(6, 1)"/>
          <p:cNvSpPr txBox="1"/>
          <p:nvPr/>
        </p:nvSpPr>
        <p:spPr>
          <a:xfrm>
            <a:off x="812800" y="24765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uFill>
                  <a:solidFill>
                    <a:srgbClr val="000000"/>
                  </a:solidFill>
                </a:uFill>
                <a:latin typeface="Lucida Grande"/>
                <a:ea typeface="Lucida Grande"/>
                <a:cs typeface="Lucida Grande"/>
                <a:sym typeface="Lucida Grande"/>
              </a:defRPr>
            </a:lvl1pPr>
          </a:lstStyle>
          <a:p>
            <a:pPr/>
            <a:r>
              <a:t>union(6, 1)</a:t>
            </a:r>
          </a:p>
        </p:txBody>
      </p:sp>
      <p:sp>
        <p:nvSpPr>
          <p:cNvPr id="701" name="id[]"/>
          <p:cNvSpPr txBox="1"/>
          <p:nvPr/>
        </p:nvSpPr>
        <p:spPr>
          <a:xfrm>
            <a:off x="3098800" y="7543800"/>
            <a:ext cx="56825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pic>
        <p:nvPicPr>
          <p:cNvPr id="702" name="螢幕快照 2016-03-02 下午3.27.22.png" descr="螢幕快照 2016-03-02 下午3.27.22.png"/>
          <p:cNvPicPr>
            <a:picLocks noChangeAspect="1"/>
          </p:cNvPicPr>
          <p:nvPr/>
        </p:nvPicPr>
        <p:blipFill>
          <a:blip r:embed="rId2">
            <a:extLst/>
          </a:blip>
          <a:stretch>
            <a:fillRect/>
          </a:stretch>
        </p:blipFill>
        <p:spPr>
          <a:xfrm>
            <a:off x="10414000" y="1236496"/>
            <a:ext cx="2790776" cy="5961766"/>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9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4" fill="hold">
                                  <p:stCondLst>
                                    <p:cond delay="0"/>
                                  </p:stCondLst>
                                  <p:iterate type="el" backwards="0">
                                    <p:tmAbs val="0"/>
                                  </p:iterate>
                                  <p:childTnLst>
                                    <p:set>
                                      <p:cBhvr>
                                        <p:cTn id="16" fill="hold"/>
                                        <p:tgtEl>
                                          <p:spTgt spid="656"/>
                                        </p:tgtEl>
                                        <p:attrNameLst>
                                          <p:attrName>style.visibility</p:attrName>
                                        </p:attrNameLst>
                                      </p:cBhvr>
                                      <p:to>
                                        <p:strVal val="visible"/>
                                      </p:to>
                                    </p:set>
                                    <p:animEffect filter="fade" transition="in">
                                      <p:cBhvr>
                                        <p:cTn id="17" dur="1000"/>
                                        <p:tgtEl>
                                          <p:spTgt spid="65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5" fill="hold">
                                  <p:stCondLst>
                                    <p:cond delay="0"/>
                                  </p:stCondLst>
                                  <p:iterate type="el" backwards="0">
                                    <p:tmAbs val="0"/>
                                  </p:iterate>
                                  <p:childTnLst>
                                    <p:set>
                                      <p:cBhvr>
                                        <p:cTn id="21" fill="hold"/>
                                        <p:tgtEl>
                                          <p:spTgt spid="699"/>
                                        </p:tgtEl>
                                        <p:attrNameLst>
                                          <p:attrName>style.visibility</p:attrName>
                                        </p:attrNameLst>
                                      </p:cBhvr>
                                      <p:to>
                                        <p:strVal val="visible"/>
                                      </p:to>
                                    </p:set>
                                    <p:animEffect filter="fade" transition="in">
                                      <p:cBhvr>
                                        <p:cTn id="22" dur="1000"/>
                                        <p:tgtEl>
                                          <p:spTgt spid="699"/>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6" fill="hold">
                                  <p:stCondLst>
                                    <p:cond delay="0"/>
                                  </p:stCondLst>
                                  <p:iterate type="el" backwards="0">
                                    <p:tmAbs val="0"/>
                                  </p:iterate>
                                  <p:childTnLst>
                                    <p:set>
                                      <p:cBhvr>
                                        <p:cTn id="26" fill="hold"/>
                                        <p:tgtEl>
                                          <p:spTgt spid="698"/>
                                        </p:tgtEl>
                                        <p:attrNameLst>
                                          <p:attrName>style.visibility</p:attrName>
                                        </p:attrNameLst>
                                      </p:cBhvr>
                                      <p:to>
                                        <p:strVal val="visible"/>
                                      </p:to>
                                    </p:set>
                                    <p:animEffect filter="fade" transition="in">
                                      <p:cBhvr>
                                        <p:cTn id="27" dur="1000"/>
                                        <p:tgtEl>
                                          <p:spTgt spid="69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7" fill="hold">
                                  <p:stCondLst>
                                    <p:cond delay="0"/>
                                  </p:stCondLst>
                                  <p:iterate type="el" backwards="0">
                                    <p:tmAbs val="0"/>
                                  </p:iterate>
                                  <p:childTnLst>
                                    <p:set>
                                      <p:cBhvr>
                                        <p:cTn id="31" fill="hold"/>
                                        <p:tgtEl>
                                          <p:spTgt spid="695"/>
                                        </p:tgtEl>
                                        <p:attrNameLst>
                                          <p:attrName>style.visibility</p:attrName>
                                        </p:attrNameLst>
                                      </p:cBhvr>
                                      <p:to>
                                        <p:strVal val="visible"/>
                                      </p:to>
                                    </p:set>
                                    <p:animEffect filter="fade" transition="in">
                                      <p:cBhvr>
                                        <p:cTn id="32" dur="10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6" grpId="4"/>
      <p:bldP build="whole" bldLvl="1" animBg="1" rev="0" advAuto="0" spid="698" grpId="6"/>
      <p:bldP build="whole" bldLvl="1" animBg="1" rev="0" advAuto="0" spid="699" grpId="5"/>
      <p:bldP build="whole" bldLvl="1" animBg="1" rev="0" advAuto="0" spid="700" grpId="1"/>
      <p:bldP build="whole" bldLvl="1" animBg="1" rev="0" advAuto="0" spid="696" grpId="2"/>
      <p:bldP build="whole" bldLvl="1" animBg="1" rev="0" advAuto="0" spid="697" grpId="3"/>
      <p:bldP build="whole" bldLvl="1" animBg="1" rev="0" advAuto="0" spid="695" grpId="7"/>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Line"/>
          <p:cNvSpPr/>
          <p:nvPr/>
        </p:nvSpPr>
        <p:spPr>
          <a:xfrm flipV="1">
            <a:off x="4787900" y="3810000"/>
            <a:ext cx="0" cy="1639610"/>
          </a:xfrm>
          <a:prstGeom prst="line">
            <a:avLst/>
          </a:prstGeom>
          <a:ln w="50800">
            <a:solidFill>
              <a:srgbClr val="000000"/>
            </a:solidFill>
          </a:ln>
        </p:spPr>
        <p:txBody>
          <a:bodyPr lIns="0" tIns="0" rIns="0" bIns="0"/>
          <a:lstStyle/>
          <a:p>
            <a:pPr>
              <a:defRPr sz="1200"/>
            </a:pPr>
          </a:p>
        </p:txBody>
      </p:sp>
      <p:sp>
        <p:nvSpPr>
          <p:cNvPr id="705" name="Line"/>
          <p:cNvSpPr/>
          <p:nvPr/>
        </p:nvSpPr>
        <p:spPr>
          <a:xfrm flipV="1">
            <a:off x="6502400" y="3797300"/>
            <a:ext cx="0" cy="1639610"/>
          </a:xfrm>
          <a:prstGeom prst="line">
            <a:avLst/>
          </a:prstGeom>
          <a:ln w="50800">
            <a:solidFill>
              <a:srgbClr val="000000"/>
            </a:solidFill>
          </a:ln>
        </p:spPr>
        <p:txBody>
          <a:bodyPr lIns="0" tIns="0" rIns="0" bIns="0"/>
          <a:lstStyle/>
          <a:p>
            <a:pPr>
              <a:defRPr sz="1200"/>
            </a:pPr>
          </a:p>
        </p:txBody>
      </p:sp>
      <p:sp>
        <p:nvSpPr>
          <p:cNvPr id="706" name="Line"/>
          <p:cNvSpPr/>
          <p:nvPr/>
        </p:nvSpPr>
        <p:spPr>
          <a:xfrm flipV="1">
            <a:off x="3082448" y="3784956"/>
            <a:ext cx="1" cy="1639611"/>
          </a:xfrm>
          <a:prstGeom prst="line">
            <a:avLst/>
          </a:prstGeom>
          <a:ln w="50800">
            <a:solidFill>
              <a:srgbClr val="000000"/>
            </a:solidFill>
          </a:ln>
        </p:spPr>
        <p:txBody>
          <a:bodyPr lIns="0" tIns="0" rIns="0" bIns="0"/>
          <a:lstStyle/>
          <a:p>
            <a:pPr>
              <a:defRPr sz="1200"/>
            </a:pPr>
          </a:p>
        </p:txBody>
      </p:sp>
      <p:sp>
        <p:nvSpPr>
          <p:cNvPr id="707" name="Line"/>
          <p:cNvSpPr/>
          <p:nvPr/>
        </p:nvSpPr>
        <p:spPr>
          <a:xfrm>
            <a:off x="4795652" y="3834188"/>
            <a:ext cx="1818466" cy="1"/>
          </a:xfrm>
          <a:prstGeom prst="line">
            <a:avLst/>
          </a:prstGeom>
          <a:ln w="50800">
            <a:solidFill>
              <a:srgbClr val="000000"/>
            </a:solidFill>
          </a:ln>
        </p:spPr>
        <p:txBody>
          <a:bodyPr lIns="0" tIns="0" rIns="0" bIns="0"/>
          <a:lstStyle/>
          <a:p>
            <a:pPr>
              <a:defRPr sz="1200"/>
            </a:pPr>
          </a:p>
        </p:txBody>
      </p:sp>
      <p:sp>
        <p:nvSpPr>
          <p:cNvPr id="708" name="Line"/>
          <p:cNvSpPr/>
          <p:nvPr/>
        </p:nvSpPr>
        <p:spPr>
          <a:xfrm>
            <a:off x="9937588" y="3860800"/>
            <a:ext cx="1" cy="1525066"/>
          </a:xfrm>
          <a:prstGeom prst="line">
            <a:avLst/>
          </a:prstGeom>
          <a:ln w="50800">
            <a:solidFill>
              <a:srgbClr val="000000"/>
            </a:solidFill>
          </a:ln>
        </p:spPr>
        <p:txBody>
          <a:bodyPr lIns="0" tIns="0" rIns="0" bIns="0"/>
          <a:lstStyle/>
          <a:p>
            <a:pPr>
              <a:defRPr sz="1200"/>
            </a:pPr>
          </a:p>
        </p:txBody>
      </p:sp>
      <p:sp>
        <p:nvSpPr>
          <p:cNvPr id="709" name="Line"/>
          <p:cNvSpPr/>
          <p:nvPr/>
        </p:nvSpPr>
        <p:spPr>
          <a:xfrm flipH="1">
            <a:off x="3029111" y="5410403"/>
            <a:ext cx="1809589" cy="1"/>
          </a:xfrm>
          <a:prstGeom prst="line">
            <a:avLst/>
          </a:prstGeom>
          <a:ln w="50800">
            <a:solidFill>
              <a:srgbClr val="000000"/>
            </a:solidFill>
          </a:ln>
        </p:spPr>
        <p:txBody>
          <a:bodyPr lIns="0" tIns="0" rIns="0" bIns="0"/>
          <a:lstStyle/>
          <a:p>
            <a:pPr>
              <a:defRPr sz="1200"/>
            </a:pPr>
          </a:p>
        </p:txBody>
      </p:sp>
      <p:sp>
        <p:nvSpPr>
          <p:cNvPr id="710" name="Line"/>
          <p:cNvSpPr/>
          <p:nvPr/>
        </p:nvSpPr>
        <p:spPr>
          <a:xfrm flipV="1">
            <a:off x="8229600" y="3809796"/>
            <a:ext cx="0" cy="1587704"/>
          </a:xfrm>
          <a:prstGeom prst="line">
            <a:avLst/>
          </a:prstGeom>
          <a:ln w="50800">
            <a:solidFill>
              <a:srgbClr val="000000"/>
            </a:solidFill>
          </a:ln>
        </p:spPr>
        <p:txBody>
          <a:bodyPr lIns="0" tIns="0" rIns="0" bIns="0"/>
          <a:lstStyle/>
          <a:p>
            <a:pPr>
              <a:defRPr sz="1200"/>
            </a:pPr>
          </a:p>
        </p:txBody>
      </p:sp>
      <p:sp>
        <p:nvSpPr>
          <p:cNvPr id="711" name="Line"/>
          <p:cNvSpPr/>
          <p:nvPr/>
        </p:nvSpPr>
        <p:spPr>
          <a:xfrm>
            <a:off x="8231676" y="3829659"/>
            <a:ext cx="1675120" cy="1"/>
          </a:xfrm>
          <a:prstGeom prst="line">
            <a:avLst/>
          </a:prstGeom>
          <a:ln w="50800">
            <a:solidFill>
              <a:srgbClr val="000000"/>
            </a:solidFill>
          </a:ln>
        </p:spPr>
        <p:txBody>
          <a:bodyPr lIns="0" tIns="0" rIns="0" bIns="0"/>
          <a:lstStyle/>
          <a:p>
            <a:pPr>
              <a:defRPr sz="1200"/>
            </a:pPr>
          </a:p>
        </p:txBody>
      </p:sp>
      <p:sp>
        <p:nvSpPr>
          <p:cNvPr id="712" name="Quick-find demo"/>
          <p:cNvSpPr txBox="1"/>
          <p:nvPr>
            <p:ph type="title"/>
          </p:nvPr>
        </p:nvSpPr>
        <p:spPr>
          <a:prstGeom prst="rect">
            <a:avLst/>
          </a:prstGeom>
        </p:spPr>
        <p:txBody>
          <a:bodyPr/>
          <a:lstStyle/>
          <a:p>
            <a:pPr/>
            <a:r>
              <a:t>Quick-find demo</a:t>
            </a:r>
          </a:p>
        </p:txBody>
      </p:sp>
      <p:sp>
        <p:nvSpPr>
          <p:cNvPr id="713" name="0"/>
          <p:cNvSpPr/>
          <p:nvPr/>
        </p:nvSpPr>
        <p:spPr>
          <a:xfrm>
            <a:off x="2839146" y="35687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714" name="1"/>
          <p:cNvSpPr/>
          <p:nvPr/>
        </p:nvSpPr>
        <p:spPr>
          <a:xfrm>
            <a:off x="4546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715" name="2"/>
          <p:cNvSpPr/>
          <p:nvPr/>
        </p:nvSpPr>
        <p:spPr>
          <a:xfrm>
            <a:off x="6261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716" name="3"/>
          <p:cNvSpPr/>
          <p:nvPr/>
        </p:nvSpPr>
        <p:spPr>
          <a:xfrm>
            <a:off x="79756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717" name="4"/>
          <p:cNvSpPr/>
          <p:nvPr/>
        </p:nvSpPr>
        <p:spPr>
          <a:xfrm>
            <a:off x="9690100" y="35687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718" name="5"/>
          <p:cNvSpPr/>
          <p:nvPr/>
        </p:nvSpPr>
        <p:spPr>
          <a:xfrm>
            <a:off x="2832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719" name="6"/>
          <p:cNvSpPr/>
          <p:nvPr/>
        </p:nvSpPr>
        <p:spPr>
          <a:xfrm>
            <a:off x="4546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720" name="7"/>
          <p:cNvSpPr/>
          <p:nvPr/>
        </p:nvSpPr>
        <p:spPr>
          <a:xfrm>
            <a:off x="6261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721" name="8"/>
          <p:cNvSpPr/>
          <p:nvPr/>
        </p:nvSpPr>
        <p:spPr>
          <a:xfrm>
            <a:off x="79756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722" name="9"/>
          <p:cNvSpPr/>
          <p:nvPr/>
        </p:nvSpPr>
        <p:spPr>
          <a:xfrm>
            <a:off x="9690100" y="5156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723" name="1"/>
          <p:cNvSpPr/>
          <p:nvPr/>
        </p:nvSpPr>
        <p:spPr>
          <a:xfrm>
            <a:off x="381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724" name="1"/>
          <p:cNvSpPr/>
          <p:nvPr/>
        </p:nvSpPr>
        <p:spPr>
          <a:xfrm>
            <a:off x="431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725" name="0"/>
          <p:cNvSpPr/>
          <p:nvPr/>
        </p:nvSpPr>
        <p:spPr>
          <a:xfrm>
            <a:off x="381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726" name="1"/>
          <p:cNvSpPr/>
          <p:nvPr/>
        </p:nvSpPr>
        <p:spPr>
          <a:xfrm>
            <a:off x="431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727" name="1"/>
          <p:cNvSpPr/>
          <p:nvPr/>
        </p:nvSpPr>
        <p:spPr>
          <a:xfrm>
            <a:off x="482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728" name="8"/>
          <p:cNvSpPr/>
          <p:nvPr/>
        </p:nvSpPr>
        <p:spPr>
          <a:xfrm>
            <a:off x="533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729" name="2"/>
          <p:cNvSpPr/>
          <p:nvPr/>
        </p:nvSpPr>
        <p:spPr>
          <a:xfrm>
            <a:off x="482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730" name="3"/>
          <p:cNvSpPr/>
          <p:nvPr/>
        </p:nvSpPr>
        <p:spPr>
          <a:xfrm>
            <a:off x="533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731" name="8"/>
          <p:cNvSpPr/>
          <p:nvPr/>
        </p:nvSpPr>
        <p:spPr>
          <a:xfrm>
            <a:off x="584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732" name="1"/>
          <p:cNvSpPr/>
          <p:nvPr/>
        </p:nvSpPr>
        <p:spPr>
          <a:xfrm>
            <a:off x="6350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733" name="4"/>
          <p:cNvSpPr/>
          <p:nvPr/>
        </p:nvSpPr>
        <p:spPr>
          <a:xfrm>
            <a:off x="584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734" name="5"/>
          <p:cNvSpPr/>
          <p:nvPr/>
        </p:nvSpPr>
        <p:spPr>
          <a:xfrm>
            <a:off x="6350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735" name="1"/>
          <p:cNvSpPr/>
          <p:nvPr/>
        </p:nvSpPr>
        <p:spPr>
          <a:xfrm>
            <a:off x="6858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736" name="1"/>
          <p:cNvSpPr/>
          <p:nvPr/>
        </p:nvSpPr>
        <p:spPr>
          <a:xfrm>
            <a:off x="7366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737" name="6"/>
          <p:cNvSpPr/>
          <p:nvPr/>
        </p:nvSpPr>
        <p:spPr>
          <a:xfrm>
            <a:off x="6858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738" name="7"/>
          <p:cNvSpPr/>
          <p:nvPr/>
        </p:nvSpPr>
        <p:spPr>
          <a:xfrm>
            <a:off x="7366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739" name="8"/>
          <p:cNvSpPr/>
          <p:nvPr/>
        </p:nvSpPr>
        <p:spPr>
          <a:xfrm>
            <a:off x="7874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740" name="8"/>
          <p:cNvSpPr/>
          <p:nvPr/>
        </p:nvSpPr>
        <p:spPr>
          <a:xfrm>
            <a:off x="8382000" y="7493000"/>
            <a:ext cx="508000" cy="508000"/>
          </a:xfrm>
          <a:prstGeom prst="rect">
            <a:avLst/>
          </a:prstGeom>
          <a:solidFill>
            <a:srgbClr val="D5D5D5"/>
          </a:solidFill>
          <a:ln w="635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741" name="8"/>
          <p:cNvSpPr/>
          <p:nvPr/>
        </p:nvSpPr>
        <p:spPr>
          <a:xfrm>
            <a:off x="7874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742" name="9"/>
          <p:cNvSpPr/>
          <p:nvPr/>
        </p:nvSpPr>
        <p:spPr>
          <a:xfrm>
            <a:off x="8382000" y="7112000"/>
            <a:ext cx="508000" cy="381000"/>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743" name="id[]"/>
          <p:cNvSpPr txBox="1"/>
          <p:nvPr/>
        </p:nvSpPr>
        <p:spPr>
          <a:xfrm>
            <a:off x="3098800" y="7543800"/>
            <a:ext cx="568253"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pic>
        <p:nvPicPr>
          <p:cNvPr id="744" name="螢幕快照 2016-03-02 下午3.27.22.png" descr="螢幕快照 2016-03-02 下午3.27.22.png"/>
          <p:cNvPicPr>
            <a:picLocks noChangeAspect="1"/>
          </p:cNvPicPr>
          <p:nvPr/>
        </p:nvPicPr>
        <p:blipFill>
          <a:blip r:embed="rId2">
            <a:extLst/>
          </a:blip>
          <a:stretch>
            <a:fillRect/>
          </a:stretch>
        </p:blipFill>
        <p:spPr>
          <a:xfrm>
            <a:off x="10414000" y="1236496"/>
            <a:ext cx="2790776" cy="5961766"/>
          </a:xfrm>
          <a:prstGeom prst="rect">
            <a:avLst/>
          </a:prstGeom>
          <a:ln w="12700"/>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Quick-find  [eager approach]"/>
          <p:cNvSpPr txBox="1"/>
          <p:nvPr>
            <p:ph type="title"/>
          </p:nvPr>
        </p:nvSpPr>
        <p:spPr>
          <a:prstGeom prst="rect">
            <a:avLst/>
          </a:prstGeom>
        </p:spPr>
        <p:txBody>
          <a:bodyPr/>
          <a:lstStyle/>
          <a:p>
            <a:pPr/>
            <a:r>
              <a:t>Quick-find  </a:t>
            </a:r>
            <a:r>
              <a:rPr>
                <a:solidFill>
                  <a:srgbClr val="606060"/>
                </a:solidFill>
              </a:rPr>
              <a:t>[eager approach]</a:t>
            </a:r>
          </a:p>
        </p:txBody>
      </p:sp>
      <p:sp>
        <p:nvSpPr>
          <p:cNvPr id="747" name="Slide Number"/>
          <p:cNvSpPr txBox="1"/>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8" name="Data structure.…"/>
          <p:cNvSpPr txBox="1"/>
          <p:nvPr>
            <p:ph type="body" idx="1"/>
          </p:nvPr>
        </p:nvSpPr>
        <p:spPr>
          <a:prstGeom prst="rect">
            <a:avLst/>
          </a:prstGeom>
        </p:spPr>
        <p:txBody>
          <a:bodyPr/>
          <a:lstStyle/>
          <a:p>
            <a:pPr indent="127000"/>
            <a:r>
              <a:t>Data structure.</a:t>
            </a:r>
          </a:p>
          <a:p>
            <a:pPr lvl="1" marL="1003300" indent="-368300"/>
            <a:r>
              <a:t>Integer array </a:t>
            </a:r>
            <a:r>
              <a:rPr sz="2000">
                <a:latin typeface="Lucida Sans Typewriter Regular"/>
                <a:ea typeface="Lucida Sans Typewriter Regular"/>
                <a:cs typeface="Lucida Sans Typewriter Regular"/>
                <a:sym typeface="Lucida Sans Typewriter Regular"/>
              </a:rPr>
              <a:t>id[]</a:t>
            </a:r>
            <a:r>
              <a:t> of </a:t>
            </a:r>
            <a:r>
              <a:t>length</a:t>
            </a:r>
            <a:r>
              <a:t> </a:t>
            </a:r>
            <a:r>
              <a:rPr sz="2000">
                <a:latin typeface="Lucida Sans Typewriter Regular"/>
                <a:ea typeface="Lucida Sans Typewriter Regular"/>
                <a:cs typeface="Lucida Sans Typewriter Regular"/>
                <a:sym typeface="Lucida Sans Typewriter Regular"/>
              </a:rPr>
              <a:t>N</a:t>
            </a:r>
            <a:r>
              <a:t>.</a:t>
            </a:r>
          </a:p>
          <a:p>
            <a:pPr lvl="1" marL="1003300" indent="-368300"/>
            <a:r>
              <a:t>Interpretation:  </a:t>
            </a:r>
            <a:r>
              <a:rPr sz="2000">
                <a:latin typeface="Lucida Sans Typewriter Regular"/>
                <a:ea typeface="Lucida Sans Typewriter Regular"/>
                <a:cs typeface="Lucida Sans Typewriter Regular"/>
                <a:sym typeface="Lucida Sans Typewriter Regular"/>
              </a:rPr>
              <a:t>id[p]</a:t>
            </a:r>
            <a:r>
              <a:t> </a:t>
            </a:r>
            <a:r>
              <a:t>is the id of the component containing </a:t>
            </a:r>
            <a:r>
              <a:rPr sz="2000">
                <a:latin typeface="Lucida Sans Typewriter Regular"/>
                <a:ea typeface="Lucida Sans Typewriter Regular"/>
                <a:cs typeface="Lucida Sans Typewriter Regular"/>
                <a:sym typeface="Lucida Sans Typewriter Regular"/>
              </a:rPr>
              <a:t>p</a:t>
            </a:r>
            <a:r>
              <a:t>.</a:t>
            </a:r>
          </a:p>
        </p:txBody>
      </p:sp>
      <p:grpSp>
        <p:nvGrpSpPr>
          <p:cNvPr id="789" name="Group"/>
          <p:cNvGrpSpPr/>
          <p:nvPr/>
        </p:nvGrpSpPr>
        <p:grpSpPr>
          <a:xfrm>
            <a:off x="2349499" y="3225800"/>
            <a:ext cx="9845182" cy="4864100"/>
            <a:chOff x="0" y="0"/>
            <a:chExt cx="9845180" cy="4864100"/>
          </a:xfrm>
        </p:grpSpPr>
        <p:sp>
          <p:nvSpPr>
            <p:cNvPr id="749" name="Line"/>
            <p:cNvSpPr/>
            <p:nvPr/>
          </p:nvSpPr>
          <p:spPr>
            <a:xfrm flipV="1">
              <a:off x="3911600" y="2946400"/>
              <a:ext cx="0" cy="1639610"/>
            </a:xfrm>
            <a:prstGeom prst="line">
              <a:avLst/>
            </a:prstGeom>
            <a:noFill/>
            <a:ln w="50800" cap="flat">
              <a:solidFill>
                <a:srgbClr val="000000"/>
              </a:solidFill>
              <a:prstDash val="solid"/>
              <a:round/>
            </a:ln>
            <a:effectLst/>
          </p:spPr>
          <p:txBody>
            <a:bodyPr wrap="square" lIns="0" tIns="0" rIns="0" bIns="0" numCol="1" anchor="t">
              <a:noAutofit/>
            </a:bodyPr>
            <a:lstStyle/>
            <a:p>
              <a:pPr>
                <a:defRPr sz="1200"/>
              </a:pPr>
            </a:p>
          </p:txBody>
        </p:sp>
        <p:sp>
          <p:nvSpPr>
            <p:cNvPr id="750" name="0, 5 and 6 are connected…"/>
            <p:cNvSpPr txBox="1"/>
            <p:nvPr/>
          </p:nvSpPr>
          <p:spPr>
            <a:xfrm>
              <a:off x="6187580" y="149860"/>
              <a:ext cx="3657601"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algn="ctr"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0, 5 and 6 are connected</a:t>
              </a:r>
            </a:p>
            <a:p>
              <a:pPr marL="58702" marR="58702" algn="ctr"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1, 2, and 7 are connected</a:t>
              </a:r>
              <a:br/>
              <a:r>
                <a:t>3, 4, 8, and 9 are connected</a:t>
              </a:r>
            </a:p>
          </p:txBody>
        </p:sp>
        <p:sp>
          <p:nvSpPr>
            <p:cNvPr id="751" name="Line"/>
            <p:cNvSpPr/>
            <p:nvPr/>
          </p:nvSpPr>
          <p:spPr>
            <a:xfrm flipV="1">
              <a:off x="478948" y="2984856"/>
              <a:ext cx="1" cy="1639611"/>
            </a:xfrm>
            <a:prstGeom prst="line">
              <a:avLst/>
            </a:prstGeom>
            <a:noFill/>
            <a:ln w="50800" cap="flat">
              <a:solidFill>
                <a:srgbClr val="000000"/>
              </a:solidFill>
              <a:prstDash val="solid"/>
              <a:round/>
            </a:ln>
            <a:effectLst/>
          </p:spPr>
          <p:txBody>
            <a:bodyPr wrap="square" lIns="0" tIns="0" rIns="0" bIns="0" numCol="1" anchor="t">
              <a:noAutofit/>
            </a:bodyPr>
            <a:lstStyle/>
            <a:p>
              <a:pPr>
                <a:defRPr sz="1200"/>
              </a:pPr>
            </a:p>
          </p:txBody>
        </p:sp>
        <p:sp>
          <p:nvSpPr>
            <p:cNvPr id="752" name="Line"/>
            <p:cNvSpPr/>
            <p:nvPr/>
          </p:nvSpPr>
          <p:spPr>
            <a:xfrm>
              <a:off x="2192152" y="3034088"/>
              <a:ext cx="1818466" cy="1"/>
            </a:xfrm>
            <a:prstGeom prst="line">
              <a:avLst/>
            </a:prstGeom>
            <a:noFill/>
            <a:ln w="50800" cap="flat">
              <a:solidFill>
                <a:srgbClr val="000000"/>
              </a:solidFill>
              <a:prstDash val="solid"/>
              <a:round/>
            </a:ln>
            <a:effectLst/>
          </p:spPr>
          <p:txBody>
            <a:bodyPr wrap="square" lIns="0" tIns="0" rIns="0" bIns="0" numCol="1" anchor="t">
              <a:noAutofit/>
            </a:bodyPr>
            <a:lstStyle/>
            <a:p>
              <a:pPr>
                <a:defRPr sz="1200"/>
              </a:pPr>
            </a:p>
          </p:txBody>
        </p:sp>
        <p:sp>
          <p:nvSpPr>
            <p:cNvPr id="753" name="Line"/>
            <p:cNvSpPr/>
            <p:nvPr/>
          </p:nvSpPr>
          <p:spPr>
            <a:xfrm>
              <a:off x="7334088" y="3060700"/>
              <a:ext cx="1" cy="1525066"/>
            </a:xfrm>
            <a:prstGeom prst="line">
              <a:avLst/>
            </a:prstGeom>
            <a:noFill/>
            <a:ln w="50800" cap="flat">
              <a:solidFill>
                <a:srgbClr val="000000"/>
              </a:solidFill>
              <a:prstDash val="solid"/>
              <a:round/>
            </a:ln>
            <a:effectLst/>
          </p:spPr>
          <p:txBody>
            <a:bodyPr wrap="square" lIns="0" tIns="0" rIns="0" bIns="0" numCol="1" anchor="t">
              <a:noAutofit/>
            </a:bodyPr>
            <a:lstStyle/>
            <a:p>
              <a:pPr>
                <a:defRPr sz="1200"/>
              </a:pPr>
            </a:p>
          </p:txBody>
        </p:sp>
        <p:sp>
          <p:nvSpPr>
            <p:cNvPr id="754" name="Line"/>
            <p:cNvSpPr/>
            <p:nvPr/>
          </p:nvSpPr>
          <p:spPr>
            <a:xfrm flipH="1">
              <a:off x="425611" y="4610303"/>
              <a:ext cx="1809589" cy="1"/>
            </a:xfrm>
            <a:prstGeom prst="line">
              <a:avLst/>
            </a:prstGeom>
            <a:noFill/>
            <a:ln w="50800" cap="flat">
              <a:solidFill>
                <a:srgbClr val="000000"/>
              </a:solidFill>
              <a:prstDash val="solid"/>
              <a:round/>
            </a:ln>
            <a:effectLst/>
          </p:spPr>
          <p:txBody>
            <a:bodyPr wrap="square" lIns="0" tIns="0" rIns="0" bIns="0" numCol="1" anchor="t">
              <a:noAutofit/>
            </a:bodyPr>
            <a:lstStyle/>
            <a:p>
              <a:pPr>
                <a:defRPr sz="1200"/>
              </a:pPr>
            </a:p>
          </p:txBody>
        </p:sp>
        <p:sp>
          <p:nvSpPr>
            <p:cNvPr id="755" name="Line"/>
            <p:cNvSpPr/>
            <p:nvPr/>
          </p:nvSpPr>
          <p:spPr>
            <a:xfrm flipV="1">
              <a:off x="5626100" y="3009696"/>
              <a:ext cx="0" cy="1587704"/>
            </a:xfrm>
            <a:prstGeom prst="line">
              <a:avLst/>
            </a:prstGeom>
            <a:noFill/>
            <a:ln w="50800" cap="flat">
              <a:solidFill>
                <a:srgbClr val="000000"/>
              </a:solidFill>
              <a:prstDash val="solid"/>
              <a:round/>
            </a:ln>
            <a:effectLst/>
          </p:spPr>
          <p:txBody>
            <a:bodyPr wrap="square" lIns="0" tIns="0" rIns="0" bIns="0" numCol="1" anchor="t">
              <a:noAutofit/>
            </a:bodyPr>
            <a:lstStyle/>
            <a:p>
              <a:pPr>
                <a:defRPr sz="1200"/>
              </a:pPr>
            </a:p>
          </p:txBody>
        </p:sp>
        <p:sp>
          <p:nvSpPr>
            <p:cNvPr id="756" name="Line"/>
            <p:cNvSpPr/>
            <p:nvPr/>
          </p:nvSpPr>
          <p:spPr>
            <a:xfrm>
              <a:off x="5628176" y="3029559"/>
              <a:ext cx="1675120" cy="1"/>
            </a:xfrm>
            <a:prstGeom prst="line">
              <a:avLst/>
            </a:prstGeom>
            <a:noFill/>
            <a:ln w="50800" cap="flat">
              <a:solidFill>
                <a:srgbClr val="000000"/>
              </a:solidFill>
              <a:prstDash val="solid"/>
              <a:round/>
            </a:ln>
            <a:effectLst/>
          </p:spPr>
          <p:txBody>
            <a:bodyPr wrap="square" lIns="0" tIns="0" rIns="0" bIns="0" numCol="1" anchor="t">
              <a:noAutofit/>
            </a:bodyPr>
            <a:lstStyle/>
            <a:p>
              <a:pPr>
                <a:defRPr sz="1200"/>
              </a:pPr>
            </a:p>
          </p:txBody>
        </p:sp>
        <p:sp>
          <p:nvSpPr>
            <p:cNvPr id="757" name="0"/>
            <p:cNvSpPr/>
            <p:nvPr/>
          </p:nvSpPr>
          <p:spPr>
            <a:xfrm>
              <a:off x="235646" y="27686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758" name="1"/>
            <p:cNvSpPr/>
            <p:nvPr/>
          </p:nvSpPr>
          <p:spPr>
            <a:xfrm>
              <a:off x="1943100" y="27686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759" name="2"/>
            <p:cNvSpPr/>
            <p:nvPr/>
          </p:nvSpPr>
          <p:spPr>
            <a:xfrm>
              <a:off x="3657600" y="27686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760" name="3"/>
            <p:cNvSpPr/>
            <p:nvPr/>
          </p:nvSpPr>
          <p:spPr>
            <a:xfrm>
              <a:off x="5372100" y="27686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761" name="4"/>
            <p:cNvSpPr/>
            <p:nvPr/>
          </p:nvSpPr>
          <p:spPr>
            <a:xfrm>
              <a:off x="7086600" y="27686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762" name="5"/>
            <p:cNvSpPr/>
            <p:nvPr/>
          </p:nvSpPr>
          <p:spPr>
            <a:xfrm>
              <a:off x="228600" y="43561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763" name="6"/>
            <p:cNvSpPr/>
            <p:nvPr/>
          </p:nvSpPr>
          <p:spPr>
            <a:xfrm>
              <a:off x="1943100" y="43561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764" name="7"/>
            <p:cNvSpPr/>
            <p:nvPr/>
          </p:nvSpPr>
          <p:spPr>
            <a:xfrm>
              <a:off x="3657600" y="43561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765" name="8"/>
            <p:cNvSpPr/>
            <p:nvPr/>
          </p:nvSpPr>
          <p:spPr>
            <a:xfrm>
              <a:off x="5372100" y="43561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766" name="9"/>
            <p:cNvSpPr/>
            <p:nvPr/>
          </p:nvSpPr>
          <p:spPr>
            <a:xfrm>
              <a:off x="7086600" y="43561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788" name="Group"/>
            <p:cNvGrpSpPr/>
            <p:nvPr/>
          </p:nvGrpSpPr>
          <p:grpSpPr>
            <a:xfrm>
              <a:off x="-1" y="0"/>
              <a:ext cx="5892801" cy="889000"/>
              <a:chOff x="0" y="0"/>
              <a:chExt cx="5892800" cy="889000"/>
            </a:xfrm>
          </p:grpSpPr>
          <p:sp>
            <p:nvSpPr>
              <p:cNvPr id="767" name="0"/>
              <p:cNvSpPr/>
              <p:nvPr/>
            </p:nvSpPr>
            <p:spPr>
              <a:xfrm>
                <a:off x="8128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768" name="1"/>
              <p:cNvSpPr/>
              <p:nvPr/>
            </p:nvSpPr>
            <p:spPr>
              <a:xfrm>
                <a:off x="13208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769" name="0"/>
              <p:cNvSpPr/>
              <p:nvPr/>
            </p:nvSpPr>
            <p:spPr>
              <a:xfrm>
                <a:off x="8128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770" name="1"/>
              <p:cNvSpPr/>
              <p:nvPr/>
            </p:nvSpPr>
            <p:spPr>
              <a:xfrm>
                <a:off x="13208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771" name="1"/>
              <p:cNvSpPr/>
              <p:nvPr/>
            </p:nvSpPr>
            <p:spPr>
              <a:xfrm>
                <a:off x="18288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772" name="8"/>
              <p:cNvSpPr/>
              <p:nvPr/>
            </p:nvSpPr>
            <p:spPr>
              <a:xfrm>
                <a:off x="23368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773" name="2"/>
              <p:cNvSpPr/>
              <p:nvPr/>
            </p:nvSpPr>
            <p:spPr>
              <a:xfrm>
                <a:off x="18288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774" name="3"/>
              <p:cNvSpPr/>
              <p:nvPr/>
            </p:nvSpPr>
            <p:spPr>
              <a:xfrm>
                <a:off x="23368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775" name="8"/>
              <p:cNvSpPr/>
              <p:nvPr/>
            </p:nvSpPr>
            <p:spPr>
              <a:xfrm>
                <a:off x="28448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776" name="0"/>
              <p:cNvSpPr/>
              <p:nvPr/>
            </p:nvSpPr>
            <p:spPr>
              <a:xfrm>
                <a:off x="33528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777" name="4"/>
              <p:cNvSpPr/>
              <p:nvPr/>
            </p:nvSpPr>
            <p:spPr>
              <a:xfrm>
                <a:off x="28448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778" name="5"/>
              <p:cNvSpPr/>
              <p:nvPr/>
            </p:nvSpPr>
            <p:spPr>
              <a:xfrm>
                <a:off x="33528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779" name="0"/>
              <p:cNvSpPr/>
              <p:nvPr/>
            </p:nvSpPr>
            <p:spPr>
              <a:xfrm>
                <a:off x="38608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780" name="1"/>
              <p:cNvSpPr/>
              <p:nvPr/>
            </p:nvSpPr>
            <p:spPr>
              <a:xfrm>
                <a:off x="43688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781" name="6"/>
              <p:cNvSpPr/>
              <p:nvPr/>
            </p:nvSpPr>
            <p:spPr>
              <a:xfrm>
                <a:off x="38608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782" name="7"/>
              <p:cNvSpPr/>
              <p:nvPr/>
            </p:nvSpPr>
            <p:spPr>
              <a:xfrm>
                <a:off x="43688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783" name="8"/>
              <p:cNvSpPr/>
              <p:nvPr/>
            </p:nvSpPr>
            <p:spPr>
              <a:xfrm>
                <a:off x="48768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784" name="8"/>
              <p:cNvSpPr/>
              <p:nvPr/>
            </p:nvSpPr>
            <p:spPr>
              <a:xfrm>
                <a:off x="53848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785" name="8"/>
              <p:cNvSpPr/>
              <p:nvPr/>
            </p:nvSpPr>
            <p:spPr>
              <a:xfrm>
                <a:off x="48768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786" name="9"/>
              <p:cNvSpPr/>
              <p:nvPr/>
            </p:nvSpPr>
            <p:spPr>
              <a:xfrm>
                <a:off x="53848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787" name="id[]"/>
              <p:cNvSpPr txBox="1"/>
              <p:nvPr/>
            </p:nvSpPr>
            <p:spPr>
              <a:xfrm>
                <a:off x="0" y="469900"/>
                <a:ext cx="477952" cy="3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800">
                    <a:uFill>
                      <a:solidFill>
                        <a:srgbClr val="000000"/>
                      </a:solidFill>
                    </a:uFill>
                  </a:defRPr>
                </a:lvl1pPr>
              </a:lstStyle>
              <a:p>
                <a:pPr/>
                <a:r>
                  <a:t>id[]</a:t>
                </a:r>
              </a:p>
            </p:txBody>
          </p:sp>
        </p:grpSp>
      </p:grpSp>
      <p:sp>
        <p:nvSpPr>
          <p:cNvPr id="790" name="if and only if"/>
          <p:cNvSpPr txBox="1"/>
          <p:nvPr/>
        </p:nvSpPr>
        <p:spPr>
          <a:xfrm>
            <a:off x="7480300" y="1600200"/>
            <a:ext cx="1423292"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if and only if</a:t>
            </a:r>
          </a:p>
        </p:txBody>
      </p:sp>
      <p:sp>
        <p:nvSpPr>
          <p:cNvPr id="791" name="Line"/>
          <p:cNvSpPr/>
          <p:nvPr/>
        </p:nvSpPr>
        <p:spPr>
          <a:xfrm flipV="1">
            <a:off x="7340600" y="1898211"/>
            <a:ext cx="258088" cy="311590"/>
          </a:xfrm>
          <a:prstGeom prst="line">
            <a:avLst/>
          </a:prstGeom>
          <a:ln w="25400">
            <a:solidFill>
              <a:srgbClr val="8D3124"/>
            </a:solidFill>
            <a:headEnd type="triangle"/>
          </a:ln>
        </p:spPr>
        <p:txBody>
          <a:bodyPr lIns="0" tIns="0" rIns="0" bIns="0"/>
          <a:lstStyle/>
          <a:p>
            <a:pPr>
              <a:defRPr sz="1200"/>
            </a:pPr>
          </a:p>
        </p:txBody>
      </p:sp>
      <p:sp>
        <p:nvSpPr>
          <p:cNvPr id="792" name="Rectangle"/>
          <p:cNvSpPr/>
          <p:nvPr/>
        </p:nvSpPr>
        <p:spPr>
          <a:xfrm>
            <a:off x="2129539" y="5680577"/>
            <a:ext cx="8745723" cy="2849200"/>
          </a:xfrm>
          <a:prstGeom prst="rect">
            <a:avLst/>
          </a:prstGeom>
          <a:solidFill>
            <a:srgbClr val="FFFFFF"/>
          </a:solidFill>
          <a:ln w="12700">
            <a:miter lim="400000"/>
          </a:ln>
        </p:spPr>
        <p:txBody>
          <a:bodyPr lIns="203200" tIns="203200" rIns="203200" bIns="203200"/>
          <a:lstStyle/>
          <a:p>
            <a:pPr marL="7224" marR="7224" defTabSz="1295400">
              <a:lnSpc>
                <a:spcPct val="120000"/>
              </a:lnSpc>
              <a:defRPr b="1" sz="2000">
                <a:uFill>
                  <a:solidFill>
                    <a:srgbClr val="000000"/>
                  </a:solidFill>
                </a:u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16" presetID="23" grpId="2" fill="hold">
                                  <p:stCondLst>
                                    <p:cond delay="0"/>
                                  </p:stCondLst>
                                  <p:iterate type="el" backwards="0">
                                    <p:tmAbs val="0"/>
                                  </p:iterate>
                                  <p:childTnLst>
                                    <p:anim calcmode="lin" valueType="num">
                                      <p:cBhvr>
                                        <p:cTn id="10" dur="1000" fill="hold"/>
                                        <p:tgtEl>
                                          <p:spTgt spid="792"/>
                                        </p:tgtEl>
                                        <p:attrNameLst>
                                          <p:attrName>ppt_w</p:attrName>
                                        </p:attrNameLst>
                                      </p:cBhvr>
                                      <p:tavLst>
                                        <p:tav tm="0">
                                          <p:val>
                                            <p:strVal val="ppt_w"/>
                                          </p:val>
                                        </p:tav>
                                        <p:tav tm="100000">
                                          <p:val>
                                            <p:strVal val="4*ppt_w"/>
                                          </p:val>
                                        </p:tav>
                                      </p:tavLst>
                                    </p:anim>
                                    <p:anim calcmode="lin" valueType="num">
                                      <p:cBhvr>
                                        <p:cTn id="11" dur="1000" fill="hold"/>
                                        <p:tgtEl>
                                          <p:spTgt spid="792"/>
                                        </p:tgtEl>
                                        <p:attrNameLst>
                                          <p:attrName>ppt_h</p:attrName>
                                        </p:attrNameLst>
                                      </p:cBhvr>
                                      <p:tavLst>
                                        <p:tav tm="0">
                                          <p:val>
                                            <p:strVal val="ppt_h"/>
                                          </p:val>
                                        </p:tav>
                                        <p:tav tm="100000">
                                          <p:val>
                                            <p:strVal val="4*ppt_h"/>
                                          </p:val>
                                        </p:tav>
                                      </p:tavLst>
                                    </p:anim>
                                    <p:set>
                                      <p:cBhvr>
                                        <p:cTn id="12" fill="hold">
                                          <p:stCondLst>
                                            <p:cond delay="999"/>
                                          </p:stCondLst>
                                        </p:cTn>
                                        <p:tgtEl>
                                          <p:spTgt spid="7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9" grpId="1"/>
      <p:bldP build="whole" bldLvl="1" animBg="1" rev="0" advAuto="0" spid="792"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Quick-find  [eager approach]"/>
          <p:cNvSpPr txBox="1"/>
          <p:nvPr>
            <p:ph type="title"/>
          </p:nvPr>
        </p:nvSpPr>
        <p:spPr>
          <a:prstGeom prst="rect">
            <a:avLst/>
          </a:prstGeom>
        </p:spPr>
        <p:txBody>
          <a:bodyPr/>
          <a:lstStyle/>
          <a:p>
            <a:pPr/>
            <a:r>
              <a:t>Quick-find  </a:t>
            </a:r>
            <a:r>
              <a:rPr>
                <a:solidFill>
                  <a:srgbClr val="606060"/>
                </a:solidFill>
              </a:rPr>
              <a:t>[eager approach]</a:t>
            </a:r>
          </a:p>
        </p:txBody>
      </p:sp>
      <p:sp>
        <p:nvSpPr>
          <p:cNvPr id="795" name="Data structure.…"/>
          <p:cNvSpPr txBox="1"/>
          <p:nvPr>
            <p:ph type="body" idx="1"/>
          </p:nvPr>
        </p:nvSpPr>
        <p:spPr>
          <a:xfrm>
            <a:off x="745743" y="1168292"/>
            <a:ext cx="11379201" cy="8128001"/>
          </a:xfrm>
          <a:prstGeom prst="rect">
            <a:avLst/>
          </a:prstGeom>
        </p:spPr>
        <p:txBody>
          <a:bodyPr/>
          <a:lstStyle/>
          <a:p>
            <a:pPr indent="127000"/>
            <a:r>
              <a:t>Data structure.</a:t>
            </a:r>
          </a:p>
          <a:p>
            <a:pPr lvl="1" marL="1003300" indent="-368300"/>
            <a:r>
              <a:t>Integer array </a:t>
            </a:r>
            <a:r>
              <a:rPr sz="2000">
                <a:latin typeface="Lucida Sans Typewriter Regular"/>
                <a:ea typeface="Lucida Sans Typewriter Regular"/>
                <a:cs typeface="Lucida Sans Typewriter Regular"/>
                <a:sym typeface="Lucida Sans Typewriter Regular"/>
              </a:rPr>
              <a:t>id[]</a:t>
            </a:r>
            <a:r>
              <a:t> of </a:t>
            </a:r>
            <a:r>
              <a:t>length</a:t>
            </a:r>
            <a:r>
              <a:t> </a:t>
            </a:r>
            <a:r>
              <a:rPr sz="2000">
                <a:latin typeface="Lucida Sans Typewriter Regular"/>
                <a:ea typeface="Lucida Sans Typewriter Regular"/>
                <a:cs typeface="Lucida Sans Typewriter Regular"/>
                <a:sym typeface="Lucida Sans Typewriter Regular"/>
              </a:rPr>
              <a:t>N</a:t>
            </a:r>
            <a:r>
              <a:t>.</a:t>
            </a:r>
          </a:p>
          <a:p>
            <a:pPr lvl="1" marL="1003300" indent="-368300"/>
            <a:r>
              <a:t>Interpretation:  </a:t>
            </a:r>
            <a:r>
              <a:rPr sz="2000">
                <a:latin typeface="Lucida Sans Typewriter Regular"/>
                <a:ea typeface="Lucida Sans Typewriter Regular"/>
                <a:cs typeface="Lucida Sans Typewriter Regular"/>
                <a:sym typeface="Lucida Sans Typewriter Regular"/>
              </a:rPr>
              <a:t>id[p]</a:t>
            </a:r>
            <a:r>
              <a:t> </a:t>
            </a:r>
            <a:r>
              <a:t>is the id of the component containing </a:t>
            </a:r>
            <a:r>
              <a:rPr sz="2000">
                <a:latin typeface="Lucida Sans Typewriter Regular"/>
                <a:ea typeface="Lucida Sans Typewriter Regular"/>
                <a:cs typeface="Lucida Sans Typewriter Regular"/>
                <a:sym typeface="Lucida Sans Typewriter Regular"/>
              </a:rPr>
              <a:t>p</a:t>
            </a:r>
            <a:r>
              <a:t>.</a:t>
            </a:r>
          </a:p>
          <a:p>
            <a:pPr indent="127000"/>
            <a:br/>
            <a:br/>
            <a:br/>
            <a:br/>
            <a:r>
              <a:t>* </a:t>
            </a:r>
            <a:r>
              <a:rPr b="1">
                <a:latin typeface="+mn-lt"/>
                <a:ea typeface="+mn-ea"/>
                <a:cs typeface="+mn-cs"/>
                <a:sym typeface="Helvetica"/>
              </a:rPr>
              <a:t>Find</a:t>
            </a:r>
            <a:r>
              <a:t>.  </a:t>
            </a:r>
            <a:r>
              <a:t>What is the id of </a:t>
            </a:r>
            <a:r>
              <a:rPr sz="2000">
                <a:latin typeface="Lucida Sans Typewriter Regular"/>
                <a:ea typeface="Lucida Sans Typewriter Regular"/>
                <a:cs typeface="Lucida Sans Typewriter Regular"/>
                <a:sym typeface="Lucida Sans Typewriter Regular"/>
              </a:rPr>
              <a:t>p</a:t>
            </a:r>
            <a:r>
              <a:t>?</a:t>
            </a:r>
            <a:br/>
            <a:r>
              <a:t>* </a:t>
            </a:r>
            <a:r>
              <a:rPr b="1">
                <a:latin typeface="+mn-lt"/>
                <a:ea typeface="+mn-ea"/>
                <a:cs typeface="+mn-cs"/>
                <a:sym typeface="Helvetica"/>
              </a:rPr>
              <a:t>Connected</a:t>
            </a:r>
            <a:r>
              <a:t>.  </a:t>
            </a:r>
            <a:r>
              <a:t>Do </a:t>
            </a:r>
            <a:r>
              <a:rPr sz="2000">
                <a:latin typeface="Lucida Sans Typewriter Regular"/>
                <a:ea typeface="Lucida Sans Typewriter Regular"/>
                <a:cs typeface="Lucida Sans Typewriter Regular"/>
                <a:sym typeface="Lucida Sans Typewriter Regular"/>
              </a:rPr>
              <a:t>p </a:t>
            </a:r>
            <a:r>
              <a:t>and </a:t>
            </a:r>
            <a:r>
              <a:rPr sz="2000">
                <a:latin typeface="Lucida Sans Typewriter Regular"/>
                <a:ea typeface="Lucida Sans Typewriter Regular"/>
                <a:cs typeface="Lucida Sans Typewriter Regular"/>
                <a:sym typeface="Lucida Sans Typewriter Regular"/>
              </a:rPr>
              <a:t>q </a:t>
            </a:r>
            <a:r>
              <a:t>have the same id?</a:t>
            </a:r>
            <a:br/>
          </a:p>
        </p:txBody>
      </p:sp>
      <p:sp>
        <p:nvSpPr>
          <p:cNvPr id="7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7" name="id[6] = 0; id[1] = 1 6 and 1 are not connected"/>
          <p:cNvSpPr txBox="1"/>
          <p:nvPr/>
        </p:nvSpPr>
        <p:spPr>
          <a:xfrm>
            <a:off x="8457019" y="4379367"/>
            <a:ext cx="2829362" cy="8559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70000"/>
              </a:lnSpc>
              <a:defRPr sz="1800">
                <a:solidFill>
                  <a:srgbClr val="8D3124"/>
                </a:solidFill>
                <a:uFill>
                  <a:solidFill>
                    <a:srgbClr val="8D3124"/>
                  </a:solidFill>
                </a:uFill>
                <a:latin typeface="Lucida Sans Regular"/>
                <a:ea typeface="Lucida Sans Regular"/>
                <a:cs typeface="Lucida Sans Regular"/>
                <a:sym typeface="Lucida Sans Regular"/>
              </a:defRPr>
            </a:pPr>
            <a:r>
              <a:rPr>
                <a:latin typeface="Lucida Sans Typewriter Regular"/>
                <a:ea typeface="Lucida Sans Typewriter Regular"/>
                <a:cs typeface="Lucida Sans Typewriter Regular"/>
                <a:sym typeface="Lucida Sans Typewriter Regular"/>
              </a:rPr>
              <a:t>id[6]</a:t>
            </a:r>
            <a:r>
              <a:rPr b="1">
                <a:latin typeface="+mn-lt"/>
                <a:ea typeface="+mn-ea"/>
                <a:cs typeface="+mn-cs"/>
                <a:sym typeface="Helvetica"/>
              </a:rPr>
              <a:t> = </a:t>
            </a:r>
            <a:r>
              <a:rPr>
                <a:latin typeface="Lucida Sans Typewriter Regular"/>
                <a:ea typeface="Lucida Sans Typewriter Regular"/>
                <a:cs typeface="Lucida Sans Typewriter Regular"/>
                <a:sym typeface="Lucida Sans Typewriter Regular"/>
              </a:rPr>
              <a:t>0</a:t>
            </a:r>
            <a:r>
              <a:t>; </a:t>
            </a:r>
            <a:r>
              <a:rPr>
                <a:latin typeface="Lucida Sans Typewriter Regular"/>
                <a:ea typeface="Lucida Sans Typewriter Regular"/>
                <a:cs typeface="Lucida Sans Typewriter Regular"/>
                <a:sym typeface="Lucida Sans Typewriter Regular"/>
              </a:rPr>
              <a:t>id[1]</a:t>
            </a:r>
            <a:r>
              <a:rPr b="1">
                <a:latin typeface="+mn-lt"/>
                <a:ea typeface="+mn-ea"/>
                <a:cs typeface="+mn-cs"/>
                <a:sym typeface="Helvetica"/>
              </a:rPr>
              <a:t> = </a:t>
            </a:r>
            <a:r>
              <a:rPr>
                <a:latin typeface="Lucida Sans Typewriter Regular"/>
                <a:ea typeface="Lucida Sans Typewriter Regular"/>
                <a:cs typeface="Lucida Sans Typewriter Regular"/>
                <a:sym typeface="Lucida Sans Typewriter Regular"/>
              </a:rPr>
              <a:t>1</a:t>
            </a:r>
            <a:br>
              <a:rPr>
                <a:latin typeface="Lucida Sans Typewriter Regular"/>
                <a:ea typeface="Lucida Sans Typewriter Regular"/>
                <a:cs typeface="Lucida Sans Typewriter Regular"/>
                <a:sym typeface="Lucida Sans Typewriter Regular"/>
              </a:rPr>
            </a:br>
            <a:r>
              <a:rPr>
                <a:latin typeface="Lucida Sans Typewriter Regular"/>
                <a:ea typeface="Lucida Sans Typewriter Regular"/>
                <a:cs typeface="Lucida Sans Typewriter Regular"/>
                <a:sym typeface="Lucida Sans Typewriter Regular"/>
              </a:rPr>
              <a:t>6</a:t>
            </a:r>
            <a:r>
              <a:t> and </a:t>
            </a:r>
            <a:r>
              <a:rPr>
                <a:latin typeface="Lucida Sans Typewriter Regular"/>
                <a:ea typeface="Lucida Sans Typewriter Regular"/>
                <a:cs typeface="Lucida Sans Typewriter Regular"/>
                <a:sym typeface="Lucida Sans Typewriter Regular"/>
              </a:rPr>
              <a:t>1</a:t>
            </a:r>
            <a:r>
              <a:t> are not connected</a:t>
            </a:r>
          </a:p>
        </p:txBody>
      </p:sp>
      <p:grpSp>
        <p:nvGrpSpPr>
          <p:cNvPr id="818" name="Group"/>
          <p:cNvGrpSpPr/>
          <p:nvPr/>
        </p:nvGrpSpPr>
        <p:grpSpPr>
          <a:xfrm>
            <a:off x="3162300" y="3225800"/>
            <a:ext cx="5080000" cy="889000"/>
            <a:chOff x="0" y="0"/>
            <a:chExt cx="5080000" cy="889000"/>
          </a:xfrm>
        </p:grpSpPr>
        <p:sp>
          <p:nvSpPr>
            <p:cNvPr id="798" name="0"/>
            <p:cNvSpPr/>
            <p:nvPr/>
          </p:nvSpPr>
          <p:spPr>
            <a:xfrm>
              <a:off x="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799" name="1"/>
            <p:cNvSpPr/>
            <p:nvPr/>
          </p:nvSpPr>
          <p:spPr>
            <a:xfrm>
              <a:off x="508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800" name="0"/>
            <p:cNvSpPr/>
            <p:nvPr/>
          </p:nvSpPr>
          <p:spPr>
            <a:xfrm>
              <a:off x="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801" name="1"/>
            <p:cNvSpPr/>
            <p:nvPr/>
          </p:nvSpPr>
          <p:spPr>
            <a:xfrm>
              <a:off x="508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802" name="1"/>
            <p:cNvSpPr/>
            <p:nvPr/>
          </p:nvSpPr>
          <p:spPr>
            <a:xfrm>
              <a:off x="1016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803" name="8"/>
            <p:cNvSpPr/>
            <p:nvPr/>
          </p:nvSpPr>
          <p:spPr>
            <a:xfrm>
              <a:off x="1524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804" name="2"/>
            <p:cNvSpPr/>
            <p:nvPr/>
          </p:nvSpPr>
          <p:spPr>
            <a:xfrm>
              <a:off x="1016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805" name="3"/>
            <p:cNvSpPr/>
            <p:nvPr/>
          </p:nvSpPr>
          <p:spPr>
            <a:xfrm>
              <a:off x="1524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806" name="8"/>
            <p:cNvSpPr/>
            <p:nvPr/>
          </p:nvSpPr>
          <p:spPr>
            <a:xfrm>
              <a:off x="2032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807" name="0"/>
            <p:cNvSpPr/>
            <p:nvPr/>
          </p:nvSpPr>
          <p:spPr>
            <a:xfrm>
              <a:off x="2540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808" name="4"/>
            <p:cNvSpPr/>
            <p:nvPr/>
          </p:nvSpPr>
          <p:spPr>
            <a:xfrm>
              <a:off x="2032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809" name="5"/>
            <p:cNvSpPr/>
            <p:nvPr/>
          </p:nvSpPr>
          <p:spPr>
            <a:xfrm>
              <a:off x="2540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810" name="0"/>
            <p:cNvSpPr/>
            <p:nvPr/>
          </p:nvSpPr>
          <p:spPr>
            <a:xfrm>
              <a:off x="3048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811" name="1"/>
            <p:cNvSpPr/>
            <p:nvPr/>
          </p:nvSpPr>
          <p:spPr>
            <a:xfrm>
              <a:off x="3556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812" name="6"/>
            <p:cNvSpPr/>
            <p:nvPr/>
          </p:nvSpPr>
          <p:spPr>
            <a:xfrm>
              <a:off x="3048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813" name="7"/>
            <p:cNvSpPr/>
            <p:nvPr/>
          </p:nvSpPr>
          <p:spPr>
            <a:xfrm>
              <a:off x="3556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814" name="8"/>
            <p:cNvSpPr/>
            <p:nvPr/>
          </p:nvSpPr>
          <p:spPr>
            <a:xfrm>
              <a:off x="4064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815" name="8"/>
            <p:cNvSpPr/>
            <p:nvPr/>
          </p:nvSpPr>
          <p:spPr>
            <a:xfrm>
              <a:off x="45720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816" name="8"/>
            <p:cNvSpPr/>
            <p:nvPr/>
          </p:nvSpPr>
          <p:spPr>
            <a:xfrm>
              <a:off x="4064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817" name="9"/>
            <p:cNvSpPr/>
            <p:nvPr/>
          </p:nvSpPr>
          <p:spPr>
            <a:xfrm>
              <a:off x="45720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grpSp>
      <p:sp>
        <p:nvSpPr>
          <p:cNvPr id="819" name="id[]"/>
          <p:cNvSpPr txBox="1"/>
          <p:nvPr/>
        </p:nvSpPr>
        <p:spPr>
          <a:xfrm>
            <a:off x="2349500" y="3695700"/>
            <a:ext cx="72347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uFill>
                  <a:solidFill>
                    <a:srgbClr val="000000"/>
                  </a:solidFill>
                </a:uFill>
              </a:defRPr>
            </a:lvl1pPr>
          </a:lstStyle>
          <a:p>
            <a:pPr/>
            <a:r>
              <a:t>id[]</a:t>
            </a:r>
          </a:p>
        </p:txBody>
      </p:sp>
      <p:pic>
        <p:nvPicPr>
          <p:cNvPr id="820" name="螢幕快照 2016-03-02 下午3.40.59.png" descr="螢幕快照 2016-03-02 下午3.40.59.png"/>
          <p:cNvPicPr>
            <a:picLocks noChangeAspect="1"/>
          </p:cNvPicPr>
          <p:nvPr/>
        </p:nvPicPr>
        <p:blipFill>
          <a:blip r:embed="rId3">
            <a:extLst/>
          </a:blip>
          <a:stretch>
            <a:fillRect/>
          </a:stretch>
        </p:blipFill>
        <p:spPr>
          <a:xfrm>
            <a:off x="8215103" y="6527800"/>
            <a:ext cx="3949726" cy="3266691"/>
          </a:xfrm>
          <a:prstGeom prst="rect">
            <a:avLst/>
          </a:prstGeom>
          <a:ln w="12700"/>
        </p:spPr>
      </p:pic>
      <p:sp>
        <p:nvSpPr>
          <p:cNvPr id="821" name="after union of 6 and 1"/>
          <p:cNvSpPr txBox="1"/>
          <p:nvPr/>
        </p:nvSpPr>
        <p:spPr>
          <a:xfrm>
            <a:off x="4491681" y="9185740"/>
            <a:ext cx="2560107"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algn="ctr" defTabSz="1295400">
              <a:lnSpc>
                <a:spcPct val="150000"/>
              </a:lnSpc>
              <a:defRPr b="1" sz="1600">
                <a:uFill>
                  <a:solidFill>
                    <a:srgbClr val="000000"/>
                  </a:solidFill>
                </a:uFill>
                <a:latin typeface="Lucida Grande"/>
                <a:ea typeface="Lucida Grande"/>
                <a:cs typeface="Lucida Grande"/>
                <a:sym typeface="Lucida Grande"/>
              </a:defRPr>
            </a:pPr>
            <a:r>
              <a:t>after union of 6 and 1</a:t>
            </a:r>
            <a:br/>
          </a:p>
        </p:txBody>
      </p:sp>
      <p:sp>
        <p:nvSpPr>
          <p:cNvPr id="822" name="Line"/>
          <p:cNvSpPr/>
          <p:nvPr/>
        </p:nvSpPr>
        <p:spPr>
          <a:xfrm>
            <a:off x="4474313" y="8112598"/>
            <a:ext cx="6780" cy="469901"/>
          </a:xfrm>
          <a:prstGeom prst="line">
            <a:avLst/>
          </a:prstGeom>
          <a:ln w="25400">
            <a:solidFill>
              <a:srgbClr val="AB3226"/>
            </a:solidFill>
            <a:headEnd type="triangle"/>
          </a:ln>
        </p:spPr>
        <p:txBody>
          <a:bodyPr lIns="0" tIns="0" rIns="0" bIns="0"/>
          <a:lstStyle/>
          <a:p>
            <a:pPr>
              <a:defRPr sz="1200"/>
            </a:pPr>
          </a:p>
        </p:txBody>
      </p:sp>
      <p:sp>
        <p:nvSpPr>
          <p:cNvPr id="823" name="Line"/>
          <p:cNvSpPr/>
          <p:nvPr/>
        </p:nvSpPr>
        <p:spPr>
          <a:xfrm>
            <a:off x="4979440" y="8112598"/>
            <a:ext cx="1" cy="469901"/>
          </a:xfrm>
          <a:prstGeom prst="line">
            <a:avLst/>
          </a:prstGeom>
          <a:ln w="25400">
            <a:solidFill>
              <a:srgbClr val="AB3226"/>
            </a:solidFill>
            <a:headEnd type="triangle"/>
          </a:ln>
        </p:spPr>
        <p:txBody>
          <a:bodyPr lIns="0" tIns="0" rIns="0" bIns="0"/>
          <a:lstStyle/>
          <a:p>
            <a:pPr>
              <a:defRPr sz="1200"/>
            </a:pPr>
          </a:p>
        </p:txBody>
      </p:sp>
      <p:sp>
        <p:nvSpPr>
          <p:cNvPr id="824" name="Line"/>
          <p:cNvSpPr/>
          <p:nvPr/>
        </p:nvSpPr>
        <p:spPr>
          <a:xfrm>
            <a:off x="1927934" y="8112598"/>
            <a:ext cx="1" cy="469901"/>
          </a:xfrm>
          <a:prstGeom prst="line">
            <a:avLst/>
          </a:prstGeom>
          <a:ln w="25400">
            <a:solidFill>
              <a:srgbClr val="AB3226"/>
            </a:solidFill>
            <a:headEnd type="triangle"/>
          </a:ln>
        </p:spPr>
        <p:txBody>
          <a:bodyPr lIns="0" tIns="0" rIns="0" bIns="0"/>
          <a:lstStyle/>
          <a:p>
            <a:pPr>
              <a:defRPr sz="1200"/>
            </a:pPr>
          </a:p>
        </p:txBody>
      </p:sp>
      <p:grpSp>
        <p:nvGrpSpPr>
          <p:cNvPr id="846" name="Group"/>
          <p:cNvGrpSpPr/>
          <p:nvPr/>
        </p:nvGrpSpPr>
        <p:grpSpPr>
          <a:xfrm>
            <a:off x="906296" y="7147398"/>
            <a:ext cx="5854701" cy="889001"/>
            <a:chOff x="0" y="0"/>
            <a:chExt cx="5854700" cy="889000"/>
          </a:xfrm>
        </p:grpSpPr>
        <p:sp>
          <p:nvSpPr>
            <p:cNvPr id="825" name="1"/>
            <p:cNvSpPr/>
            <p:nvPr/>
          </p:nvSpPr>
          <p:spPr>
            <a:xfrm>
              <a:off x="774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826" name="1"/>
            <p:cNvSpPr/>
            <p:nvPr/>
          </p:nvSpPr>
          <p:spPr>
            <a:xfrm>
              <a:off x="1282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827" name="0"/>
            <p:cNvSpPr/>
            <p:nvPr/>
          </p:nvSpPr>
          <p:spPr>
            <a:xfrm>
              <a:off x="774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828" name="1"/>
            <p:cNvSpPr/>
            <p:nvPr/>
          </p:nvSpPr>
          <p:spPr>
            <a:xfrm>
              <a:off x="1282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829" name="1"/>
            <p:cNvSpPr/>
            <p:nvPr/>
          </p:nvSpPr>
          <p:spPr>
            <a:xfrm>
              <a:off x="1790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830" name="8"/>
            <p:cNvSpPr/>
            <p:nvPr/>
          </p:nvSpPr>
          <p:spPr>
            <a:xfrm>
              <a:off x="2298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831" name="2"/>
            <p:cNvSpPr/>
            <p:nvPr/>
          </p:nvSpPr>
          <p:spPr>
            <a:xfrm>
              <a:off x="1790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832" name="3"/>
            <p:cNvSpPr/>
            <p:nvPr/>
          </p:nvSpPr>
          <p:spPr>
            <a:xfrm>
              <a:off x="2298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833" name="8"/>
            <p:cNvSpPr/>
            <p:nvPr/>
          </p:nvSpPr>
          <p:spPr>
            <a:xfrm>
              <a:off x="2806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834" name="1"/>
            <p:cNvSpPr/>
            <p:nvPr/>
          </p:nvSpPr>
          <p:spPr>
            <a:xfrm>
              <a:off x="3314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835" name="4"/>
            <p:cNvSpPr/>
            <p:nvPr/>
          </p:nvSpPr>
          <p:spPr>
            <a:xfrm>
              <a:off x="2806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836" name="5"/>
            <p:cNvSpPr/>
            <p:nvPr/>
          </p:nvSpPr>
          <p:spPr>
            <a:xfrm>
              <a:off x="3314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837" name="1"/>
            <p:cNvSpPr/>
            <p:nvPr/>
          </p:nvSpPr>
          <p:spPr>
            <a:xfrm>
              <a:off x="3822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838" name="1"/>
            <p:cNvSpPr/>
            <p:nvPr/>
          </p:nvSpPr>
          <p:spPr>
            <a:xfrm>
              <a:off x="4330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839" name="6"/>
            <p:cNvSpPr/>
            <p:nvPr/>
          </p:nvSpPr>
          <p:spPr>
            <a:xfrm>
              <a:off x="3822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840" name="7"/>
            <p:cNvSpPr/>
            <p:nvPr/>
          </p:nvSpPr>
          <p:spPr>
            <a:xfrm>
              <a:off x="4330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841" name="8"/>
            <p:cNvSpPr/>
            <p:nvPr/>
          </p:nvSpPr>
          <p:spPr>
            <a:xfrm>
              <a:off x="4838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842" name="8"/>
            <p:cNvSpPr/>
            <p:nvPr/>
          </p:nvSpPr>
          <p:spPr>
            <a:xfrm>
              <a:off x="5346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843" name="8"/>
            <p:cNvSpPr/>
            <p:nvPr/>
          </p:nvSpPr>
          <p:spPr>
            <a:xfrm>
              <a:off x="4838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844" name="9"/>
            <p:cNvSpPr/>
            <p:nvPr/>
          </p:nvSpPr>
          <p:spPr>
            <a:xfrm>
              <a:off x="5346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845" name="id[]"/>
            <p:cNvSpPr txBox="1"/>
            <p:nvPr/>
          </p:nvSpPr>
          <p:spPr>
            <a:xfrm>
              <a:off x="0" y="457200"/>
              <a:ext cx="477952" cy="3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800">
                  <a:uFill>
                    <a:solidFill>
                      <a:srgbClr val="000000"/>
                    </a:solidFill>
                  </a:uFill>
                </a:defRPr>
              </a:lvl1pPr>
            </a:lstStyle>
            <a:p>
              <a:pPr/>
              <a:r>
                <a:t>id[]</a:t>
              </a:r>
            </a:p>
          </p:txBody>
        </p:sp>
      </p:grpSp>
      <p:sp>
        <p:nvSpPr>
          <p:cNvPr id="847" name="union (6, 1)"/>
          <p:cNvSpPr txBox="1"/>
          <p:nvPr/>
        </p:nvSpPr>
        <p:spPr>
          <a:xfrm>
            <a:off x="647881" y="6896100"/>
            <a:ext cx="2560107" cy="673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algn="ctr" defTabSz="1295400">
              <a:lnSpc>
                <a:spcPct val="150000"/>
              </a:lnSpc>
              <a:defRPr b="1" sz="1600">
                <a:uFill>
                  <a:solidFill>
                    <a:srgbClr val="000000"/>
                  </a:solidFill>
                </a:uFill>
                <a:latin typeface="Lucida Grande"/>
                <a:ea typeface="Lucida Grande"/>
                <a:cs typeface="Lucida Grande"/>
                <a:sym typeface="Lucida Grande"/>
              </a:defRPr>
            </a:pPr>
            <a:r>
              <a:t>union (6, 1)</a:t>
            </a:r>
            <a:br/>
          </a:p>
        </p:txBody>
      </p:sp>
      <p:sp>
        <p:nvSpPr>
          <p:cNvPr id="848" name="* Union.  To merge components containing p and q, change all entries whose id equals id[p] to id[q]."/>
          <p:cNvSpPr txBox="1"/>
          <p:nvPr/>
        </p:nvSpPr>
        <p:spPr>
          <a:xfrm>
            <a:off x="664376" y="5582080"/>
            <a:ext cx="10158265" cy="10632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58702" indent="127000" defTabSz="1295400">
              <a:lnSpc>
                <a:spcPts val="3900"/>
              </a:lnSpc>
              <a:buClr>
                <a:srgbClr val="0048AA"/>
              </a:buClr>
              <a:defRPr>
                <a:uFill>
                  <a:solidFill>
                    <a:srgbClr val="000000"/>
                  </a:solidFill>
                </a:uFill>
                <a:latin typeface="Lucida Sans Regular"/>
                <a:ea typeface="Lucida Sans Regular"/>
                <a:cs typeface="Lucida Sans Regular"/>
                <a:sym typeface="Lucida Sans Regular"/>
              </a:defRPr>
            </a:pPr>
            <a:r>
              <a:t>* </a:t>
            </a:r>
            <a:r>
              <a:rPr b="1">
                <a:latin typeface="+mn-lt"/>
                <a:ea typeface="+mn-ea"/>
                <a:cs typeface="+mn-cs"/>
                <a:sym typeface="Helvetica"/>
              </a:rPr>
              <a:t>Union</a:t>
            </a:r>
            <a:r>
              <a:t>.  </a:t>
            </a:r>
            <a:r>
              <a:t>To merge components containing </a:t>
            </a:r>
            <a:r>
              <a:rPr sz="2000">
                <a:latin typeface="Lucida Sans Typewriter Regular"/>
                <a:ea typeface="Lucida Sans Typewriter Regular"/>
                <a:cs typeface="Lucida Sans Typewriter Regular"/>
                <a:sym typeface="Lucida Sans Typewriter Regular"/>
              </a:rPr>
              <a:t>p</a:t>
            </a:r>
            <a:r>
              <a:t> and </a:t>
            </a:r>
            <a:r>
              <a:rPr sz="2000">
                <a:latin typeface="Lucida Sans Typewriter Regular"/>
                <a:ea typeface="Lucida Sans Typewriter Regular"/>
                <a:cs typeface="Lucida Sans Typewriter Regular"/>
                <a:sym typeface="Lucida Sans Typewriter Regular"/>
              </a:rPr>
              <a:t>q</a:t>
            </a:r>
            <a:r>
              <a:t>, change all entries</a:t>
            </a:r>
            <a:br/>
            <a:r>
              <a:t>whose id equals </a:t>
            </a:r>
            <a:r>
              <a:rPr sz="2000">
                <a:latin typeface="Lucida Sans Typewriter Regular"/>
                <a:ea typeface="Lucida Sans Typewriter Regular"/>
                <a:cs typeface="Lucida Sans Typewriter Regular"/>
                <a:sym typeface="Lucida Sans Typewriter Regular"/>
              </a:rPr>
              <a:t>id[p]</a:t>
            </a:r>
            <a:r>
              <a:t> to </a:t>
            </a:r>
            <a:r>
              <a:rPr sz="2000">
                <a:latin typeface="Lucida Sans Typewriter Regular"/>
                <a:ea typeface="Lucida Sans Typewriter Regular"/>
                <a:cs typeface="Lucida Sans Typewriter Regular"/>
                <a:sym typeface="Lucida Sans Typewriter Regular"/>
              </a:rPr>
              <a:t>id[q]</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5" presetID="3" grpId="2" fill="hold">
                                  <p:stCondLst>
                                    <p:cond delay="0"/>
                                  </p:stCondLst>
                                  <p:iterate type="el" backwards="0">
                                    <p:tmAbs val="0"/>
                                  </p:iterate>
                                  <p:childTnLst>
                                    <p:set>
                                      <p:cBhvr>
                                        <p:cTn id="10" fill="hold"/>
                                        <p:tgtEl>
                                          <p:spTgt spid="797"/>
                                        </p:tgtEl>
                                        <p:attrNameLst>
                                          <p:attrName>style.visibility</p:attrName>
                                        </p:attrNameLst>
                                      </p:cBhvr>
                                      <p:to>
                                        <p:strVal val="visible"/>
                                      </p:to>
                                    </p:set>
                                    <p:animEffect filter="blinds(vertical)" transition="in">
                                      <p:cBhvr>
                                        <p:cTn id="11" dur="1000"/>
                                        <p:tgtEl>
                                          <p:spTgt spid="797"/>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lt" backwards="0">
                                    <p:tmAbs val="100"/>
                                  </p:iterate>
                                  <p:childTnLst>
                                    <p:set>
                                      <p:cBhvr>
                                        <p:cTn id="15" fill="hold"/>
                                        <p:tgtEl>
                                          <p:spTgt spid="84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4" fill="hold">
                                  <p:stCondLst>
                                    <p:cond delay="0"/>
                                  </p:stCondLst>
                                  <p:iterate type="el" backwards="0">
                                    <p:tmAbs val="0"/>
                                  </p:iterate>
                                  <p:childTnLst>
                                    <p:set>
                                      <p:cBhvr>
                                        <p:cTn id="19" fill="hold"/>
                                        <p:tgtEl>
                                          <p:spTgt spid="84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5" fill="hold">
                                  <p:stCondLst>
                                    <p:cond delay="0"/>
                                  </p:stCondLst>
                                  <p:iterate type="el" backwards="0">
                                    <p:tmAbs val="0"/>
                                  </p:iterate>
                                  <p:childTnLst>
                                    <p:set>
                                      <p:cBhvr>
                                        <p:cTn id="23" fill="hold"/>
                                        <p:tgtEl>
                                          <p:spTgt spid="821"/>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6" fill="hold">
                                  <p:stCondLst>
                                    <p:cond delay="0"/>
                                  </p:stCondLst>
                                  <p:iterate type="el" backwards="0">
                                    <p:tmAbs val="0"/>
                                  </p:iterate>
                                  <p:childTnLst>
                                    <p:set>
                                      <p:cBhvr>
                                        <p:cTn id="26" fill="hold"/>
                                        <p:tgtEl>
                                          <p:spTgt spid="822"/>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7" fill="hold">
                                  <p:stCondLst>
                                    <p:cond delay="0"/>
                                  </p:stCondLst>
                                  <p:iterate type="el" backwards="0">
                                    <p:tmAbs val="0"/>
                                  </p:iterate>
                                  <p:childTnLst>
                                    <p:set>
                                      <p:cBhvr>
                                        <p:cTn id="29" fill="hold"/>
                                        <p:tgtEl>
                                          <p:spTgt spid="823"/>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8" fill="hold">
                                  <p:stCondLst>
                                    <p:cond delay="0"/>
                                  </p:stCondLst>
                                  <p:iterate type="el" backwards="0">
                                    <p:tmAbs val="0"/>
                                  </p:iterate>
                                  <p:childTnLst>
                                    <p:set>
                                      <p:cBhvr>
                                        <p:cTn id="32" fill="hold"/>
                                        <p:tgtEl>
                                          <p:spTgt spid="824"/>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9" fill="hold">
                                  <p:stCondLst>
                                    <p:cond delay="0"/>
                                  </p:stCondLst>
                                  <p:iterate type="el" backwards="0">
                                    <p:tmAbs val="0"/>
                                  </p:iterate>
                                  <p:childTnLst>
                                    <p:set>
                                      <p:cBhvr>
                                        <p:cTn id="35" fill="hold"/>
                                        <p:tgtEl>
                                          <p:spTgt spid="84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5" presetID="3" grpId="10" fill="hold">
                                  <p:stCondLst>
                                    <p:cond delay="0"/>
                                  </p:stCondLst>
                                  <p:iterate type="el" backwards="0">
                                    <p:tmAbs val="0"/>
                                  </p:iterate>
                                  <p:childTnLst>
                                    <p:set>
                                      <p:cBhvr>
                                        <p:cTn id="39" fill="hold"/>
                                        <p:tgtEl>
                                          <p:spTgt spid="820"/>
                                        </p:tgtEl>
                                        <p:attrNameLst>
                                          <p:attrName>style.visibility</p:attrName>
                                        </p:attrNameLst>
                                      </p:cBhvr>
                                      <p:to>
                                        <p:strVal val="visible"/>
                                      </p:to>
                                    </p:set>
                                    <p:animEffect filter="blinds(vertical)" transition="in">
                                      <p:cBhvr>
                                        <p:cTn id="40" dur="1000"/>
                                        <p:tgtEl>
                                          <p:spTgt spid="8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3" grpId="7"/>
      <p:bldP build="p" bldLvl="1" animBg="1" rev="0" advAuto="0" spid="795" grpId="1"/>
      <p:bldP build="whole" bldLvl="1" animBg="1" rev="0" advAuto="0" spid="824" grpId="8"/>
      <p:bldP build="whole" bldLvl="1" animBg="1" rev="0" advAuto="0" spid="847" grpId="4"/>
      <p:bldP build="whole" bldLvl="1" animBg="1" rev="0" advAuto="0" spid="797" grpId="2"/>
      <p:bldP build="whole" bldLvl="1" animBg="1" rev="0" advAuto="0" spid="848" grpId="3"/>
      <p:bldP build="whole" bldLvl="1" animBg="1" rev="0" advAuto="0" spid="846" grpId="9"/>
      <p:bldP build="whole" bldLvl="1" animBg="1" rev="0" advAuto="0" spid="820" grpId="10"/>
      <p:bldP build="whole" bldLvl="1" animBg="1" rev="0" advAuto="0" spid="821" grpId="5"/>
      <p:bldP build="whole" bldLvl="1" animBg="1" rev="0" advAuto="0" spid="822" grpId="6"/>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2" name="Quick-find is too slow"/>
          <p:cNvSpPr txBox="1"/>
          <p:nvPr>
            <p:ph type="title"/>
          </p:nvPr>
        </p:nvSpPr>
        <p:spPr>
          <a:prstGeom prst="rect">
            <a:avLst/>
          </a:prstGeom>
        </p:spPr>
        <p:txBody>
          <a:bodyPr/>
          <a:lstStyle/>
          <a:p>
            <a:pPr/>
            <a:r>
              <a:t>Quick-find is too slow</a:t>
            </a:r>
          </a:p>
        </p:txBody>
      </p:sp>
      <p:sp>
        <p:nvSpPr>
          <p:cNvPr id="853" name="Cost model.  Number of array accesses (for read or write).…"/>
          <p:cNvSpPr txBox="1"/>
          <p:nvPr>
            <p:ph type="body" idx="1"/>
          </p:nvPr>
        </p:nvSpPr>
        <p:spPr>
          <a:prstGeom prst="rect">
            <a:avLst/>
          </a:prstGeom>
        </p:spPr>
        <p:txBody>
          <a:bodyPr/>
          <a:lstStyle/>
          <a:p>
            <a:pPr indent="127000"/>
            <a:r>
              <a:t>Cost model. </a:t>
            </a:r>
            <a:r>
              <a:t> Number of array accesses (for read or write).</a:t>
            </a:r>
          </a:p>
          <a:p>
            <a:pPr indent="127000"/>
            <a:br/>
            <a:br/>
            <a:br/>
            <a:br/>
            <a:br/>
            <a:br/>
            <a:br/>
            <a:br/>
            <a:br/>
            <a:br/>
            <a:r>
              <a:t>Union is too expensive.  </a:t>
            </a:r>
            <a:r>
              <a:t>It takes </a:t>
            </a:r>
            <a:r>
              <a:rPr i="1">
                <a:latin typeface="Times New Roman"/>
                <a:ea typeface="Times New Roman"/>
                <a:cs typeface="Times New Roman"/>
                <a:sym typeface="Times New Roman"/>
              </a:rPr>
              <a:t>N</a:t>
            </a:r>
            <a:r>
              <a:rPr baseline="31999">
                <a:latin typeface="Times New Roman"/>
                <a:ea typeface="Times New Roman"/>
                <a:cs typeface="Times New Roman"/>
                <a:sym typeface="Times New Roman"/>
              </a:rPr>
              <a:t> 2</a:t>
            </a:r>
            <a:r>
              <a:t> array accesses to process</a:t>
            </a:r>
            <a:br/>
            <a:r>
              <a:t>a sequence of </a:t>
            </a:r>
            <a:r>
              <a:rPr i="1">
                <a:latin typeface="Times New Roman"/>
                <a:ea typeface="Times New Roman"/>
                <a:cs typeface="Times New Roman"/>
                <a:sym typeface="Times New Roman"/>
              </a:rPr>
              <a:t>N</a:t>
            </a:r>
            <a:r>
              <a:t> union operations on </a:t>
            </a:r>
            <a:r>
              <a:rPr i="1">
                <a:latin typeface="Times New Roman"/>
                <a:ea typeface="Times New Roman"/>
                <a:cs typeface="Times New Roman"/>
                <a:sym typeface="Times New Roman"/>
              </a:rPr>
              <a:t>N</a:t>
            </a:r>
            <a:r>
              <a:t> objects.</a:t>
            </a:r>
          </a:p>
        </p:txBody>
      </p:sp>
      <p:sp>
        <p:nvSpPr>
          <p:cNvPr id="8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855" name="表格 1"/>
          <p:cNvGraphicFramePr/>
          <p:nvPr/>
        </p:nvGraphicFramePr>
        <p:xfrm>
          <a:off x="1828800" y="2693680"/>
          <a:ext cx="8509000" cy="122555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413000"/>
                <a:gridCol w="1524000"/>
                <a:gridCol w="1524000"/>
                <a:gridCol w="1524000"/>
                <a:gridCol w="1524000"/>
              </a:tblGrid>
              <a:tr h="609600">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algorithm</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initialize</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union</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find</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connected</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quick-find</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lnR w="28575">
                      <a:miter lim="400000"/>
                    </a:lnR>
                    <a:lnB w="28575">
                      <a:miter lim="400000"/>
                    </a:lnB>
                  </a:tcPr>
                </a:tc>
              </a:tr>
            </a:tbl>
          </a:graphicData>
        </a:graphic>
      </p:graphicFrame>
      <p:sp>
        <p:nvSpPr>
          <p:cNvPr id="856" name="order of growth of number of array accesses"/>
          <p:cNvSpPr txBox="1"/>
          <p:nvPr/>
        </p:nvSpPr>
        <p:spPr>
          <a:xfrm>
            <a:off x="2362200" y="4089400"/>
            <a:ext cx="6946900" cy="330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150000"/>
              </a:lnSpc>
              <a:defRPr b="1" sz="1600">
                <a:uFill>
                  <a:solidFill>
                    <a:srgbClr val="000000"/>
                  </a:solidFill>
                </a:uFill>
                <a:latin typeface="Lucida Grande"/>
                <a:ea typeface="Lucida Grande"/>
                <a:cs typeface="Lucida Grande"/>
                <a:sym typeface="Lucida Grande"/>
              </a:defRPr>
            </a:lvl1pPr>
          </a:lstStyle>
          <a:p>
            <a:pPr/>
            <a:r>
              <a:t>order of growth of number of array accesses</a:t>
            </a:r>
          </a:p>
        </p:txBody>
      </p:sp>
      <p:grpSp>
        <p:nvGrpSpPr>
          <p:cNvPr id="859" name="Group"/>
          <p:cNvGrpSpPr/>
          <p:nvPr/>
        </p:nvGrpSpPr>
        <p:grpSpPr>
          <a:xfrm>
            <a:off x="6437651" y="6241701"/>
            <a:ext cx="2478588" cy="545747"/>
            <a:chOff x="0" y="0"/>
            <a:chExt cx="2478587" cy="545746"/>
          </a:xfrm>
        </p:grpSpPr>
        <p:sp>
          <p:nvSpPr>
            <p:cNvPr id="857" name="quadratic"/>
            <p:cNvSpPr txBox="1"/>
            <p:nvPr/>
          </p:nvSpPr>
          <p:spPr>
            <a:xfrm>
              <a:off x="344987" y="0"/>
              <a:ext cx="2133601" cy="431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sz="2200">
                  <a:solidFill>
                    <a:srgbClr val="8D3124"/>
                  </a:solidFill>
                  <a:uFill>
                    <a:solidFill>
                      <a:srgbClr val="8D3124"/>
                    </a:solidFill>
                  </a:uFill>
                  <a:latin typeface="Lucida Sans Regular"/>
                  <a:ea typeface="Lucida Sans Regular"/>
                  <a:cs typeface="Lucida Sans Regular"/>
                  <a:sym typeface="Lucida Sans Regular"/>
                </a:defRPr>
              </a:lvl1pPr>
            </a:lstStyle>
            <a:p>
              <a:pPr/>
              <a:r>
                <a:t>quadratic</a:t>
              </a:r>
            </a:p>
          </p:txBody>
        </p:sp>
        <p:sp>
          <p:nvSpPr>
            <p:cNvPr id="858" name="Line"/>
            <p:cNvSpPr/>
            <p:nvPr/>
          </p:nvSpPr>
          <p:spPr>
            <a:xfrm flipV="1">
              <a:off x="0" y="287675"/>
              <a:ext cx="273392" cy="25807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53">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9" grpId="2"/>
      <p:bldP build="p" bldLvl="1" animBg="1" rev="0" advAuto="0" spid="853"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Quadratic algorithms do not scale but even worse"/>
          <p:cNvSpPr txBox="1"/>
          <p:nvPr>
            <p:ph type="title"/>
          </p:nvPr>
        </p:nvSpPr>
        <p:spPr>
          <a:prstGeom prst="rect">
            <a:avLst/>
          </a:prstGeom>
        </p:spPr>
        <p:txBody>
          <a:bodyPr/>
          <a:lstStyle/>
          <a:p>
            <a:pPr/>
            <a:r>
              <a:t>Quadratic algorithms do not scale but even worse</a:t>
            </a:r>
          </a:p>
        </p:txBody>
      </p:sp>
      <p:sp>
        <p:nvSpPr>
          <p:cNvPr id="864" name="Rough standard (for now).…"/>
          <p:cNvSpPr txBox="1"/>
          <p:nvPr>
            <p:ph type="body" idx="1"/>
          </p:nvPr>
        </p:nvSpPr>
        <p:spPr>
          <a:prstGeom prst="rect">
            <a:avLst/>
          </a:prstGeom>
        </p:spPr>
        <p:txBody>
          <a:bodyPr/>
          <a:lstStyle/>
          <a:p>
            <a:pPr indent="127000"/>
            <a:r>
              <a:t>Rough standard (for now).</a:t>
            </a:r>
          </a:p>
          <a:p>
            <a:pPr lvl="1" marL="1003300" indent="-368300"/>
            <a:r>
              <a:t>10</a:t>
            </a:r>
            <a:r>
              <a:rPr baseline="31999"/>
              <a:t>9</a:t>
            </a:r>
            <a:r>
              <a:t> operations per second.</a:t>
            </a:r>
          </a:p>
          <a:p>
            <a:pPr lvl="1" marL="1003300" indent="-368300"/>
            <a:r>
              <a:t>10</a:t>
            </a:r>
            <a:r>
              <a:rPr baseline="31999"/>
              <a:t>9</a:t>
            </a:r>
            <a:r>
              <a:t> words of main memory.</a:t>
            </a:r>
          </a:p>
          <a:p>
            <a:pPr lvl="1" marL="1003300" indent="-368300"/>
            <a:r>
              <a:t>Touch all words in approximately 1 second.</a:t>
            </a:r>
          </a:p>
          <a:p>
            <a:pPr lvl="2"/>
          </a:p>
          <a:p>
            <a:pPr indent="127000"/>
            <a:r>
              <a:t>Ex.  Huge problem for quick-find.</a:t>
            </a:r>
          </a:p>
          <a:p>
            <a:pPr lvl="1" marL="1003300" indent="-368300"/>
            <a:r>
              <a:t>10</a:t>
            </a:r>
            <a:r>
              <a:rPr baseline="31999"/>
              <a:t>9</a:t>
            </a:r>
            <a:r>
              <a:t> union commands on 10</a:t>
            </a:r>
            <a:r>
              <a:rPr baseline="31999"/>
              <a:t>9</a:t>
            </a:r>
            <a:r>
              <a:t> objects.</a:t>
            </a:r>
          </a:p>
          <a:p>
            <a:pPr lvl="1" marL="1003300" indent="-368300"/>
            <a:r>
              <a:t>Quick-find takes more than 10</a:t>
            </a:r>
            <a:r>
              <a:rPr baseline="31999"/>
              <a:t>18</a:t>
            </a:r>
            <a:r>
              <a:t> operations.</a:t>
            </a:r>
          </a:p>
          <a:p>
            <a:pPr lvl="1" marL="1003300" indent="-368300"/>
            <a:r>
              <a:t>30+ years of computer time!</a:t>
            </a:r>
          </a:p>
          <a:p>
            <a:pPr lvl="1" marL="1003300" indent="-368300"/>
          </a:p>
          <a:p>
            <a:pPr indent="127000"/>
            <a:r>
              <a:t>Quadratic algorithms don't scale with technology.</a:t>
            </a:r>
          </a:p>
          <a:p>
            <a:pPr lvl="1" marL="1003300" indent="-368300"/>
            <a:r>
              <a:t>New computer may be 10x as fast.</a:t>
            </a:r>
          </a:p>
          <a:p>
            <a:pPr lvl="1" marL="1003300" indent="-368300"/>
            <a:r>
              <a:t>But, has 10x as much memory </a:t>
            </a:r>
            <a:r>
              <a:rPr>
                <a:latin typeface="Symbol"/>
                <a:ea typeface="Symbol"/>
                <a:cs typeface="Symbol"/>
                <a:sym typeface="Symbol"/>
              </a:rPr>
              <a:t>Þ </a:t>
            </a:r>
            <a:br>
              <a:rPr>
                <a:latin typeface="Symbol"/>
                <a:ea typeface="Symbol"/>
                <a:cs typeface="Symbol"/>
                <a:sym typeface="Symbol"/>
              </a:rPr>
            </a:br>
            <a:r>
              <a:t>want to solve a problem that is 10x as big.</a:t>
            </a:r>
          </a:p>
          <a:p>
            <a:pPr lvl="1" marL="1003300" indent="-368300"/>
            <a:r>
              <a:t>With quadratic algorithm, takes 10x as long!</a:t>
            </a:r>
          </a:p>
        </p:txBody>
      </p:sp>
      <p:sp>
        <p:nvSpPr>
          <p:cNvPr id="8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66" name="LinearithmicVsQuadratic.pdf" descr="LinearithmicVsQuadratic.pdf"/>
          <p:cNvPicPr>
            <a:picLocks noChangeAspect="1"/>
          </p:cNvPicPr>
          <p:nvPr/>
        </p:nvPicPr>
        <p:blipFill>
          <a:blip r:embed="rId3">
            <a:extLst/>
          </a:blip>
          <a:srcRect l="0" t="0" r="0" b="0"/>
          <a:stretch>
            <a:fillRect/>
          </a:stretch>
        </p:blipFill>
        <p:spPr>
          <a:xfrm>
            <a:off x="8718105" y="5498346"/>
            <a:ext cx="3505201" cy="3848849"/>
          </a:xfrm>
          <a:prstGeom prst="rect">
            <a:avLst/>
          </a:prstGeom>
          <a:ln w="12700"/>
        </p:spPr>
      </p:pic>
      <p:pic>
        <p:nvPicPr>
          <p:cNvPr id="867" name="computer-chip.jpg" descr="computer-chip.jpg"/>
          <p:cNvPicPr>
            <a:picLocks noChangeAspect="1"/>
          </p:cNvPicPr>
          <p:nvPr/>
        </p:nvPicPr>
        <p:blipFill>
          <a:blip r:embed="rId4">
            <a:extLst/>
          </a:blip>
          <a:stretch>
            <a:fillRect/>
          </a:stretch>
        </p:blipFill>
        <p:spPr>
          <a:xfrm>
            <a:off x="9182100" y="1413668"/>
            <a:ext cx="3048000" cy="2586039"/>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64">
                                            <p:txEl>
                                              <p:pRg st="5" end="5"/>
                                            </p:txEl>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64">
                                            <p:txEl>
                                              <p:pRg st="6" end="6"/>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864">
                                            <p:txEl>
                                              <p:pRg st="7" end="7"/>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864">
                                            <p:txEl>
                                              <p:pRg st="8" end="8"/>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864">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864">
                                            <p:txEl>
                                              <p:pRg st="10" end="10"/>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864">
                                            <p:txEl>
                                              <p:pRg st="11" end="11"/>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864">
                                            <p:txEl>
                                              <p:pRg st="12" end="12"/>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864">
                                            <p:txEl>
                                              <p:pRg st="13" end="13"/>
                                            </p:txEl>
                                          </p:spTgt>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2" fill="hold">
                                  <p:stCondLst>
                                    <p:cond delay="0"/>
                                  </p:stCondLst>
                                  <p:iterate type="el" backwards="0">
                                    <p:tmAbs val="0"/>
                                  </p:iterate>
                                  <p:childTnLst>
                                    <p:set>
                                      <p:cBhvr>
                                        <p:cTn id="27" fill="hold"/>
                                        <p:tgtEl>
                                          <p:spTgt spid="8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66" grpId="2"/>
      <p:bldP build="p" bldLvl="1" animBg="1" rev="0" advAuto="0" spid="864"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95" name="Line"/>
          <p:cNvSpPr/>
          <p:nvPr/>
        </p:nvSpPr>
        <p:spPr>
          <a:xfrm>
            <a:off x="5638756" y="4000501"/>
            <a:ext cx="6516025" cy="1"/>
          </a:xfrm>
          <a:prstGeom prst="line">
            <a:avLst/>
          </a:prstGeom>
          <a:ln w="19050">
            <a:solidFill>
              <a:srgbClr val="000000"/>
            </a:solidFill>
          </a:ln>
        </p:spPr>
        <p:txBody>
          <a:bodyPr lIns="0" tIns="0" rIns="0" bIns="0"/>
          <a:lstStyle/>
          <a:p>
            <a:pPr>
              <a:defRPr sz="1200"/>
            </a:pPr>
          </a:p>
        </p:txBody>
      </p:sp>
      <p:sp>
        <p:nvSpPr>
          <p:cNvPr id="96" name="Union-Find Algorithm"/>
          <p:cNvSpPr txBox="1"/>
          <p:nvPr>
            <p:ph type="title"/>
          </p:nvPr>
        </p:nvSpPr>
        <p:spPr>
          <a:prstGeom prst="rect">
            <a:avLst/>
          </a:prstGeom>
        </p:spPr>
        <p:txBody>
          <a:bodyPr/>
          <a:lstStyle/>
          <a:p>
            <a:pPr/>
            <a:r>
              <a:t>Union-Find Algorithm</a:t>
            </a:r>
          </a:p>
        </p:txBody>
      </p:sp>
      <p:sp>
        <p:nvSpPr>
          <p:cNvPr id="97" name="dynamic connectivity problem…"/>
          <p:cNvSpPr txBox="1"/>
          <p:nvPr>
            <p:ph type="body" sz="half" idx="1"/>
          </p:nvPr>
        </p:nvSpPr>
        <p:spPr>
          <a:prstGeom prst="rect">
            <a:avLst/>
          </a:prstGeom>
        </p:spPr>
        <p:txBody>
          <a:bodyPr/>
          <a:lstStyle/>
          <a:p>
            <a:pPr lvl="1" marL="443088"/>
            <a:r>
              <a:t>dynamic connectivity problem</a:t>
            </a:r>
          </a:p>
          <a:p>
            <a:pPr marL="498263" indent="-317499"/>
            <a:r>
              <a:t>quick find</a:t>
            </a:r>
          </a:p>
          <a:p>
            <a:pPr marL="498263" indent="-317499"/>
            <a:r>
              <a:t>quick union</a:t>
            </a:r>
          </a:p>
          <a:p>
            <a:pPr marL="498263" indent="-317499"/>
            <a:r>
              <a:t>improvements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The Goal of This Course…"/>
          <p:cNvSpPr txBox="1"/>
          <p:nvPr>
            <p:ph type="title"/>
          </p:nvPr>
        </p:nvSpPr>
        <p:spPr>
          <a:prstGeom prst="rect">
            <a:avLst/>
          </a:prstGeom>
        </p:spPr>
        <p:txBody>
          <a:bodyPr/>
          <a:lstStyle>
            <a:lvl1pPr>
              <a:defRPr sz="3100"/>
            </a:lvl1pPr>
          </a:lstStyle>
          <a:p>
            <a:pPr/>
            <a:r>
              <a:t>The Goal of This Course…</a:t>
            </a:r>
          </a:p>
        </p:txBody>
      </p:sp>
      <p:sp>
        <p:nvSpPr>
          <p:cNvPr id="872" name="Steps to developing a usable algorithm.…"/>
          <p:cNvSpPr txBox="1"/>
          <p:nvPr>
            <p:ph type="body" idx="1"/>
          </p:nvPr>
        </p:nvSpPr>
        <p:spPr>
          <a:xfrm>
            <a:off x="819150" y="1338008"/>
            <a:ext cx="11379200" cy="8128001"/>
          </a:xfrm>
          <a:prstGeom prst="rect">
            <a:avLst/>
          </a:prstGeom>
        </p:spPr>
        <p:txBody>
          <a:bodyPr/>
          <a:lstStyle/>
          <a:p>
            <a:pPr indent="127000">
              <a:lnSpc>
                <a:spcPct val="200000"/>
              </a:lnSpc>
              <a:defRPr sz="3100"/>
            </a:pPr>
            <a:r>
              <a:t>Steps to developing a usable algorithm.</a:t>
            </a:r>
          </a:p>
          <a:p>
            <a:pPr lvl="1" marL="1003300" indent="-368300">
              <a:lnSpc>
                <a:spcPct val="200000"/>
              </a:lnSpc>
              <a:defRPr sz="3100"/>
            </a:pPr>
            <a:r>
              <a:t>Model the problem.</a:t>
            </a:r>
          </a:p>
          <a:p>
            <a:pPr lvl="1" marL="1003300" indent="-368300">
              <a:lnSpc>
                <a:spcPct val="200000"/>
              </a:lnSpc>
              <a:defRPr sz="3100"/>
            </a:pPr>
            <a:r>
              <a:t>Find an algorithm to solve it.</a:t>
            </a:r>
          </a:p>
          <a:p>
            <a:pPr lvl="1" marL="1003300" indent="-368300">
              <a:lnSpc>
                <a:spcPct val="200000"/>
              </a:lnSpc>
              <a:defRPr sz="3100"/>
            </a:pPr>
            <a:r>
              <a:t>Fast enough? Fits in memory?</a:t>
            </a:r>
          </a:p>
          <a:p>
            <a:pPr lvl="1" marL="1003300" indent="-368300">
              <a:lnSpc>
                <a:spcPct val="200000"/>
              </a:lnSpc>
              <a:defRPr sz="3100"/>
            </a:pPr>
            <a:r>
              <a:t>If not, figure out why not.</a:t>
            </a:r>
          </a:p>
          <a:p>
            <a:pPr lvl="1" marL="1003300" indent="-368300">
              <a:lnSpc>
                <a:spcPct val="200000"/>
              </a:lnSpc>
              <a:defRPr sz="3100"/>
            </a:pPr>
            <a:r>
              <a:t>Find a way to address the problem.</a:t>
            </a:r>
          </a:p>
          <a:p>
            <a:pPr lvl="1" marL="1003300" indent="-368300">
              <a:lnSpc>
                <a:spcPct val="200000"/>
              </a:lnSpc>
              <a:defRPr sz="3100"/>
            </a:pPr>
            <a:r>
              <a:t>Iterate until satisfied.</a:t>
            </a:r>
          </a:p>
        </p:txBody>
      </p:sp>
      <p:sp>
        <p:nvSpPr>
          <p:cNvPr id="8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872">
                                            <p:bg/>
                                          </p:spTgt>
                                        </p:tgtEl>
                                        <p:attrNameLst>
                                          <p:attrName>style.visibility</p:attrName>
                                        </p:attrNameLst>
                                      </p:cBhvr>
                                      <p:to>
                                        <p:strVal val="visible"/>
                                      </p:to>
                                    </p:set>
                                  </p:childTnLst>
                                </p:cTn>
                              </p:par>
                              <p:par>
                                <p:cTn id="7" presetClass="entr" nodeType="withEffect" presetSubtype="0" presetID="1" grpId="1" fill="hold">
                                  <p:stCondLst>
                                    <p:cond delay="0"/>
                                  </p:stCondLst>
                                  <p:iterate type="lt" backwards="0">
                                    <p:tmAbs val="100"/>
                                  </p:iterate>
                                  <p:childTnLst>
                                    <p:set>
                                      <p:cBhvr>
                                        <p:cTn id="8" fill="hold"/>
                                        <p:tgtEl>
                                          <p:spTgt spid="87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lt" backwards="0">
                                    <p:tmAbs val="100"/>
                                  </p:iterate>
                                  <p:childTnLst>
                                    <p:set>
                                      <p:cBhvr>
                                        <p:cTn id="12" fill="hold"/>
                                        <p:tgtEl>
                                          <p:spTgt spid="87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lt" backwards="0">
                                    <p:tmAbs val="100"/>
                                  </p:iterate>
                                  <p:childTnLst>
                                    <p:set>
                                      <p:cBhvr>
                                        <p:cTn id="16" fill="hold"/>
                                        <p:tgtEl>
                                          <p:spTgt spid="87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lt" backwards="0">
                                    <p:tmAbs val="100"/>
                                  </p:iterate>
                                  <p:childTnLst>
                                    <p:set>
                                      <p:cBhvr>
                                        <p:cTn id="20" fill="hold"/>
                                        <p:tgtEl>
                                          <p:spTgt spid="87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lt" backwards="0">
                                    <p:tmAbs val="100"/>
                                  </p:iterate>
                                  <p:childTnLst>
                                    <p:set>
                                      <p:cBhvr>
                                        <p:cTn id="24" fill="hold"/>
                                        <p:tgtEl>
                                          <p:spTgt spid="87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lt" backwards="0">
                                    <p:tmAbs val="100"/>
                                  </p:iterate>
                                  <p:childTnLst>
                                    <p:set>
                                      <p:cBhvr>
                                        <p:cTn id="28" fill="hold"/>
                                        <p:tgtEl>
                                          <p:spTgt spid="87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lt" backwards="0">
                                    <p:tmAbs val="100"/>
                                  </p:iterate>
                                  <p:childTnLst>
                                    <p:set>
                                      <p:cBhvr>
                                        <p:cTn id="32" fill="hold"/>
                                        <p:tgtEl>
                                          <p:spTgt spid="87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72"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875" name="02520334335649.56cdf48798d65 (1).gif" descr="02520334335649.56cdf48798d65 (1).gif"/>
          <p:cNvPicPr>
            <a:picLocks noChangeAspect="0"/>
          </p:cNvPicPr>
          <p:nvPr/>
        </p:nvPicPr>
        <p:blipFill>
          <a:blip r:embed="rId2">
            <a:extLst/>
          </a:blip>
          <a:stretch>
            <a:fillRect/>
          </a:stretch>
        </p:blipFill>
        <p:spPr>
          <a:xfrm>
            <a:off x="5053305" y="4063219"/>
            <a:ext cx="2910890" cy="4148018"/>
          </a:xfrm>
          <a:prstGeom prst="rect">
            <a:avLst/>
          </a:prstGeom>
          <a:ln w="12700">
            <a:miter lim="400000"/>
          </a:ln>
        </p:spPr>
      </p:pic>
      <p:pic>
        <p:nvPicPr>
          <p:cNvPr id="876" name="a0150634335649.56cdf4877f065.gif" descr="a0150634335649.56cdf4877f065.gif"/>
          <p:cNvPicPr>
            <a:picLocks noChangeAspect="0"/>
          </p:cNvPicPr>
          <p:nvPr/>
        </p:nvPicPr>
        <p:blipFill>
          <a:blip r:embed="rId3">
            <a:extLst/>
          </a:blip>
          <a:stretch>
            <a:fillRect/>
          </a:stretch>
        </p:blipFill>
        <p:spPr>
          <a:xfrm>
            <a:off x="8440801" y="-362519"/>
            <a:ext cx="3990977" cy="5124509"/>
          </a:xfrm>
          <a:prstGeom prst="rect">
            <a:avLst/>
          </a:prstGeom>
          <a:ln w="12700">
            <a:miter lim="400000"/>
          </a:ln>
        </p:spPr>
      </p:pic>
      <p:sp>
        <p:nvSpPr>
          <p:cNvPr id="877" name="Take a Rest"/>
          <p:cNvSpPr txBox="1"/>
          <p:nvPr>
            <p:ph type="title"/>
          </p:nvPr>
        </p:nvSpPr>
        <p:spPr>
          <a:prstGeom prst="rect">
            <a:avLst/>
          </a:prstGeom>
        </p:spPr>
        <p:txBody>
          <a:bodyPr/>
          <a:lstStyle/>
          <a:p>
            <a:pPr/>
            <a:r>
              <a:t>Take a Rest</a:t>
            </a:r>
          </a:p>
        </p:txBody>
      </p:sp>
      <p:sp>
        <p:nvSpPr>
          <p:cNvPr id="8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79" name="4ecc9234335649.56cdd91d9c4bd.gif" descr="4ecc9234335649.56cdd91d9c4bd.gif"/>
          <p:cNvPicPr>
            <a:picLocks noChangeAspect="0"/>
          </p:cNvPicPr>
          <p:nvPr/>
        </p:nvPicPr>
        <p:blipFill>
          <a:blip r:embed="rId4">
            <a:extLst/>
          </a:blip>
          <a:stretch>
            <a:fillRect/>
          </a:stretch>
        </p:blipFill>
        <p:spPr>
          <a:xfrm>
            <a:off x="309803" y="380430"/>
            <a:ext cx="2910890" cy="3638612"/>
          </a:xfrm>
          <a:prstGeom prst="rect">
            <a:avLst/>
          </a:prstGeom>
          <a:ln w="12700">
            <a:miter lim="400000"/>
          </a:ln>
        </p:spPr>
      </p:pic>
      <p:pic>
        <p:nvPicPr>
          <p:cNvPr id="880" name="ddd43b34335649.56cdd96b861a2.gif" descr="ddd43b34335649.56cdd96b861a2.gif"/>
          <p:cNvPicPr>
            <a:picLocks noChangeAspect="0"/>
          </p:cNvPicPr>
          <p:nvPr/>
        </p:nvPicPr>
        <p:blipFill>
          <a:blip r:embed="rId5">
            <a:extLst/>
          </a:blip>
          <a:stretch>
            <a:fillRect/>
          </a:stretch>
        </p:blipFill>
        <p:spPr>
          <a:xfrm>
            <a:off x="8176790" y="4244629"/>
            <a:ext cx="3284907" cy="4106134"/>
          </a:xfrm>
          <a:prstGeom prst="rect">
            <a:avLst/>
          </a:prstGeom>
          <a:ln w="12700">
            <a:miter lim="400000"/>
          </a:ln>
        </p:spPr>
      </p:pic>
      <p:pic>
        <p:nvPicPr>
          <p:cNvPr id="881" name="7d527134335649.56cdd96ba10eb.gif" descr="7d527134335649.56cdd96ba10eb.gif"/>
          <p:cNvPicPr>
            <a:picLocks noChangeAspect="0"/>
          </p:cNvPicPr>
          <p:nvPr/>
        </p:nvPicPr>
        <p:blipFill>
          <a:blip r:embed="rId6">
            <a:extLst/>
          </a:blip>
          <a:stretch>
            <a:fillRect/>
          </a:stretch>
        </p:blipFill>
        <p:spPr>
          <a:xfrm>
            <a:off x="5759247" y="321825"/>
            <a:ext cx="2743036" cy="3428794"/>
          </a:xfrm>
          <a:prstGeom prst="rect">
            <a:avLst/>
          </a:prstGeom>
          <a:ln w="12700">
            <a:miter lim="400000"/>
          </a:ln>
        </p:spPr>
      </p:pic>
      <p:pic>
        <p:nvPicPr>
          <p:cNvPr id="882" name="ddb8a634335649.56cdd96bd22dc.gif" descr="ddb8a634335649.56cdd96bd22dc.gif"/>
          <p:cNvPicPr>
            <a:picLocks noChangeAspect="0"/>
          </p:cNvPicPr>
          <p:nvPr/>
        </p:nvPicPr>
        <p:blipFill>
          <a:blip r:embed="rId7">
            <a:extLst/>
          </a:blip>
          <a:stretch>
            <a:fillRect/>
          </a:stretch>
        </p:blipFill>
        <p:spPr>
          <a:xfrm>
            <a:off x="1936699" y="70343"/>
            <a:ext cx="4094986" cy="4258785"/>
          </a:xfrm>
          <a:prstGeom prst="rect">
            <a:avLst/>
          </a:prstGeom>
          <a:ln w="12700">
            <a:miter lim="400000"/>
          </a:ln>
        </p:spPr>
      </p:pic>
      <p:pic>
        <p:nvPicPr>
          <p:cNvPr id="883" name="7c426f34335649.56cdd96befa92.gif" descr="7c426f34335649.56cdd96befa92.gif"/>
          <p:cNvPicPr>
            <a:picLocks noChangeAspect="0"/>
          </p:cNvPicPr>
          <p:nvPr/>
        </p:nvPicPr>
        <p:blipFill>
          <a:blip r:embed="rId8">
            <a:extLst/>
          </a:blip>
          <a:stretch>
            <a:fillRect/>
          </a:stretch>
        </p:blipFill>
        <p:spPr>
          <a:xfrm>
            <a:off x="736620" y="3798694"/>
            <a:ext cx="3487044" cy="467706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885" name="a485dc34335649.56cdf19bd237e.gif" descr="a485dc34335649.56cdf19bd237e.gif"/>
          <p:cNvPicPr>
            <a:picLocks noChangeAspect="0"/>
          </p:cNvPicPr>
          <p:nvPr/>
        </p:nvPicPr>
        <p:blipFill>
          <a:blip r:embed="rId2">
            <a:extLst/>
          </a:blip>
          <a:stretch>
            <a:fillRect/>
          </a:stretch>
        </p:blipFill>
        <p:spPr>
          <a:xfrm>
            <a:off x="4755240" y="5993865"/>
            <a:ext cx="7389999" cy="3882881"/>
          </a:xfrm>
          <a:prstGeom prst="rect">
            <a:avLst/>
          </a:prstGeom>
          <a:ln w="12700">
            <a:miter lim="400000"/>
          </a:ln>
        </p:spPr>
      </p:pic>
      <p:pic>
        <p:nvPicPr>
          <p:cNvPr id="886" name="b5591e34335649.56cdf19befb24.gif" descr="b5591e34335649.56cdf19befb24.gif"/>
          <p:cNvPicPr>
            <a:picLocks noChangeAspect="0"/>
          </p:cNvPicPr>
          <p:nvPr/>
        </p:nvPicPr>
        <p:blipFill>
          <a:blip r:embed="rId3">
            <a:extLst/>
          </a:blip>
          <a:stretch>
            <a:fillRect/>
          </a:stretch>
        </p:blipFill>
        <p:spPr>
          <a:xfrm>
            <a:off x="107260" y="3344030"/>
            <a:ext cx="6554382" cy="5876343"/>
          </a:xfrm>
          <a:prstGeom prst="rect">
            <a:avLst/>
          </a:prstGeom>
          <a:ln w="12700">
            <a:miter lim="400000"/>
          </a:ln>
        </p:spPr>
      </p:pic>
      <p:sp>
        <p:nvSpPr>
          <p:cNvPr id="887" name="Take a Rest"/>
          <p:cNvSpPr txBox="1"/>
          <p:nvPr>
            <p:ph type="title"/>
          </p:nvPr>
        </p:nvSpPr>
        <p:spPr>
          <a:prstGeom prst="rect">
            <a:avLst/>
          </a:prstGeom>
        </p:spPr>
        <p:txBody>
          <a:bodyPr/>
          <a:lstStyle/>
          <a:p>
            <a:pPr/>
            <a:r>
              <a:t>Take a Rest</a:t>
            </a:r>
          </a:p>
        </p:txBody>
      </p:sp>
      <p:sp>
        <p:nvSpPr>
          <p:cNvPr id="8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89" name="4ecc9234335649.56cdd91d9c4bd.gif" descr="4ecc9234335649.56cdd91d9c4bd.gif"/>
          <p:cNvPicPr>
            <a:picLocks noChangeAspect="0"/>
          </p:cNvPicPr>
          <p:nvPr/>
        </p:nvPicPr>
        <p:blipFill>
          <a:blip r:embed="rId4">
            <a:extLst/>
          </a:blip>
          <a:stretch>
            <a:fillRect/>
          </a:stretch>
        </p:blipFill>
        <p:spPr>
          <a:xfrm>
            <a:off x="309803" y="380430"/>
            <a:ext cx="3538886" cy="4423606"/>
          </a:xfrm>
          <a:prstGeom prst="rect">
            <a:avLst/>
          </a:prstGeom>
          <a:ln w="12700">
            <a:miter lim="400000"/>
          </a:ln>
        </p:spPr>
      </p:pic>
      <p:sp>
        <p:nvSpPr>
          <p:cNvPr id="890" name="Natural Selection"/>
          <p:cNvSpPr txBox="1"/>
          <p:nvPr/>
        </p:nvSpPr>
        <p:spPr>
          <a:xfrm>
            <a:off x="2124397" y="9334499"/>
            <a:ext cx="243542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Natural Selection</a:t>
            </a:r>
          </a:p>
        </p:txBody>
      </p:sp>
      <p:sp>
        <p:nvSpPr>
          <p:cNvPr id="891" name="Evolution"/>
          <p:cNvSpPr txBox="1"/>
          <p:nvPr/>
        </p:nvSpPr>
        <p:spPr>
          <a:xfrm>
            <a:off x="6990779" y="9334499"/>
            <a:ext cx="136817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Evolution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3"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894" name="Line"/>
          <p:cNvSpPr/>
          <p:nvPr/>
        </p:nvSpPr>
        <p:spPr>
          <a:xfrm>
            <a:off x="5638756" y="4000501"/>
            <a:ext cx="6516025" cy="1"/>
          </a:xfrm>
          <a:prstGeom prst="line">
            <a:avLst/>
          </a:prstGeom>
          <a:ln w="19050">
            <a:solidFill>
              <a:srgbClr val="000000"/>
            </a:solidFill>
          </a:ln>
        </p:spPr>
        <p:txBody>
          <a:bodyPr lIns="0" tIns="0" rIns="0" bIns="0"/>
          <a:lstStyle/>
          <a:p>
            <a:pPr>
              <a:defRPr sz="1200"/>
            </a:pPr>
          </a:p>
        </p:txBody>
      </p:sp>
      <p:sp>
        <p:nvSpPr>
          <p:cNvPr id="895" name="Union-Find Problem"/>
          <p:cNvSpPr txBox="1"/>
          <p:nvPr>
            <p:ph type="title"/>
          </p:nvPr>
        </p:nvSpPr>
        <p:spPr>
          <a:prstGeom prst="rect">
            <a:avLst/>
          </a:prstGeom>
        </p:spPr>
        <p:txBody>
          <a:bodyPr/>
          <a:lstStyle/>
          <a:p>
            <a:pPr/>
            <a:r>
              <a:t>Union-Find Problem</a:t>
            </a:r>
          </a:p>
        </p:txBody>
      </p:sp>
      <p:sp>
        <p:nvSpPr>
          <p:cNvPr id="896" name="dynamic connectivity…"/>
          <p:cNvSpPr txBox="1"/>
          <p:nvPr>
            <p:ph type="body" sz="half" idx="1"/>
          </p:nvPr>
        </p:nvSpPr>
        <p:spPr>
          <a:prstGeom prst="rect">
            <a:avLst/>
          </a:prstGeom>
        </p:spPr>
        <p:txBody>
          <a:bodyPr/>
          <a:lstStyle/>
          <a:p>
            <a:pPr marL="498263" indent="-317499"/>
            <a:r>
              <a:t>dynamic connectivity</a:t>
            </a:r>
          </a:p>
          <a:p>
            <a:pPr marL="498263" indent="-317499"/>
            <a:r>
              <a:t>quick find</a:t>
            </a:r>
          </a:p>
          <a:p>
            <a:pPr lvl="1" marL="443088"/>
            <a:r>
              <a:t>quick union</a:t>
            </a:r>
          </a:p>
          <a:p>
            <a:pPr marL="498263" indent="-317499"/>
            <a:r>
              <a:t>improvements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What is the problem with Quick-Find?"/>
          <p:cNvSpPr txBox="1"/>
          <p:nvPr>
            <p:ph type="title"/>
          </p:nvPr>
        </p:nvSpPr>
        <p:spPr>
          <a:prstGeom prst="rect">
            <a:avLst/>
          </a:prstGeom>
        </p:spPr>
        <p:txBody>
          <a:bodyPr/>
          <a:lstStyle>
            <a:lvl1pPr>
              <a:defRPr sz="3300"/>
            </a:lvl1pPr>
          </a:lstStyle>
          <a:p>
            <a:pPr/>
            <a:r>
              <a:t>What is the problem with Quick-Find?</a:t>
            </a:r>
          </a:p>
        </p:txBody>
      </p:sp>
      <p:sp>
        <p:nvSpPr>
          <p:cNvPr id="8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0" name="Problem: many values can change"/>
          <p:cNvSpPr txBox="1"/>
          <p:nvPr/>
        </p:nvSpPr>
        <p:spPr>
          <a:xfrm>
            <a:off x="1700111" y="8645998"/>
            <a:ext cx="3541448"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algn="ctr"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Problem: many values can change</a:t>
            </a:r>
          </a:p>
        </p:txBody>
      </p:sp>
      <p:sp>
        <p:nvSpPr>
          <p:cNvPr id="901" name="Line"/>
          <p:cNvSpPr/>
          <p:nvPr/>
        </p:nvSpPr>
        <p:spPr>
          <a:xfrm>
            <a:off x="4474313" y="8112598"/>
            <a:ext cx="6780" cy="469901"/>
          </a:xfrm>
          <a:prstGeom prst="line">
            <a:avLst/>
          </a:prstGeom>
          <a:ln w="25400">
            <a:solidFill>
              <a:srgbClr val="AB3226"/>
            </a:solidFill>
            <a:headEnd type="triangle"/>
          </a:ln>
        </p:spPr>
        <p:txBody>
          <a:bodyPr lIns="0" tIns="0" rIns="0" bIns="0"/>
          <a:lstStyle/>
          <a:p>
            <a:pPr>
              <a:defRPr sz="1200"/>
            </a:pPr>
          </a:p>
        </p:txBody>
      </p:sp>
      <p:sp>
        <p:nvSpPr>
          <p:cNvPr id="902" name="Line"/>
          <p:cNvSpPr/>
          <p:nvPr/>
        </p:nvSpPr>
        <p:spPr>
          <a:xfrm>
            <a:off x="4979440" y="8112598"/>
            <a:ext cx="1" cy="469901"/>
          </a:xfrm>
          <a:prstGeom prst="line">
            <a:avLst/>
          </a:prstGeom>
          <a:ln w="25400">
            <a:solidFill>
              <a:srgbClr val="AB3226"/>
            </a:solidFill>
            <a:headEnd type="triangle"/>
          </a:ln>
        </p:spPr>
        <p:txBody>
          <a:bodyPr lIns="0" tIns="0" rIns="0" bIns="0"/>
          <a:lstStyle/>
          <a:p>
            <a:pPr>
              <a:defRPr sz="1200"/>
            </a:pPr>
          </a:p>
        </p:txBody>
      </p:sp>
      <p:sp>
        <p:nvSpPr>
          <p:cNvPr id="903" name="Line"/>
          <p:cNvSpPr/>
          <p:nvPr/>
        </p:nvSpPr>
        <p:spPr>
          <a:xfrm>
            <a:off x="1927934" y="8112598"/>
            <a:ext cx="1" cy="469901"/>
          </a:xfrm>
          <a:prstGeom prst="line">
            <a:avLst/>
          </a:prstGeom>
          <a:ln w="25400">
            <a:solidFill>
              <a:srgbClr val="AB3226"/>
            </a:solidFill>
            <a:headEnd type="triangle"/>
          </a:ln>
        </p:spPr>
        <p:txBody>
          <a:bodyPr lIns="0" tIns="0" rIns="0" bIns="0"/>
          <a:lstStyle/>
          <a:p>
            <a:pPr>
              <a:defRPr sz="1200"/>
            </a:pPr>
          </a:p>
        </p:txBody>
      </p:sp>
      <p:grpSp>
        <p:nvGrpSpPr>
          <p:cNvPr id="925" name="Group"/>
          <p:cNvGrpSpPr/>
          <p:nvPr/>
        </p:nvGrpSpPr>
        <p:grpSpPr>
          <a:xfrm>
            <a:off x="906296" y="7147398"/>
            <a:ext cx="5854701" cy="889001"/>
            <a:chOff x="0" y="0"/>
            <a:chExt cx="5854700" cy="889000"/>
          </a:xfrm>
        </p:grpSpPr>
        <p:sp>
          <p:nvSpPr>
            <p:cNvPr id="904" name="1"/>
            <p:cNvSpPr/>
            <p:nvPr/>
          </p:nvSpPr>
          <p:spPr>
            <a:xfrm>
              <a:off x="774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905" name="1"/>
            <p:cNvSpPr/>
            <p:nvPr/>
          </p:nvSpPr>
          <p:spPr>
            <a:xfrm>
              <a:off x="1282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906" name="0"/>
            <p:cNvSpPr/>
            <p:nvPr/>
          </p:nvSpPr>
          <p:spPr>
            <a:xfrm>
              <a:off x="774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907" name="1"/>
            <p:cNvSpPr/>
            <p:nvPr/>
          </p:nvSpPr>
          <p:spPr>
            <a:xfrm>
              <a:off x="1282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908" name="1"/>
            <p:cNvSpPr/>
            <p:nvPr/>
          </p:nvSpPr>
          <p:spPr>
            <a:xfrm>
              <a:off x="1790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909" name="8"/>
            <p:cNvSpPr/>
            <p:nvPr/>
          </p:nvSpPr>
          <p:spPr>
            <a:xfrm>
              <a:off x="2298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910" name="2"/>
            <p:cNvSpPr/>
            <p:nvPr/>
          </p:nvSpPr>
          <p:spPr>
            <a:xfrm>
              <a:off x="1790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911" name="3"/>
            <p:cNvSpPr/>
            <p:nvPr/>
          </p:nvSpPr>
          <p:spPr>
            <a:xfrm>
              <a:off x="2298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912" name="8"/>
            <p:cNvSpPr/>
            <p:nvPr/>
          </p:nvSpPr>
          <p:spPr>
            <a:xfrm>
              <a:off x="2806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913" name="1"/>
            <p:cNvSpPr/>
            <p:nvPr/>
          </p:nvSpPr>
          <p:spPr>
            <a:xfrm>
              <a:off x="3314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914" name="4"/>
            <p:cNvSpPr/>
            <p:nvPr/>
          </p:nvSpPr>
          <p:spPr>
            <a:xfrm>
              <a:off x="2806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915" name="5"/>
            <p:cNvSpPr/>
            <p:nvPr/>
          </p:nvSpPr>
          <p:spPr>
            <a:xfrm>
              <a:off x="3314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916" name="1"/>
            <p:cNvSpPr/>
            <p:nvPr/>
          </p:nvSpPr>
          <p:spPr>
            <a:xfrm>
              <a:off x="3822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917" name="1"/>
            <p:cNvSpPr/>
            <p:nvPr/>
          </p:nvSpPr>
          <p:spPr>
            <a:xfrm>
              <a:off x="4330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918" name="6"/>
            <p:cNvSpPr/>
            <p:nvPr/>
          </p:nvSpPr>
          <p:spPr>
            <a:xfrm>
              <a:off x="3822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919" name="7"/>
            <p:cNvSpPr/>
            <p:nvPr/>
          </p:nvSpPr>
          <p:spPr>
            <a:xfrm>
              <a:off x="4330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920" name="8"/>
            <p:cNvSpPr/>
            <p:nvPr/>
          </p:nvSpPr>
          <p:spPr>
            <a:xfrm>
              <a:off x="4838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921" name="8"/>
            <p:cNvSpPr/>
            <p:nvPr/>
          </p:nvSpPr>
          <p:spPr>
            <a:xfrm>
              <a:off x="53467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922" name="8"/>
            <p:cNvSpPr/>
            <p:nvPr/>
          </p:nvSpPr>
          <p:spPr>
            <a:xfrm>
              <a:off x="4838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923" name="9"/>
            <p:cNvSpPr/>
            <p:nvPr/>
          </p:nvSpPr>
          <p:spPr>
            <a:xfrm>
              <a:off x="53467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924" name="id[]"/>
            <p:cNvSpPr txBox="1"/>
            <p:nvPr/>
          </p:nvSpPr>
          <p:spPr>
            <a:xfrm>
              <a:off x="0" y="457200"/>
              <a:ext cx="477952" cy="3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800">
                  <a:uFill>
                    <a:solidFill>
                      <a:srgbClr val="000000"/>
                    </a:solidFill>
                  </a:uFill>
                </a:defRPr>
              </a:lvl1pPr>
            </a:lstStyle>
            <a:p>
              <a:pPr/>
              <a:r>
                <a:t>id[]</a:t>
              </a:r>
            </a:p>
          </p:txBody>
        </p:sp>
      </p:grpSp>
      <p:sp>
        <p:nvSpPr>
          <p:cNvPr id="926" name="public void union(int p, int q)    {       int pid = id[p];       int qid = id[q];       for (int i = 0; i &lt; id.length; i++)          if (id[i] == pid) id[i] = qid;    }"/>
          <p:cNvSpPr/>
          <p:nvPr/>
        </p:nvSpPr>
        <p:spPr>
          <a:xfrm>
            <a:off x="937507" y="1653451"/>
            <a:ext cx="7559314" cy="4124961"/>
          </a:xfrm>
          <a:prstGeom prst="rect">
            <a:avLst/>
          </a:prstGeom>
          <a:solidFill>
            <a:srgbClr val="D6D6D6"/>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p>
          <a:p>
            <a:pPr marL="7224" marR="7224" defTabSz="1295400">
              <a:lnSpc>
                <a:spcPct val="140000"/>
              </a:lnSpc>
              <a:defRPr sz="2000">
                <a:uFill>
                  <a:solidFill>
                    <a:srgbClr val="000000"/>
                  </a:solidFill>
                </a:uFill>
                <a:latin typeface="Lucida Sans Typewriter Regular"/>
                <a:ea typeface="Lucida Sans Typewriter Regular"/>
                <a:cs typeface="Lucida Sans Typewriter Regular"/>
                <a:sym typeface="Lucida Sans Typewriter Regular"/>
              </a:defRPr>
            </a:pPr>
            <a:r>
              <a:t>   public void union(int p, int q)</a:t>
            </a:r>
            <a:br/>
            <a:r>
              <a:t>   {</a:t>
            </a:r>
            <a:br/>
            <a:r>
              <a:t>      int pid = id[p];</a:t>
            </a:r>
            <a:br/>
            <a:r>
              <a:t>      int qid = id[q];</a:t>
            </a:r>
            <a:br/>
            <a:r>
              <a:t>      for (int i = 0; i &lt; id.length; i++)</a:t>
            </a:r>
            <a:br/>
            <a:r>
              <a:t>         if (id[i] == pid) id[i] = qid;</a:t>
            </a:r>
            <a:br/>
            <a:r>
              <a:t>   }</a:t>
            </a:r>
          </a:p>
        </p:txBody>
      </p:sp>
      <p:pic>
        <p:nvPicPr>
          <p:cNvPr id="927" name="Image" descr="Image"/>
          <p:cNvPicPr>
            <a:picLocks noChangeAspect="1"/>
          </p:cNvPicPr>
          <p:nvPr/>
        </p:nvPicPr>
        <p:blipFill>
          <a:blip r:embed="rId2">
            <a:extLst/>
          </a:blip>
          <a:stretch>
            <a:fillRect/>
          </a:stretch>
        </p:blipFill>
        <p:spPr>
          <a:xfrm>
            <a:off x="804558" y="5386919"/>
            <a:ext cx="6830843" cy="1839074"/>
          </a:xfrm>
          <a:prstGeom prst="rect">
            <a:avLst/>
          </a:prstGeom>
          <a:ln w="12700"/>
        </p:spPr>
      </p:pic>
      <p:sp>
        <p:nvSpPr>
          <p:cNvPr id="928" name="union(6, 1)"/>
          <p:cNvSpPr txBox="1"/>
          <p:nvPr/>
        </p:nvSpPr>
        <p:spPr>
          <a:xfrm>
            <a:off x="7733027" y="6109605"/>
            <a:ext cx="1588110"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58702" marR="58702" defTabSz="1295400">
              <a:lnSpc>
                <a:spcPct val="150000"/>
              </a:lnSpc>
              <a:defRPr b="1" sz="2000">
                <a:uFill>
                  <a:solidFill>
                    <a:srgbClr val="000000"/>
                  </a:solidFill>
                </a:uFill>
                <a:latin typeface="Lucida Grande"/>
                <a:ea typeface="Lucida Grande"/>
                <a:cs typeface="Lucida Grande"/>
                <a:sym typeface="Lucida Grande"/>
              </a:defRPr>
            </a:lvl1pPr>
          </a:lstStyle>
          <a:p>
            <a:pPr/>
            <a:r>
              <a:t>union(6, 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27"/>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9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900"/>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901"/>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902"/>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903"/>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9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7" grpId="2"/>
      <p:bldP build="whole" bldLvl="1" animBg="1" rev="0" advAuto="0" spid="901" grpId="5"/>
      <p:bldP build="whole" bldLvl="1" animBg="1" rev="0" advAuto="0" spid="926" grpId="1"/>
      <p:bldP build="whole" bldLvl="1" animBg="1" rev="0" advAuto="0" spid="902" grpId="6"/>
      <p:bldP build="whole" bldLvl="1" animBg="1" rev="0" advAuto="0" spid="928" grpId="3"/>
      <p:bldP build="whole" bldLvl="1" animBg="1" rev="0" advAuto="0" spid="903" grpId="7"/>
      <p:bldP build="whole" bldLvl="1" animBg="1" rev="0" advAuto="0" spid="900" grpId="4"/>
      <p:bldP build="whole" bldLvl="1" animBg="1" rev="0" advAuto="0" spid="925" grpId="8"/>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30" name="Double-click to edit"/>
          <p:cNvSpPr txBox="1"/>
          <p:nvPr>
            <p:ph type="title"/>
          </p:nvPr>
        </p:nvSpPr>
        <p:spPr>
          <a:prstGeom prst="rect">
            <a:avLst/>
          </a:prstGeom>
        </p:spPr>
        <p:txBody>
          <a:bodyPr/>
          <a:lstStyle/>
          <a:p>
            <a:pPr/>
          </a:p>
        </p:txBody>
      </p:sp>
      <p:sp>
        <p:nvSpPr>
          <p:cNvPr id="931"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2" name="Text"/>
          <p:cNvSpPr txBox="1"/>
          <p:nvPr/>
        </p:nvSpPr>
        <p:spPr>
          <a:xfrm>
            <a:off x="6565900" y="5234533"/>
            <a:ext cx="127000" cy="4529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355600">
              <a:defRPr sz="1200">
                <a:solidFill>
                  <a:srgbClr val="454545"/>
                </a:solidFill>
                <a:latin typeface="Helvetica Neue"/>
                <a:ea typeface="Helvetica Neue"/>
                <a:cs typeface="Helvetica Neue"/>
                <a:sym typeface="Helvetica Neue"/>
              </a:defRPr>
            </a:pPr>
          </a:p>
        </p:txBody>
      </p:sp>
      <p:sp>
        <p:nvSpPr>
          <p:cNvPr id="933" name="Text"/>
          <p:cNvSpPr txBox="1"/>
          <p:nvPr/>
        </p:nvSpPr>
        <p:spPr>
          <a:xfrm>
            <a:off x="6692900" y="5361533"/>
            <a:ext cx="127000" cy="4529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355600">
              <a:defRPr sz="1200">
                <a:solidFill>
                  <a:srgbClr val="454545"/>
                </a:solidFill>
                <a:latin typeface="Helvetica Neue"/>
                <a:ea typeface="Helvetica Neue"/>
                <a:cs typeface="Helvetica Neue"/>
                <a:sym typeface="Helvetica Neue"/>
              </a:defRPr>
            </a:pPr>
          </a:p>
        </p:txBody>
      </p:sp>
      <p:pic>
        <p:nvPicPr>
          <p:cNvPr id="934" name="Image" descr="Image"/>
          <p:cNvPicPr>
            <a:picLocks noChangeAspect="1"/>
          </p:cNvPicPr>
          <p:nvPr/>
        </p:nvPicPr>
        <p:blipFill>
          <a:blip r:embed="rId2">
            <a:extLst/>
          </a:blip>
          <a:stretch>
            <a:fillRect/>
          </a:stretch>
        </p:blipFill>
        <p:spPr>
          <a:xfrm>
            <a:off x="577850" y="1009650"/>
            <a:ext cx="11849100" cy="7734300"/>
          </a:xfrm>
          <a:prstGeom prst="rect">
            <a:avLst/>
          </a:prstGeom>
          <a:ln w="12700"/>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6" name="Quick-union  [lazy approach]"/>
          <p:cNvSpPr txBox="1"/>
          <p:nvPr>
            <p:ph type="title"/>
          </p:nvPr>
        </p:nvSpPr>
        <p:spPr>
          <a:prstGeom prst="rect">
            <a:avLst/>
          </a:prstGeom>
        </p:spPr>
        <p:txBody>
          <a:bodyPr/>
          <a:lstStyle/>
          <a:p>
            <a:pPr/>
            <a:r>
              <a:t>Quick-union  </a:t>
            </a:r>
            <a:r>
              <a:rPr>
                <a:solidFill>
                  <a:srgbClr val="606060"/>
                </a:solidFill>
              </a:rPr>
              <a:t>[lazy approach]</a:t>
            </a:r>
          </a:p>
        </p:txBody>
      </p:sp>
      <p:sp>
        <p:nvSpPr>
          <p:cNvPr id="9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59" name="Group"/>
          <p:cNvGrpSpPr/>
          <p:nvPr/>
        </p:nvGrpSpPr>
        <p:grpSpPr>
          <a:xfrm>
            <a:off x="1104899" y="3708400"/>
            <a:ext cx="5791201" cy="889000"/>
            <a:chOff x="0" y="0"/>
            <a:chExt cx="5791200" cy="889000"/>
          </a:xfrm>
        </p:grpSpPr>
        <p:sp>
          <p:nvSpPr>
            <p:cNvPr id="938"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939"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940"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941"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942" name="9"/>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943"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944"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945"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946" name="9"/>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947"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948"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949"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950"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951"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952"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953"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954"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955"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956"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957"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958"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960" name="Data structure.…"/>
          <p:cNvSpPr txBox="1"/>
          <p:nvPr>
            <p:ph type="body" idx="1"/>
          </p:nvPr>
        </p:nvSpPr>
        <p:spPr>
          <a:xfrm>
            <a:off x="812800" y="1270000"/>
            <a:ext cx="7183120" cy="8128000"/>
          </a:xfrm>
          <a:prstGeom prst="rect">
            <a:avLst/>
          </a:prstGeom>
        </p:spPr>
        <p:txBody>
          <a:bodyPr/>
          <a:lstStyle/>
          <a:p>
            <a:pPr indent="127000">
              <a:defRPr>
                <a:solidFill>
                  <a:srgbClr val="0048AA"/>
                </a:solidFill>
              </a:defRPr>
            </a:pPr>
            <a:r>
              <a:t>Data structure.</a:t>
            </a:r>
          </a:p>
          <a:p>
            <a:pPr lvl="1" marL="1003300" indent="-368300"/>
            <a:r>
              <a:t>Integer array </a:t>
            </a:r>
            <a:r>
              <a:rPr sz="2000">
                <a:latin typeface="Lucida Sans Typewriter Regular"/>
                <a:ea typeface="Lucida Sans Typewriter Regular"/>
                <a:cs typeface="Lucida Sans Typewriter Regular"/>
                <a:sym typeface="Lucida Sans Typewriter Regular"/>
              </a:rPr>
              <a:t>id[]</a:t>
            </a:r>
            <a:r>
              <a:t> of </a:t>
            </a:r>
            <a:r>
              <a:t>length</a:t>
            </a:r>
            <a:r>
              <a:rPr b="1">
                <a:latin typeface="+mn-lt"/>
                <a:ea typeface="+mn-ea"/>
                <a:cs typeface="+mn-cs"/>
                <a:sym typeface="Helvetica"/>
              </a:rPr>
              <a:t> </a:t>
            </a:r>
            <a:r>
              <a:rPr sz="2000">
                <a:latin typeface="Lucida Sans Typewriter Regular"/>
                <a:ea typeface="Lucida Sans Typewriter Regular"/>
                <a:cs typeface="Lucida Sans Typewriter Regular"/>
                <a:sym typeface="Lucida Sans Typewriter Regular"/>
              </a:rPr>
              <a:t>N</a:t>
            </a:r>
            <a:r>
              <a:t>.</a:t>
            </a:r>
          </a:p>
          <a:p>
            <a:pPr lvl="1" marL="1003300" indent="-368300"/>
            <a:r>
              <a:t>Interpretation:  </a:t>
            </a:r>
            <a:r>
              <a:rPr sz="2000">
                <a:latin typeface="Lucida Sans Typewriter Regular"/>
                <a:ea typeface="Lucida Sans Typewriter Regular"/>
                <a:cs typeface="Lucida Sans Typewriter Regular"/>
                <a:sym typeface="Lucida Sans Typewriter Regular"/>
              </a:rPr>
              <a:t>id[i]</a:t>
            </a:r>
            <a:r>
              <a:t> is parent of </a:t>
            </a:r>
            <a:r>
              <a:rPr sz="2000">
                <a:latin typeface="Lucida Sans Typewriter Regular"/>
                <a:ea typeface="Lucida Sans Typewriter Regular"/>
                <a:cs typeface="Lucida Sans Typewriter Regular"/>
                <a:sym typeface="Lucida Sans Typewriter Regular"/>
              </a:rPr>
              <a:t>i</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60">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60"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4" name="Line"/>
          <p:cNvSpPr/>
          <p:nvPr/>
        </p:nvSpPr>
        <p:spPr>
          <a:xfrm flipH="1" flipV="1">
            <a:off x="10083800" y="3505200"/>
            <a:ext cx="265605" cy="649257"/>
          </a:xfrm>
          <a:prstGeom prst="line">
            <a:avLst/>
          </a:prstGeom>
          <a:ln w="38100">
            <a:solidFill>
              <a:srgbClr val="929292"/>
            </a:solidFill>
          </a:ln>
        </p:spPr>
        <p:txBody>
          <a:bodyPr lIns="0" tIns="0" rIns="0" bIns="0"/>
          <a:lstStyle/>
          <a:p>
            <a:pPr>
              <a:defRPr sz="1200"/>
            </a:pPr>
          </a:p>
        </p:txBody>
      </p:sp>
      <p:sp>
        <p:nvSpPr>
          <p:cNvPr id="965" name="Line"/>
          <p:cNvSpPr/>
          <p:nvPr/>
        </p:nvSpPr>
        <p:spPr>
          <a:xfrm flipV="1">
            <a:off x="10350500" y="4394200"/>
            <a:ext cx="2286" cy="457195"/>
          </a:xfrm>
          <a:prstGeom prst="line">
            <a:avLst/>
          </a:prstGeom>
          <a:ln w="38100">
            <a:solidFill>
              <a:srgbClr val="929292"/>
            </a:solidFill>
          </a:ln>
        </p:spPr>
        <p:txBody>
          <a:bodyPr lIns="0" tIns="0" rIns="0" bIns="0"/>
          <a:lstStyle/>
          <a:p>
            <a:pPr>
              <a:defRPr sz="1200"/>
            </a:pPr>
          </a:p>
        </p:txBody>
      </p:sp>
      <p:sp>
        <p:nvSpPr>
          <p:cNvPr id="966" name="Quick-union  [lazy approach]"/>
          <p:cNvSpPr txBox="1"/>
          <p:nvPr>
            <p:ph type="title"/>
          </p:nvPr>
        </p:nvSpPr>
        <p:spPr>
          <a:prstGeom prst="rect">
            <a:avLst/>
          </a:prstGeom>
        </p:spPr>
        <p:txBody>
          <a:bodyPr/>
          <a:lstStyle/>
          <a:p>
            <a:pPr/>
            <a:r>
              <a:t>Quick-union  </a:t>
            </a:r>
            <a:r>
              <a:rPr>
                <a:solidFill>
                  <a:srgbClr val="606060"/>
                </a:solidFill>
              </a:rPr>
              <a:t>[lazy approach]</a:t>
            </a:r>
          </a:p>
        </p:txBody>
      </p:sp>
      <p:sp>
        <p:nvSpPr>
          <p:cNvPr id="967" name="Data structure.…"/>
          <p:cNvSpPr txBox="1"/>
          <p:nvPr>
            <p:ph type="body" idx="1"/>
          </p:nvPr>
        </p:nvSpPr>
        <p:spPr>
          <a:xfrm>
            <a:off x="812800" y="1270000"/>
            <a:ext cx="7183120" cy="8128000"/>
          </a:xfrm>
          <a:prstGeom prst="rect">
            <a:avLst/>
          </a:prstGeom>
        </p:spPr>
        <p:txBody>
          <a:bodyPr/>
          <a:lstStyle/>
          <a:p>
            <a:pPr indent="127000">
              <a:defRPr>
                <a:solidFill>
                  <a:srgbClr val="0048AA"/>
                </a:solidFill>
              </a:defRPr>
            </a:pPr>
            <a:r>
              <a:t>Data structure.</a:t>
            </a:r>
          </a:p>
          <a:p>
            <a:pPr lvl="1" marL="1003300" indent="-368300"/>
            <a:r>
              <a:t>Integer array </a:t>
            </a:r>
            <a:r>
              <a:rPr sz="2000">
                <a:latin typeface="Lucida Sans Typewriter Regular"/>
                <a:ea typeface="Lucida Sans Typewriter Regular"/>
                <a:cs typeface="Lucida Sans Typewriter Regular"/>
                <a:sym typeface="Lucida Sans Typewriter Regular"/>
              </a:rPr>
              <a:t>id[]</a:t>
            </a:r>
            <a:r>
              <a:t> of </a:t>
            </a:r>
            <a:r>
              <a:t>length</a:t>
            </a:r>
            <a:r>
              <a:rPr b="1">
                <a:latin typeface="+mn-lt"/>
                <a:ea typeface="+mn-ea"/>
                <a:cs typeface="+mn-cs"/>
                <a:sym typeface="Helvetica"/>
              </a:rPr>
              <a:t> </a:t>
            </a:r>
            <a:r>
              <a:rPr sz="2000">
                <a:latin typeface="Lucida Sans Typewriter Regular"/>
                <a:ea typeface="Lucida Sans Typewriter Regular"/>
                <a:cs typeface="Lucida Sans Typewriter Regular"/>
                <a:sym typeface="Lucida Sans Typewriter Regular"/>
              </a:rPr>
              <a:t>N</a:t>
            </a:r>
            <a:r>
              <a:t>.</a:t>
            </a:r>
          </a:p>
          <a:p>
            <a:pPr lvl="1" marL="1003300" indent="-368300"/>
            <a:r>
              <a:t>Interpretation:  </a:t>
            </a:r>
            <a:r>
              <a:rPr sz="2000">
                <a:latin typeface="Lucida Sans Typewriter Regular"/>
                <a:ea typeface="Lucida Sans Typewriter Regular"/>
                <a:cs typeface="Lucida Sans Typewriter Regular"/>
                <a:sym typeface="Lucida Sans Typewriter Regular"/>
              </a:rPr>
              <a:t>id[i]</a:t>
            </a:r>
            <a:r>
              <a:t> is parent of </a:t>
            </a:r>
            <a:r>
              <a:rPr sz="2000">
                <a:latin typeface="Lucida Sans Typewriter Regular"/>
                <a:ea typeface="Lucida Sans Typewriter Regular"/>
                <a:cs typeface="Lucida Sans Typewriter Regular"/>
                <a:sym typeface="Lucida Sans Typewriter Regular"/>
              </a:rPr>
              <a:t>i</a:t>
            </a:r>
            <a:r>
              <a:t>.</a:t>
            </a:r>
          </a:p>
          <a:p>
            <a:pPr lvl="1" marL="1003300" indent="-368300"/>
            <a:r>
              <a:rPr>
                <a:solidFill>
                  <a:srgbClr val="8D3124"/>
                </a:solidFill>
                <a:uFill>
                  <a:solidFill>
                    <a:srgbClr val="8D3124"/>
                  </a:solidFill>
                </a:uFill>
              </a:rPr>
              <a:t>Root</a:t>
            </a:r>
            <a:r>
              <a:t> of </a:t>
            </a:r>
            <a:r>
              <a:rPr sz="2000">
                <a:latin typeface="Lucida Sans Typewriter Regular"/>
                <a:ea typeface="Lucida Sans Typewriter Regular"/>
                <a:cs typeface="Lucida Sans Typewriter Regular"/>
                <a:sym typeface="Lucida Sans Typewriter Regular"/>
              </a:rPr>
              <a:t>i</a:t>
            </a:r>
            <a:r>
              <a:t> is </a:t>
            </a:r>
            <a:r>
              <a:rPr sz="2000">
                <a:latin typeface="Lucida Sans Typewriter Regular"/>
                <a:ea typeface="Lucida Sans Typewriter Regular"/>
                <a:cs typeface="Lucida Sans Typewriter Regular"/>
                <a:sym typeface="Lucida Sans Typewriter Regular"/>
              </a:rPr>
              <a:t>id[id[id[...id[i]...]]]</a:t>
            </a:r>
            <a:r>
              <a:t>.</a:t>
            </a:r>
          </a:p>
        </p:txBody>
      </p:sp>
      <p:sp>
        <p:nvSpPr>
          <p:cNvPr id="9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9" name="parent of 3 is 4"/>
          <p:cNvSpPr txBox="1"/>
          <p:nvPr/>
        </p:nvSpPr>
        <p:spPr>
          <a:xfrm>
            <a:off x="10365982" y="5334000"/>
            <a:ext cx="1683185"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parent of 3 is 4</a:t>
            </a:r>
          </a:p>
        </p:txBody>
      </p:sp>
      <p:grpSp>
        <p:nvGrpSpPr>
          <p:cNvPr id="991" name="Group"/>
          <p:cNvGrpSpPr/>
          <p:nvPr/>
        </p:nvGrpSpPr>
        <p:grpSpPr>
          <a:xfrm>
            <a:off x="1104899" y="3708400"/>
            <a:ext cx="5791201" cy="889000"/>
            <a:chOff x="0" y="0"/>
            <a:chExt cx="5791200" cy="889000"/>
          </a:xfrm>
        </p:grpSpPr>
        <p:sp>
          <p:nvSpPr>
            <p:cNvPr id="970"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971"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972"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973"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974" name="9"/>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975"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976"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977"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978" name="9"/>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979"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980"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981"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982"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983"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984"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985"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986"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987"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988"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989"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990"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grpSp>
        <p:nvGrpSpPr>
          <p:cNvPr id="994" name="Group"/>
          <p:cNvGrpSpPr/>
          <p:nvPr/>
        </p:nvGrpSpPr>
        <p:grpSpPr>
          <a:xfrm>
            <a:off x="7485697" y="2229423"/>
            <a:ext cx="4668407" cy="649790"/>
            <a:chOff x="0" y="0"/>
            <a:chExt cx="4668406" cy="649788"/>
          </a:xfrm>
        </p:grpSpPr>
        <p:sp>
          <p:nvSpPr>
            <p:cNvPr id="992" name="Line"/>
            <p:cNvSpPr/>
            <p:nvPr/>
          </p:nvSpPr>
          <p:spPr>
            <a:xfrm flipV="1">
              <a:off x="0" y="309415"/>
              <a:ext cx="621714" cy="34037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sp>
          <p:nvSpPr>
            <p:cNvPr id="993" name="keep going until it doesn’t change…"/>
            <p:cNvSpPr/>
            <p:nvPr/>
          </p:nvSpPr>
          <p:spPr>
            <a:xfrm>
              <a:off x="642506" y="0"/>
              <a:ext cx="4025901"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keep going until it doesn’t change</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(algorithm ensures no cycles)</a:t>
              </a:r>
            </a:p>
          </p:txBody>
        </p:sp>
      </p:grpSp>
      <p:sp>
        <p:nvSpPr>
          <p:cNvPr id="995" name="Line"/>
          <p:cNvSpPr/>
          <p:nvPr/>
        </p:nvSpPr>
        <p:spPr>
          <a:xfrm flipV="1">
            <a:off x="9678181" y="3445151"/>
            <a:ext cx="283439" cy="750278"/>
          </a:xfrm>
          <a:prstGeom prst="line">
            <a:avLst/>
          </a:prstGeom>
          <a:ln w="38100">
            <a:solidFill>
              <a:srgbClr val="8A8A8A"/>
            </a:solidFill>
          </a:ln>
        </p:spPr>
        <p:txBody>
          <a:bodyPr lIns="0" tIns="0" rIns="0" bIns="0"/>
          <a:lstStyle/>
          <a:p>
            <a:pPr>
              <a:defRPr sz="1200"/>
            </a:pPr>
          </a:p>
        </p:txBody>
      </p:sp>
      <p:sp>
        <p:nvSpPr>
          <p:cNvPr id="996" name="Line"/>
          <p:cNvSpPr/>
          <p:nvPr/>
        </p:nvSpPr>
        <p:spPr>
          <a:xfrm flipH="1" flipV="1">
            <a:off x="10078227" y="3503893"/>
            <a:ext cx="265606" cy="649257"/>
          </a:xfrm>
          <a:prstGeom prst="line">
            <a:avLst/>
          </a:prstGeom>
          <a:ln w="76200">
            <a:solidFill>
              <a:srgbClr val="8D3124"/>
            </a:solidFill>
          </a:ln>
        </p:spPr>
        <p:txBody>
          <a:bodyPr lIns="0" tIns="0" rIns="0" bIns="0"/>
          <a:lstStyle/>
          <a:p>
            <a:pPr>
              <a:defRPr sz="1200"/>
            </a:pPr>
          </a:p>
        </p:txBody>
      </p:sp>
      <p:sp>
        <p:nvSpPr>
          <p:cNvPr id="997" name="Line"/>
          <p:cNvSpPr/>
          <p:nvPr/>
        </p:nvSpPr>
        <p:spPr>
          <a:xfrm flipV="1">
            <a:off x="9694898" y="3392988"/>
            <a:ext cx="355601" cy="635001"/>
          </a:xfrm>
          <a:prstGeom prst="line">
            <a:avLst/>
          </a:prstGeom>
          <a:ln w="12700"/>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998" name="Line"/>
          <p:cNvSpPr/>
          <p:nvPr/>
        </p:nvSpPr>
        <p:spPr>
          <a:xfrm flipV="1">
            <a:off x="10350499" y="4295835"/>
            <a:ext cx="1" cy="552738"/>
          </a:xfrm>
          <a:prstGeom prst="line">
            <a:avLst/>
          </a:prstGeom>
          <a:ln w="76200">
            <a:solidFill>
              <a:srgbClr val="8D3124"/>
            </a:solidFill>
          </a:ln>
        </p:spPr>
        <p:txBody>
          <a:bodyPr lIns="0" tIns="0" rIns="0" bIns="0"/>
          <a:lstStyle/>
          <a:p>
            <a:pPr>
              <a:defRPr sz="1200"/>
            </a:pPr>
          </a:p>
        </p:txBody>
      </p:sp>
      <p:sp>
        <p:nvSpPr>
          <p:cNvPr id="999" name="Line"/>
          <p:cNvSpPr/>
          <p:nvPr/>
        </p:nvSpPr>
        <p:spPr>
          <a:xfrm flipH="1" flipV="1">
            <a:off x="10927673" y="3571804"/>
            <a:ext cx="677" cy="454068"/>
          </a:xfrm>
          <a:prstGeom prst="line">
            <a:avLst/>
          </a:prstGeom>
          <a:ln w="38100">
            <a:solidFill>
              <a:srgbClr val="929292"/>
            </a:solidFill>
          </a:ln>
        </p:spPr>
        <p:txBody>
          <a:bodyPr lIns="0" tIns="0" rIns="0" bIns="0"/>
          <a:lstStyle/>
          <a:p>
            <a:pPr>
              <a:defRPr sz="1200"/>
            </a:pPr>
          </a:p>
        </p:txBody>
      </p:sp>
      <p:sp>
        <p:nvSpPr>
          <p:cNvPr id="1000" name="3"/>
          <p:cNvSpPr/>
          <p:nvPr/>
        </p:nvSpPr>
        <p:spPr>
          <a:xfrm>
            <a:off x="10164516" y="4842666"/>
            <a:ext cx="370276" cy="361328"/>
          </a:xfrm>
          <a:prstGeom prst="ellipse">
            <a:avLst/>
          </a:prstGeom>
          <a:solidFill>
            <a:srgbClr val="005493"/>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solidFill>
                  <a:srgbClr val="FFFFFF"/>
                </a:solidFill>
                <a:uFill>
                  <a:solidFill>
                    <a:srgbClr val="FFFFFF"/>
                  </a:solidFill>
                </a:uFill>
                <a:latin typeface="Lucida Sans Regular"/>
                <a:ea typeface="Lucida Sans Regular"/>
                <a:cs typeface="Lucida Sans Regular"/>
                <a:sym typeface="Lucida Sans Regular"/>
              </a:defRPr>
            </a:lvl1pPr>
          </a:lstStyle>
          <a:p>
            <a:pPr/>
            <a:r>
              <a:t>3</a:t>
            </a:r>
          </a:p>
        </p:txBody>
      </p:sp>
      <p:sp>
        <p:nvSpPr>
          <p:cNvPr id="1001" name="5"/>
          <p:cNvSpPr/>
          <p:nvPr/>
        </p:nvSpPr>
        <p:spPr>
          <a:xfrm>
            <a:off x="10737991" y="4023093"/>
            <a:ext cx="370277" cy="361327"/>
          </a:xfrm>
          <a:prstGeom prst="ellipse">
            <a:avLst/>
          </a:prstGeom>
          <a:solidFill>
            <a:srgbClr val="BABABA"/>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5</a:t>
            </a:r>
          </a:p>
        </p:txBody>
      </p:sp>
      <p:sp>
        <p:nvSpPr>
          <p:cNvPr id="1002" name="4"/>
          <p:cNvSpPr/>
          <p:nvPr/>
        </p:nvSpPr>
        <p:spPr>
          <a:xfrm>
            <a:off x="10164516" y="4023093"/>
            <a:ext cx="370276" cy="361327"/>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4</a:t>
            </a:r>
          </a:p>
        </p:txBody>
      </p:sp>
      <p:sp>
        <p:nvSpPr>
          <p:cNvPr id="1003" name="7"/>
          <p:cNvSpPr/>
          <p:nvPr/>
        </p:nvSpPr>
        <p:spPr>
          <a:xfrm>
            <a:off x="11354364" y="3203519"/>
            <a:ext cx="368019"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7</a:t>
            </a:r>
          </a:p>
        </p:txBody>
      </p:sp>
      <p:sp>
        <p:nvSpPr>
          <p:cNvPr id="1004" name="0"/>
          <p:cNvSpPr/>
          <p:nvPr/>
        </p:nvSpPr>
        <p:spPr>
          <a:xfrm>
            <a:off x="8661400" y="3203519"/>
            <a:ext cx="368018"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0</a:t>
            </a:r>
          </a:p>
        </p:txBody>
      </p:sp>
      <p:sp>
        <p:nvSpPr>
          <p:cNvPr id="1005" name="1"/>
          <p:cNvSpPr/>
          <p:nvPr/>
        </p:nvSpPr>
        <p:spPr>
          <a:xfrm>
            <a:off x="9243342" y="3203519"/>
            <a:ext cx="370277"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1</a:t>
            </a:r>
          </a:p>
        </p:txBody>
      </p:sp>
      <p:sp>
        <p:nvSpPr>
          <p:cNvPr id="1006" name="9"/>
          <p:cNvSpPr/>
          <p:nvPr/>
        </p:nvSpPr>
        <p:spPr>
          <a:xfrm>
            <a:off x="9857458" y="3203519"/>
            <a:ext cx="370276"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9</a:t>
            </a:r>
          </a:p>
        </p:txBody>
      </p:sp>
      <p:sp>
        <p:nvSpPr>
          <p:cNvPr id="1007" name="6"/>
          <p:cNvSpPr/>
          <p:nvPr/>
        </p:nvSpPr>
        <p:spPr>
          <a:xfrm>
            <a:off x="10737991" y="3203519"/>
            <a:ext cx="370277"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6</a:t>
            </a:r>
          </a:p>
        </p:txBody>
      </p:sp>
      <p:sp>
        <p:nvSpPr>
          <p:cNvPr id="1008" name="8"/>
          <p:cNvSpPr/>
          <p:nvPr/>
        </p:nvSpPr>
        <p:spPr>
          <a:xfrm>
            <a:off x="12009120" y="3203519"/>
            <a:ext cx="368019"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8</a:t>
            </a:r>
          </a:p>
        </p:txBody>
      </p:sp>
      <p:sp>
        <p:nvSpPr>
          <p:cNvPr id="1009" name="2"/>
          <p:cNvSpPr/>
          <p:nvPr/>
        </p:nvSpPr>
        <p:spPr>
          <a:xfrm>
            <a:off x="9512300" y="4023093"/>
            <a:ext cx="370276" cy="361327"/>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2</a:t>
            </a:r>
          </a:p>
        </p:txBody>
      </p:sp>
      <p:sp>
        <p:nvSpPr>
          <p:cNvPr id="1010" name="root of 3 is 9"/>
          <p:cNvSpPr txBox="1"/>
          <p:nvPr/>
        </p:nvSpPr>
        <p:spPr>
          <a:xfrm>
            <a:off x="10365982" y="5715000"/>
            <a:ext cx="1453365"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root of 3 is 9</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67">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9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4" presetID="22" grpId="3" fill="hold">
                                  <p:stCondLst>
                                    <p:cond delay="0"/>
                                  </p:stCondLst>
                                  <p:iterate type="el" backwards="0">
                                    <p:tmAbs val="0"/>
                                  </p:iterate>
                                  <p:childTnLst>
                                    <p:set>
                                      <p:cBhvr>
                                        <p:cTn id="13" fill="hold"/>
                                        <p:tgtEl>
                                          <p:spTgt spid="998"/>
                                        </p:tgtEl>
                                        <p:attrNameLst>
                                          <p:attrName>style.visibility</p:attrName>
                                        </p:attrNameLst>
                                      </p:cBhvr>
                                      <p:to>
                                        <p:strVal val="visible"/>
                                      </p:to>
                                    </p:set>
                                    <p:animEffect filter="wipe(down)" transition="in">
                                      <p:cBhvr>
                                        <p:cTn id="14" dur="1000"/>
                                        <p:tgtEl>
                                          <p:spTgt spid="998"/>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9" presetID="18" grpId="4" fill="hold">
                                  <p:stCondLst>
                                    <p:cond delay="0"/>
                                  </p:stCondLst>
                                  <p:iterate type="el" backwards="0">
                                    <p:tmAbs val="0"/>
                                  </p:iterate>
                                  <p:childTnLst>
                                    <p:set>
                                      <p:cBhvr>
                                        <p:cTn id="18" fill="hold"/>
                                        <p:tgtEl>
                                          <p:spTgt spid="996"/>
                                        </p:tgtEl>
                                        <p:attrNameLst>
                                          <p:attrName>style.visibility</p:attrName>
                                        </p:attrNameLst>
                                      </p:cBhvr>
                                      <p:to>
                                        <p:strVal val="visible"/>
                                      </p:to>
                                    </p:set>
                                    <p:animEffect filter="strips(upLeft)" transition="in">
                                      <p:cBhvr>
                                        <p:cTn id="19" dur="1000"/>
                                        <p:tgtEl>
                                          <p:spTgt spid="996"/>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5" fill="hold">
                                  <p:stCondLst>
                                    <p:cond delay="0"/>
                                  </p:stCondLst>
                                  <p:iterate type="el" backwards="0">
                                    <p:tmAbs val="0"/>
                                  </p:iterate>
                                  <p:childTnLst>
                                    <p:set>
                                      <p:cBhvr>
                                        <p:cTn id="23" fill="hold"/>
                                        <p:tgtEl>
                                          <p:spTgt spid="10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0" grpId="5"/>
      <p:bldP build="whole" bldLvl="1" animBg="1" rev="0" advAuto="0" spid="996" grpId="4"/>
      <p:bldP build="whole" bldLvl="1" animBg="1" rev="0" advAuto="0" spid="998" grpId="3"/>
      <p:bldP build="whole" bldLvl="1" animBg="1" rev="0" advAuto="0" spid="994" grpId="2"/>
      <p:bldP build="p" bldLvl="5" animBg="1" rev="0" advAuto="0" spid="967"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4" name="Quick-union  [lazy approach]"/>
          <p:cNvSpPr txBox="1"/>
          <p:nvPr>
            <p:ph type="title"/>
          </p:nvPr>
        </p:nvSpPr>
        <p:spPr>
          <a:prstGeom prst="rect">
            <a:avLst/>
          </a:prstGeom>
        </p:spPr>
        <p:txBody>
          <a:bodyPr/>
          <a:lstStyle/>
          <a:p>
            <a:pPr/>
            <a:r>
              <a:t>Quick-union  </a:t>
            </a:r>
            <a:r>
              <a:rPr>
                <a:solidFill>
                  <a:srgbClr val="606060"/>
                </a:solidFill>
              </a:rPr>
              <a:t>[lazy approach]</a:t>
            </a:r>
          </a:p>
        </p:txBody>
      </p:sp>
      <p:sp>
        <p:nvSpPr>
          <p:cNvPr id="1015" name="Data structure.…"/>
          <p:cNvSpPr txBox="1"/>
          <p:nvPr>
            <p:ph type="body" idx="1"/>
          </p:nvPr>
        </p:nvSpPr>
        <p:spPr>
          <a:xfrm>
            <a:off x="457200" y="1270000"/>
            <a:ext cx="11379200" cy="8128000"/>
          </a:xfrm>
          <a:prstGeom prst="rect">
            <a:avLst/>
          </a:prstGeom>
        </p:spPr>
        <p:txBody>
          <a:bodyPr/>
          <a:lstStyle/>
          <a:p>
            <a:pPr indent="127000">
              <a:defRPr>
                <a:solidFill>
                  <a:srgbClr val="0048AA"/>
                </a:solidFill>
              </a:defRPr>
            </a:pPr>
            <a:r>
              <a:t>Data structure.</a:t>
            </a:r>
          </a:p>
          <a:p>
            <a:pPr lvl="1" marL="1003300" indent="-368300"/>
            <a:r>
              <a:t>Integer array </a:t>
            </a:r>
            <a:r>
              <a:rPr sz="2000">
                <a:latin typeface="Lucida Sans Typewriter Regular"/>
                <a:ea typeface="Lucida Sans Typewriter Regular"/>
                <a:cs typeface="Lucida Sans Typewriter Regular"/>
                <a:sym typeface="Lucida Sans Typewriter Regular"/>
              </a:rPr>
              <a:t>id[]</a:t>
            </a:r>
            <a:r>
              <a:t> of </a:t>
            </a:r>
            <a:r>
              <a:t>length</a:t>
            </a:r>
            <a:r>
              <a:rPr b="1">
                <a:latin typeface="+mn-lt"/>
                <a:ea typeface="+mn-ea"/>
                <a:cs typeface="+mn-cs"/>
                <a:sym typeface="Helvetica"/>
              </a:rPr>
              <a:t> </a:t>
            </a:r>
            <a:r>
              <a:rPr sz="2000">
                <a:latin typeface="Lucida Sans Typewriter Regular"/>
                <a:ea typeface="Lucida Sans Typewriter Regular"/>
                <a:cs typeface="Lucida Sans Typewriter Regular"/>
                <a:sym typeface="Lucida Sans Typewriter Regular"/>
              </a:rPr>
              <a:t>N</a:t>
            </a:r>
            <a:r>
              <a:t>.</a:t>
            </a:r>
          </a:p>
          <a:p>
            <a:pPr lvl="1" marL="1003300" indent="-368300"/>
            <a:r>
              <a:t>Interpretation:  </a:t>
            </a:r>
            <a:r>
              <a:rPr sz="2000">
                <a:latin typeface="Lucida Sans Typewriter Regular"/>
                <a:ea typeface="Lucida Sans Typewriter Regular"/>
                <a:cs typeface="Lucida Sans Typewriter Regular"/>
                <a:sym typeface="Lucida Sans Typewriter Regular"/>
              </a:rPr>
              <a:t>id[i]</a:t>
            </a:r>
            <a:r>
              <a:t> is parent of </a:t>
            </a:r>
            <a:r>
              <a:rPr sz="2000">
                <a:latin typeface="Lucida Sans Typewriter Regular"/>
                <a:ea typeface="Lucida Sans Typewriter Regular"/>
                <a:cs typeface="Lucida Sans Typewriter Regular"/>
                <a:sym typeface="Lucida Sans Typewriter Regular"/>
              </a:rPr>
              <a:t>i</a:t>
            </a:r>
            <a:r>
              <a:t>.</a:t>
            </a:r>
          </a:p>
          <a:p>
            <a:pPr lvl="1" marL="1003300" indent="-368300"/>
            <a:r>
              <a:t>Root o</a:t>
            </a:r>
            <a:r>
              <a:t>f </a:t>
            </a:r>
            <a:r>
              <a:rPr sz="2000">
                <a:latin typeface="Lucida Sans Typewriter Regular"/>
                <a:ea typeface="Lucida Sans Typewriter Regular"/>
                <a:cs typeface="Lucida Sans Typewriter Regular"/>
                <a:sym typeface="Lucida Sans Typewriter Regular"/>
              </a:rPr>
              <a:t>i</a:t>
            </a:r>
            <a:r>
              <a:t> is </a:t>
            </a:r>
            <a:r>
              <a:rPr sz="2000">
                <a:latin typeface="Lucida Sans Typewriter Regular"/>
                <a:ea typeface="Lucida Sans Typewriter Regular"/>
                <a:cs typeface="Lucida Sans Typewriter Regular"/>
                <a:sym typeface="Lucida Sans Typewriter Regular"/>
              </a:rPr>
              <a:t>id[id[id[...id[i]...]]]</a:t>
            </a:r>
            <a:r>
              <a:t>.</a:t>
            </a:r>
          </a:p>
          <a:p>
            <a:pPr lvl="1" marL="1003300" indent="-368300"/>
            <a:endParaRPr>
              <a:solidFill>
                <a:srgbClr val="005493"/>
              </a:solidFill>
              <a:uFill>
                <a:solidFill>
                  <a:srgbClr val="0048AA"/>
                </a:solidFill>
              </a:uFill>
            </a:endParaRPr>
          </a:p>
          <a:p>
            <a:pPr lvl="1" marL="1003300" indent="-368300"/>
            <a:endParaRPr>
              <a:solidFill>
                <a:srgbClr val="005493"/>
              </a:solidFill>
              <a:uFill>
                <a:solidFill>
                  <a:srgbClr val="0048AA"/>
                </a:solidFill>
              </a:uFill>
            </a:endParaRPr>
          </a:p>
          <a:p>
            <a:pPr indent="127000"/>
          </a:p>
          <a:p>
            <a:pPr indent="127000"/>
          </a:p>
          <a:p>
            <a:pPr indent="127000"/>
            <a:r>
              <a:rPr b="1">
                <a:latin typeface="+mn-lt"/>
                <a:ea typeface="+mn-ea"/>
                <a:cs typeface="+mn-cs"/>
                <a:sym typeface="Helvetica"/>
              </a:rPr>
              <a:t>Find</a:t>
            </a:r>
            <a:r>
              <a:t>.  </a:t>
            </a:r>
            <a:r>
              <a:t>What is the root of </a:t>
            </a:r>
            <a:r>
              <a:rPr sz="2000">
                <a:latin typeface="Lucida Sans Typewriter Regular"/>
                <a:ea typeface="Lucida Sans Typewriter Regular"/>
                <a:cs typeface="Lucida Sans Typewriter Regular"/>
                <a:sym typeface="Lucida Sans Typewriter Regular"/>
              </a:rPr>
              <a:t>p</a:t>
            </a:r>
            <a:r>
              <a:t>?</a:t>
            </a:r>
          </a:p>
          <a:p>
            <a:pPr indent="127000"/>
            <a:r>
              <a:rPr b="1">
                <a:latin typeface="+mn-lt"/>
                <a:ea typeface="+mn-ea"/>
                <a:cs typeface="+mn-cs"/>
                <a:sym typeface="Helvetica"/>
              </a:rPr>
              <a:t>Connected</a:t>
            </a:r>
            <a:r>
              <a:t>.  </a:t>
            </a:r>
            <a:r>
              <a:t>Do </a:t>
            </a:r>
            <a:r>
              <a:rPr sz="2000">
                <a:latin typeface="Lucida Sans Typewriter Regular"/>
                <a:ea typeface="Lucida Sans Typewriter Regular"/>
                <a:cs typeface="Lucida Sans Typewriter Regular"/>
                <a:sym typeface="Lucida Sans Typewriter Regular"/>
              </a:rPr>
              <a:t>p</a:t>
            </a:r>
            <a:r>
              <a:t> and </a:t>
            </a:r>
            <a:r>
              <a:rPr sz="2000">
                <a:latin typeface="Lucida Sans Typewriter Regular"/>
                <a:ea typeface="Lucida Sans Typewriter Regular"/>
                <a:cs typeface="Lucida Sans Typewriter Regular"/>
                <a:sym typeface="Lucida Sans Typewriter Regular"/>
              </a:rPr>
              <a:t>q</a:t>
            </a:r>
            <a:r>
              <a:t> have the same root?</a:t>
            </a:r>
          </a:p>
          <a:p>
            <a:pPr indent="127000"/>
          </a:p>
          <a:p>
            <a:pPr indent="127000"/>
            <a:r>
              <a:rPr b="1">
                <a:latin typeface="+mn-lt"/>
                <a:ea typeface="+mn-ea"/>
                <a:cs typeface="+mn-cs"/>
                <a:sym typeface="Helvetica"/>
              </a:rPr>
              <a:t>Union</a:t>
            </a:r>
            <a:r>
              <a:t>.  </a:t>
            </a:r>
            <a:r>
              <a:t>To merge components containing </a:t>
            </a:r>
            <a:r>
              <a:rPr sz="2000">
                <a:latin typeface="Lucida Sans Typewriter Regular"/>
                <a:ea typeface="Lucida Sans Typewriter Regular"/>
                <a:cs typeface="Lucida Sans Typewriter Regular"/>
                <a:sym typeface="Lucida Sans Typewriter Regular"/>
              </a:rPr>
              <a:t>p</a:t>
            </a:r>
            <a:r>
              <a:t> and </a:t>
            </a:r>
            <a:r>
              <a:rPr sz="2000">
                <a:latin typeface="Lucida Sans Typewriter Regular"/>
                <a:ea typeface="Lucida Sans Typewriter Regular"/>
                <a:cs typeface="Lucida Sans Typewriter Regular"/>
                <a:sym typeface="Lucida Sans Typewriter Regular"/>
              </a:rPr>
              <a:t>q</a:t>
            </a:r>
            <a:r>
              <a:t>,</a:t>
            </a:r>
            <a:br/>
            <a:r>
              <a:t>set the id of </a:t>
            </a:r>
            <a:r>
              <a:rPr sz="2000">
                <a:latin typeface="Lucida Sans Typewriter Regular"/>
                <a:ea typeface="Lucida Sans Typewriter Regular"/>
                <a:cs typeface="Lucida Sans Typewriter Regular"/>
                <a:sym typeface="Lucida Sans Typewriter Regular"/>
              </a:rPr>
              <a:t>p</a:t>
            </a:r>
            <a:r>
              <a:t>'s root to the id of </a:t>
            </a:r>
            <a:r>
              <a:rPr sz="2000">
                <a:latin typeface="Lucida Sans Typewriter Regular"/>
                <a:ea typeface="Lucida Sans Typewriter Regular"/>
                <a:cs typeface="Lucida Sans Typewriter Regular"/>
                <a:sym typeface="Lucida Sans Typewriter Regular"/>
              </a:rPr>
              <a:t>q</a:t>
            </a:r>
            <a:r>
              <a:t>'s root.</a:t>
            </a:r>
          </a:p>
        </p:txBody>
      </p:sp>
      <p:sp>
        <p:nvSpPr>
          <p:cNvPr id="10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038" name="Group"/>
          <p:cNvGrpSpPr/>
          <p:nvPr/>
        </p:nvGrpSpPr>
        <p:grpSpPr>
          <a:xfrm>
            <a:off x="1104899" y="3708400"/>
            <a:ext cx="5791201" cy="889000"/>
            <a:chOff x="0" y="0"/>
            <a:chExt cx="5791200" cy="889000"/>
          </a:xfrm>
        </p:grpSpPr>
        <p:sp>
          <p:nvSpPr>
            <p:cNvPr id="1017"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018"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019"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020"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021" name="9"/>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022"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1023"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024"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025" name="9"/>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026"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027"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028"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029"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030"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031"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032"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033"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034"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035"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036"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037"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grpSp>
        <p:nvGrpSpPr>
          <p:cNvPr id="1080" name="Group"/>
          <p:cNvGrpSpPr/>
          <p:nvPr/>
        </p:nvGrpSpPr>
        <p:grpSpPr>
          <a:xfrm>
            <a:off x="1566177" y="6963848"/>
            <a:ext cx="11272239" cy="3649063"/>
            <a:chOff x="0" y="0"/>
            <a:chExt cx="11272238" cy="3649061"/>
          </a:xfrm>
        </p:grpSpPr>
        <p:sp>
          <p:nvSpPr>
            <p:cNvPr id="1039" name="Line"/>
            <p:cNvSpPr/>
            <p:nvPr/>
          </p:nvSpPr>
          <p:spPr>
            <a:xfrm flipV="1">
              <a:off x="9247885" y="1746657"/>
              <a:ext cx="1" cy="547810"/>
            </a:xfrm>
            <a:prstGeom prst="line">
              <a:avLst/>
            </a:prstGeom>
            <a:noFill/>
            <a:ln w="38100" cap="flat">
              <a:solidFill>
                <a:srgbClr val="8A8A8A"/>
              </a:solidFill>
              <a:prstDash val="solid"/>
              <a:round/>
            </a:ln>
            <a:effectLst/>
          </p:spPr>
          <p:txBody>
            <a:bodyPr wrap="square" lIns="0" tIns="0" rIns="0" bIns="0" numCol="1" anchor="t">
              <a:noAutofit/>
            </a:bodyPr>
            <a:lstStyle/>
            <a:p>
              <a:pPr>
                <a:defRPr sz="1200"/>
              </a:pPr>
            </a:p>
          </p:txBody>
        </p:sp>
        <p:sp>
          <p:nvSpPr>
            <p:cNvPr id="1040" name="Line"/>
            <p:cNvSpPr/>
            <p:nvPr/>
          </p:nvSpPr>
          <p:spPr>
            <a:xfrm flipH="1" flipV="1">
              <a:off x="8932137" y="873940"/>
              <a:ext cx="300112" cy="600222"/>
            </a:xfrm>
            <a:prstGeom prst="line">
              <a:avLst/>
            </a:prstGeom>
            <a:noFill/>
            <a:ln w="38100" cap="flat">
              <a:solidFill>
                <a:srgbClr val="8A8A8A"/>
              </a:solidFill>
              <a:prstDash val="solid"/>
              <a:round/>
            </a:ln>
            <a:effectLst/>
          </p:spPr>
          <p:txBody>
            <a:bodyPr wrap="square" lIns="0" tIns="0" rIns="0" bIns="0" numCol="1" anchor="t">
              <a:noAutofit/>
            </a:bodyPr>
            <a:lstStyle/>
            <a:p>
              <a:pPr>
                <a:defRPr sz="1200"/>
              </a:pPr>
            </a:p>
          </p:txBody>
        </p:sp>
        <p:sp>
          <p:nvSpPr>
            <p:cNvPr id="1041" name="Line"/>
            <p:cNvSpPr/>
            <p:nvPr/>
          </p:nvSpPr>
          <p:spPr>
            <a:xfrm flipV="1">
              <a:off x="8598681" y="773903"/>
              <a:ext cx="283439" cy="750277"/>
            </a:xfrm>
            <a:prstGeom prst="line">
              <a:avLst/>
            </a:prstGeom>
            <a:noFill/>
            <a:ln w="38100" cap="flat">
              <a:solidFill>
                <a:srgbClr val="8A8A8A"/>
              </a:solidFill>
              <a:prstDash val="solid"/>
              <a:round/>
            </a:ln>
            <a:effectLst/>
          </p:spPr>
          <p:txBody>
            <a:bodyPr wrap="square" lIns="0" tIns="0" rIns="0" bIns="0" numCol="1" anchor="t">
              <a:noAutofit/>
            </a:bodyPr>
            <a:lstStyle/>
            <a:p>
              <a:pPr>
                <a:defRPr sz="1200"/>
              </a:pPr>
            </a:p>
          </p:txBody>
        </p:sp>
        <p:sp>
          <p:nvSpPr>
            <p:cNvPr id="1042" name="Line"/>
            <p:cNvSpPr/>
            <p:nvPr/>
          </p:nvSpPr>
          <p:spPr>
            <a:xfrm flipH="1">
              <a:off x="9008574" y="236226"/>
              <a:ext cx="749842" cy="474717"/>
            </a:xfrm>
            <a:prstGeom prst="line">
              <a:avLst/>
            </a:prstGeom>
            <a:noFill/>
            <a:ln w="76200" cap="flat">
              <a:solidFill>
                <a:srgbClr val="8D3124"/>
              </a:solidFill>
              <a:prstDash val="solid"/>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1043" name="3"/>
            <p:cNvSpPr/>
            <p:nvPr/>
          </p:nvSpPr>
          <p:spPr>
            <a:xfrm>
              <a:off x="9059616" y="2197947"/>
              <a:ext cx="370276" cy="361327"/>
            </a:xfrm>
            <a:prstGeom prst="ellipse">
              <a:avLst/>
            </a:prstGeom>
            <a:solidFill>
              <a:srgbClr val="005493"/>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solidFill>
                    <a:srgbClr val="FFFFFF"/>
                  </a:solidFill>
                  <a:uFill>
                    <a:solidFill>
                      <a:srgbClr val="FFFFFF"/>
                    </a:solidFill>
                  </a:uFill>
                  <a:latin typeface="Lucida Sans Regular"/>
                  <a:ea typeface="Lucida Sans Regular"/>
                  <a:cs typeface="Lucida Sans Regular"/>
                  <a:sym typeface="Lucida Sans Regular"/>
                </a:defRPr>
              </a:lvl1pPr>
            </a:lstStyle>
            <a:p>
              <a:pPr/>
              <a:r>
                <a:t>3</a:t>
              </a:r>
            </a:p>
          </p:txBody>
        </p:sp>
        <p:sp>
          <p:nvSpPr>
            <p:cNvPr id="1044" name="4"/>
            <p:cNvSpPr/>
            <p:nvPr/>
          </p:nvSpPr>
          <p:spPr>
            <a:xfrm>
              <a:off x="9059616" y="1378373"/>
              <a:ext cx="370276"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4</a:t>
              </a:r>
            </a:p>
          </p:txBody>
        </p:sp>
        <p:sp>
          <p:nvSpPr>
            <p:cNvPr id="1045" name="7"/>
            <p:cNvSpPr/>
            <p:nvPr/>
          </p:nvSpPr>
          <p:spPr>
            <a:xfrm>
              <a:off x="10249464" y="12700"/>
              <a:ext cx="368019"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7</a:t>
              </a:r>
            </a:p>
          </p:txBody>
        </p:sp>
        <p:sp>
          <p:nvSpPr>
            <p:cNvPr id="1046" name="0"/>
            <p:cNvSpPr/>
            <p:nvPr/>
          </p:nvSpPr>
          <p:spPr>
            <a:xfrm>
              <a:off x="7556500" y="12700"/>
              <a:ext cx="368018"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0</a:t>
              </a:r>
            </a:p>
          </p:txBody>
        </p:sp>
        <p:sp>
          <p:nvSpPr>
            <p:cNvPr id="1047" name="1"/>
            <p:cNvSpPr/>
            <p:nvPr/>
          </p:nvSpPr>
          <p:spPr>
            <a:xfrm>
              <a:off x="8138442" y="0"/>
              <a:ext cx="370277"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1</a:t>
              </a:r>
            </a:p>
          </p:txBody>
        </p:sp>
        <p:sp>
          <p:nvSpPr>
            <p:cNvPr id="1048" name="9"/>
            <p:cNvSpPr/>
            <p:nvPr/>
          </p:nvSpPr>
          <p:spPr>
            <a:xfrm>
              <a:off x="8752558" y="558800"/>
              <a:ext cx="370276"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9</a:t>
              </a:r>
            </a:p>
          </p:txBody>
        </p:sp>
        <p:sp>
          <p:nvSpPr>
            <p:cNvPr id="1049" name="6"/>
            <p:cNvSpPr/>
            <p:nvPr/>
          </p:nvSpPr>
          <p:spPr>
            <a:xfrm>
              <a:off x="9602611" y="32173"/>
              <a:ext cx="368019"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6</a:t>
              </a:r>
            </a:p>
          </p:txBody>
        </p:sp>
        <p:sp>
          <p:nvSpPr>
            <p:cNvPr id="1050" name="8"/>
            <p:cNvSpPr/>
            <p:nvPr/>
          </p:nvSpPr>
          <p:spPr>
            <a:xfrm>
              <a:off x="10904220" y="12700"/>
              <a:ext cx="368019"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8</a:t>
              </a:r>
            </a:p>
          </p:txBody>
        </p:sp>
        <p:sp>
          <p:nvSpPr>
            <p:cNvPr id="1051" name="2"/>
            <p:cNvSpPr/>
            <p:nvPr/>
          </p:nvSpPr>
          <p:spPr>
            <a:xfrm>
              <a:off x="8407400" y="1378373"/>
              <a:ext cx="370276" cy="361327"/>
            </a:xfrm>
            <a:prstGeom prst="ellipse">
              <a:avLst/>
            </a:prstGeom>
            <a:solidFill>
              <a:srgbClr val="CBCBCB"/>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2</a:t>
              </a:r>
            </a:p>
          </p:txBody>
        </p:sp>
        <p:sp>
          <p:nvSpPr>
            <p:cNvPr id="1052" name="only one value changes"/>
            <p:cNvSpPr/>
            <p:nvPr/>
          </p:nvSpPr>
          <p:spPr>
            <a:xfrm>
              <a:off x="5066705" y="237906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only one value changes</a:t>
              </a:r>
            </a:p>
          </p:txBody>
        </p:sp>
        <p:sp>
          <p:nvSpPr>
            <p:cNvPr id="1053" name="Line"/>
            <p:cNvSpPr/>
            <p:nvPr/>
          </p:nvSpPr>
          <p:spPr>
            <a:xfrm flipV="1">
              <a:off x="9787749" y="400457"/>
              <a:ext cx="2286" cy="457196"/>
            </a:xfrm>
            <a:prstGeom prst="line">
              <a:avLst/>
            </a:prstGeom>
            <a:noFill/>
            <a:ln w="38100" cap="flat">
              <a:solidFill>
                <a:srgbClr val="8A8A8A"/>
              </a:solidFill>
              <a:prstDash val="solid"/>
              <a:round/>
            </a:ln>
            <a:effectLst/>
          </p:spPr>
          <p:txBody>
            <a:bodyPr wrap="square" lIns="0" tIns="0" rIns="0" bIns="0" numCol="1" anchor="t">
              <a:noAutofit/>
            </a:bodyPr>
            <a:lstStyle/>
            <a:p>
              <a:pPr>
                <a:defRPr sz="1200"/>
              </a:pPr>
            </a:p>
          </p:txBody>
        </p:sp>
        <p:sp>
          <p:nvSpPr>
            <p:cNvPr id="1054" name="p"/>
            <p:cNvSpPr/>
            <p:nvPr/>
          </p:nvSpPr>
          <p:spPr>
            <a:xfrm>
              <a:off x="8700628" y="223292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uFill>
                    <a:solidFill>
                      <a:srgbClr val="8D3124"/>
                    </a:solidFill>
                  </a:uFill>
                  <a:latin typeface="Lucida Sans Typewriter Regular"/>
                  <a:ea typeface="Lucida Sans Typewriter Regular"/>
                  <a:cs typeface="Lucida Sans Typewriter Regular"/>
                  <a:sym typeface="Lucida Sans Typewriter Regular"/>
                </a:defRPr>
              </a:lvl1pPr>
            </a:lstStyle>
            <a:p>
              <a:pPr/>
              <a:r>
                <a:t>p</a:t>
              </a:r>
            </a:p>
          </p:txBody>
        </p:sp>
        <p:sp>
          <p:nvSpPr>
            <p:cNvPr id="1055" name="q"/>
            <p:cNvSpPr/>
            <p:nvPr/>
          </p:nvSpPr>
          <p:spPr>
            <a:xfrm>
              <a:off x="9984175" y="87205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uFill>
                    <a:solidFill>
                      <a:srgbClr val="8D3124"/>
                    </a:solidFill>
                  </a:uFill>
                  <a:latin typeface="Lucida Sans Typewriter Regular"/>
                  <a:ea typeface="Lucida Sans Typewriter Regular"/>
                  <a:cs typeface="Lucida Sans Typewriter Regular"/>
                  <a:sym typeface="Lucida Sans Typewriter Regular"/>
                </a:defRPr>
              </a:lvl1pPr>
            </a:lstStyle>
            <a:p>
              <a:pPr/>
              <a:r>
                <a:t>q</a:t>
              </a:r>
            </a:p>
          </p:txBody>
        </p:sp>
        <p:sp>
          <p:nvSpPr>
            <p:cNvPr id="1056" name="Line"/>
            <p:cNvSpPr/>
            <p:nvPr/>
          </p:nvSpPr>
          <p:spPr>
            <a:xfrm>
              <a:off x="5524500" y="1888051"/>
              <a:ext cx="0" cy="44450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nvGrpSpPr>
            <p:cNvPr id="1078" name="Group"/>
            <p:cNvGrpSpPr/>
            <p:nvPr/>
          </p:nvGrpSpPr>
          <p:grpSpPr>
            <a:xfrm>
              <a:off x="0" y="948251"/>
              <a:ext cx="5791200" cy="1701801"/>
              <a:chOff x="0" y="0"/>
              <a:chExt cx="5791200" cy="1701800"/>
            </a:xfrm>
          </p:grpSpPr>
          <p:sp>
            <p:nvSpPr>
              <p:cNvPr id="1057"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058"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059"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060"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061" name="9"/>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062"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1063"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064"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065" name="9"/>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066"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067"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068"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069"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070"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071"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072"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073"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074" name="6"/>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1075"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076"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077" name="id[]"/>
              <p:cNvSpPr/>
              <p:nvPr/>
            </p:nvSpPr>
            <p:spPr>
              <a:xfrm>
                <a:off x="0" y="4318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1079" name="5"/>
            <p:cNvSpPr/>
            <p:nvPr/>
          </p:nvSpPr>
          <p:spPr>
            <a:xfrm>
              <a:off x="9602611" y="851747"/>
              <a:ext cx="368019" cy="361327"/>
            </a:xfrm>
            <a:prstGeom prst="ellipse">
              <a:avLst/>
            </a:prstGeom>
            <a:solidFill>
              <a:srgbClr val="005493"/>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solidFill>
                    <a:srgbClr val="FFFFFF"/>
                  </a:solidFill>
                  <a:uFill>
                    <a:solidFill>
                      <a:srgbClr val="FFFFFF"/>
                    </a:solidFill>
                  </a:uFill>
                  <a:latin typeface="Lucida Sans Regular"/>
                  <a:ea typeface="Lucida Sans Regular"/>
                  <a:cs typeface="Lucida Sans Regular"/>
                  <a:sym typeface="Lucida Sans Regular"/>
                </a:defRPr>
              </a:lvl1pPr>
            </a:lstStyle>
            <a:p>
              <a:pPr/>
              <a:r>
                <a:t>5</a:t>
              </a:r>
            </a:p>
          </p:txBody>
        </p:sp>
      </p:grpSp>
      <p:sp>
        <p:nvSpPr>
          <p:cNvPr id="1081" name="Line"/>
          <p:cNvSpPr/>
          <p:nvPr/>
        </p:nvSpPr>
        <p:spPr>
          <a:xfrm flipV="1">
            <a:off x="9678181" y="3445151"/>
            <a:ext cx="283439" cy="750278"/>
          </a:xfrm>
          <a:prstGeom prst="line">
            <a:avLst/>
          </a:prstGeom>
          <a:ln w="38100">
            <a:solidFill>
              <a:srgbClr val="8A8A8A"/>
            </a:solidFill>
          </a:ln>
        </p:spPr>
        <p:txBody>
          <a:bodyPr lIns="0" tIns="0" rIns="0" bIns="0"/>
          <a:lstStyle/>
          <a:p>
            <a:pPr>
              <a:defRPr sz="1200"/>
            </a:pPr>
          </a:p>
        </p:txBody>
      </p:sp>
      <p:sp>
        <p:nvSpPr>
          <p:cNvPr id="1082" name="Line"/>
          <p:cNvSpPr/>
          <p:nvPr/>
        </p:nvSpPr>
        <p:spPr>
          <a:xfrm flipH="1" flipV="1">
            <a:off x="10078227" y="3503893"/>
            <a:ext cx="265606" cy="649257"/>
          </a:xfrm>
          <a:prstGeom prst="line">
            <a:avLst/>
          </a:prstGeom>
          <a:ln w="38100">
            <a:solidFill>
              <a:srgbClr val="929292"/>
            </a:solidFill>
          </a:ln>
        </p:spPr>
        <p:txBody>
          <a:bodyPr lIns="0" tIns="0" rIns="0" bIns="0"/>
          <a:lstStyle/>
          <a:p>
            <a:pPr>
              <a:defRPr sz="1200"/>
            </a:pPr>
          </a:p>
        </p:txBody>
      </p:sp>
      <p:sp>
        <p:nvSpPr>
          <p:cNvPr id="1083" name="Line"/>
          <p:cNvSpPr/>
          <p:nvPr/>
        </p:nvSpPr>
        <p:spPr>
          <a:xfrm flipV="1">
            <a:off x="9694898" y="3392988"/>
            <a:ext cx="355601" cy="635001"/>
          </a:xfrm>
          <a:prstGeom prst="line">
            <a:avLst/>
          </a:prstGeom>
          <a:ln w="12700"/>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sp>
        <p:nvSpPr>
          <p:cNvPr id="1084" name="Line"/>
          <p:cNvSpPr/>
          <p:nvPr/>
        </p:nvSpPr>
        <p:spPr>
          <a:xfrm flipV="1">
            <a:off x="10350500" y="4391378"/>
            <a:ext cx="2286" cy="457195"/>
          </a:xfrm>
          <a:prstGeom prst="line">
            <a:avLst/>
          </a:prstGeom>
          <a:ln w="38100">
            <a:solidFill>
              <a:srgbClr val="929292"/>
            </a:solidFill>
          </a:ln>
        </p:spPr>
        <p:txBody>
          <a:bodyPr lIns="0" tIns="0" rIns="0" bIns="0"/>
          <a:lstStyle/>
          <a:p>
            <a:pPr>
              <a:defRPr sz="1200"/>
            </a:pPr>
          </a:p>
        </p:txBody>
      </p:sp>
      <p:sp>
        <p:nvSpPr>
          <p:cNvPr id="1085" name="Line"/>
          <p:cNvSpPr/>
          <p:nvPr/>
        </p:nvSpPr>
        <p:spPr>
          <a:xfrm flipH="1" flipV="1">
            <a:off x="10927673" y="3571804"/>
            <a:ext cx="677" cy="454068"/>
          </a:xfrm>
          <a:prstGeom prst="line">
            <a:avLst/>
          </a:prstGeom>
          <a:ln w="38100">
            <a:solidFill>
              <a:srgbClr val="929292"/>
            </a:solidFill>
          </a:ln>
        </p:spPr>
        <p:txBody>
          <a:bodyPr lIns="0" tIns="0" rIns="0" bIns="0"/>
          <a:lstStyle/>
          <a:p>
            <a:pPr>
              <a:defRPr sz="1200"/>
            </a:pPr>
          </a:p>
        </p:txBody>
      </p:sp>
      <p:sp>
        <p:nvSpPr>
          <p:cNvPr id="1086" name="3"/>
          <p:cNvSpPr/>
          <p:nvPr/>
        </p:nvSpPr>
        <p:spPr>
          <a:xfrm>
            <a:off x="10164516" y="4842666"/>
            <a:ext cx="370276" cy="361328"/>
          </a:xfrm>
          <a:prstGeom prst="ellipse">
            <a:avLst/>
          </a:prstGeom>
          <a:solidFill>
            <a:srgbClr val="005493"/>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solidFill>
                  <a:srgbClr val="FFFFFF"/>
                </a:solidFill>
                <a:uFill>
                  <a:solidFill>
                    <a:srgbClr val="FFFFFF"/>
                  </a:solidFill>
                </a:uFill>
                <a:latin typeface="Lucida Sans Regular"/>
                <a:ea typeface="Lucida Sans Regular"/>
                <a:cs typeface="Lucida Sans Regular"/>
                <a:sym typeface="Lucida Sans Regular"/>
              </a:defRPr>
            </a:lvl1pPr>
          </a:lstStyle>
          <a:p>
            <a:pPr/>
            <a:r>
              <a:t>3</a:t>
            </a:r>
          </a:p>
        </p:txBody>
      </p:sp>
      <p:sp>
        <p:nvSpPr>
          <p:cNvPr id="1087" name="5"/>
          <p:cNvSpPr/>
          <p:nvPr/>
        </p:nvSpPr>
        <p:spPr>
          <a:xfrm>
            <a:off x="10737991" y="4023093"/>
            <a:ext cx="370277" cy="361327"/>
          </a:xfrm>
          <a:prstGeom prst="ellipse">
            <a:avLst/>
          </a:prstGeom>
          <a:solidFill>
            <a:srgbClr val="005493"/>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solidFill>
                  <a:srgbClr val="FFFFFF"/>
                </a:solidFill>
                <a:uFill>
                  <a:solidFill>
                    <a:srgbClr val="000000"/>
                  </a:solidFill>
                </a:uFill>
                <a:latin typeface="Lucida Sans Regular"/>
                <a:ea typeface="Lucida Sans Regular"/>
                <a:cs typeface="Lucida Sans Regular"/>
                <a:sym typeface="Lucida Sans Regular"/>
              </a:defRPr>
            </a:lvl1pPr>
          </a:lstStyle>
          <a:p>
            <a:pPr/>
            <a:r>
              <a:t>5</a:t>
            </a:r>
          </a:p>
        </p:txBody>
      </p:sp>
      <p:sp>
        <p:nvSpPr>
          <p:cNvPr id="1088" name="4"/>
          <p:cNvSpPr/>
          <p:nvPr/>
        </p:nvSpPr>
        <p:spPr>
          <a:xfrm>
            <a:off x="10164516" y="4023093"/>
            <a:ext cx="370276" cy="361327"/>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4</a:t>
            </a:r>
          </a:p>
        </p:txBody>
      </p:sp>
      <p:sp>
        <p:nvSpPr>
          <p:cNvPr id="1089" name="7"/>
          <p:cNvSpPr/>
          <p:nvPr/>
        </p:nvSpPr>
        <p:spPr>
          <a:xfrm>
            <a:off x="11354364" y="3203519"/>
            <a:ext cx="368019"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7</a:t>
            </a:r>
          </a:p>
        </p:txBody>
      </p:sp>
      <p:sp>
        <p:nvSpPr>
          <p:cNvPr id="1090" name="0"/>
          <p:cNvSpPr/>
          <p:nvPr/>
        </p:nvSpPr>
        <p:spPr>
          <a:xfrm>
            <a:off x="8661400" y="3203519"/>
            <a:ext cx="368018"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0</a:t>
            </a:r>
          </a:p>
        </p:txBody>
      </p:sp>
      <p:sp>
        <p:nvSpPr>
          <p:cNvPr id="1091" name="1"/>
          <p:cNvSpPr/>
          <p:nvPr/>
        </p:nvSpPr>
        <p:spPr>
          <a:xfrm>
            <a:off x="9243342" y="3203519"/>
            <a:ext cx="370277"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1</a:t>
            </a:r>
          </a:p>
        </p:txBody>
      </p:sp>
      <p:sp>
        <p:nvSpPr>
          <p:cNvPr id="1092" name="9"/>
          <p:cNvSpPr/>
          <p:nvPr/>
        </p:nvSpPr>
        <p:spPr>
          <a:xfrm>
            <a:off x="9857458" y="3203519"/>
            <a:ext cx="370276"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9</a:t>
            </a:r>
          </a:p>
        </p:txBody>
      </p:sp>
      <p:sp>
        <p:nvSpPr>
          <p:cNvPr id="1093" name="6"/>
          <p:cNvSpPr/>
          <p:nvPr/>
        </p:nvSpPr>
        <p:spPr>
          <a:xfrm>
            <a:off x="10737991" y="3203519"/>
            <a:ext cx="370277"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6</a:t>
            </a:r>
          </a:p>
        </p:txBody>
      </p:sp>
      <p:sp>
        <p:nvSpPr>
          <p:cNvPr id="1094" name="8"/>
          <p:cNvSpPr/>
          <p:nvPr/>
        </p:nvSpPr>
        <p:spPr>
          <a:xfrm>
            <a:off x="12009120" y="3203519"/>
            <a:ext cx="368019" cy="361328"/>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8</a:t>
            </a:r>
          </a:p>
        </p:txBody>
      </p:sp>
      <p:sp>
        <p:nvSpPr>
          <p:cNvPr id="1095" name="2"/>
          <p:cNvSpPr/>
          <p:nvPr/>
        </p:nvSpPr>
        <p:spPr>
          <a:xfrm>
            <a:off x="9512300" y="4023093"/>
            <a:ext cx="370276" cy="361327"/>
          </a:xfrm>
          <a:prstGeom prst="ellipse">
            <a:avLst/>
          </a:prstGeom>
          <a:solidFill>
            <a:srgbClr val="CBCBCB"/>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latin typeface="Lucida Sans Regular"/>
                <a:ea typeface="Lucida Sans Regular"/>
                <a:cs typeface="Lucida Sans Regular"/>
                <a:sym typeface="Lucida Sans Regular"/>
              </a:defRPr>
            </a:lvl1pPr>
          </a:lstStyle>
          <a:p>
            <a:pPr/>
            <a:r>
              <a:t>2</a:t>
            </a:r>
          </a:p>
        </p:txBody>
      </p:sp>
      <p:sp>
        <p:nvSpPr>
          <p:cNvPr id="1096" name="p"/>
          <p:cNvSpPr txBox="1"/>
          <p:nvPr/>
        </p:nvSpPr>
        <p:spPr>
          <a:xfrm>
            <a:off x="9742028" y="4866076"/>
            <a:ext cx="29533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uFill>
                  <a:solidFill>
                    <a:srgbClr val="8D3124"/>
                  </a:solidFill>
                </a:uFill>
                <a:latin typeface="Lucida Sans Typewriter Regular"/>
                <a:ea typeface="Lucida Sans Typewriter Regular"/>
                <a:cs typeface="Lucida Sans Typewriter Regular"/>
                <a:sym typeface="Lucida Sans Typewriter Regular"/>
              </a:defRPr>
            </a:lvl1pPr>
          </a:lstStyle>
          <a:p>
            <a:pPr/>
            <a:r>
              <a:t>p</a:t>
            </a:r>
          </a:p>
        </p:txBody>
      </p:sp>
      <p:sp>
        <p:nvSpPr>
          <p:cNvPr id="1097" name="q"/>
          <p:cNvSpPr txBox="1"/>
          <p:nvPr/>
        </p:nvSpPr>
        <p:spPr>
          <a:xfrm>
            <a:off x="11216075" y="4025900"/>
            <a:ext cx="295330"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uFill>
                  <a:solidFill>
                    <a:srgbClr val="8D3124"/>
                  </a:solidFill>
                </a:uFill>
                <a:latin typeface="Lucida Sans Typewriter Regular"/>
                <a:ea typeface="Lucida Sans Typewriter Regular"/>
                <a:cs typeface="Lucida Sans Typewriter Regular"/>
                <a:sym typeface="Lucida Sans Typewriter Regular"/>
              </a:defRPr>
            </a:lvl1pPr>
          </a:lstStyle>
          <a:p>
            <a:pPr/>
            <a:r>
              <a:t>q</a:t>
            </a:r>
          </a:p>
        </p:txBody>
      </p:sp>
      <p:sp>
        <p:nvSpPr>
          <p:cNvPr id="1098" name="root of 3 is 9…"/>
          <p:cNvSpPr txBox="1"/>
          <p:nvPr/>
        </p:nvSpPr>
        <p:spPr>
          <a:xfrm>
            <a:off x="9542859" y="5461758"/>
            <a:ext cx="2766240"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root of 3 is 9</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root of 5 is 6</a:t>
            </a:r>
            <a:br/>
            <a:r>
              <a:t>3 and 5 are not connected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1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015">
                                            <p:txEl>
                                              <p:pRg st="11" end="11"/>
                                            </p:txEl>
                                          </p:spTgt>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2" fill="hold">
                                  <p:stCondLst>
                                    <p:cond delay="0"/>
                                  </p:stCondLst>
                                  <p:iterate type="el" backwards="0">
                                    <p:tmAbs val="0"/>
                                  </p:iterate>
                                  <p:childTnLst>
                                    <p:set>
                                      <p:cBhvr>
                                        <p:cTn id="13" fill="hold"/>
                                        <p:tgtEl>
                                          <p:spTgt spid="10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80" grpId="2"/>
      <p:bldP build="p" bldLvl="1" animBg="1" rev="0" advAuto="0" spid="1015"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2" name="Quick-union:  Java implementation"/>
          <p:cNvSpPr txBox="1"/>
          <p:nvPr>
            <p:ph type="title"/>
          </p:nvPr>
        </p:nvSpPr>
        <p:spPr>
          <a:prstGeom prst="rect">
            <a:avLst/>
          </a:prstGeom>
        </p:spPr>
        <p:txBody>
          <a:bodyPr/>
          <a:lstStyle/>
          <a:p>
            <a:pPr/>
            <a:r>
              <a:t>Quick-union:  Java implementation</a:t>
            </a:r>
          </a:p>
        </p:txBody>
      </p:sp>
      <p:sp>
        <p:nvSpPr>
          <p:cNvPr id="1103" name="public class QuickUnionUF {    private int[] id;…"/>
          <p:cNvSpPr/>
          <p:nvPr/>
        </p:nvSpPr>
        <p:spPr>
          <a:xfrm>
            <a:off x="894041" y="1123137"/>
            <a:ext cx="6972301" cy="8933101"/>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lstStyle/>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public class QuickUnionUF</a:t>
            </a:r>
            <a:br/>
            <a:r>
              <a:t>{</a:t>
            </a:r>
            <a:br/>
            <a:r>
              <a:t>   private int[] id;</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public QuickUnionUF(int N)</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id = new int[N];</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for (int i = 0; i &lt; N; i++) id[i] = i;</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public int find(int i)</a:t>
            </a:r>
            <a:b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while (i != id[i]) i = id[i];</a:t>
            </a:r>
            <a:br/>
            <a:r>
              <a:t>      return i;</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a:t>
            </a:r>
            <a:br/>
            <a:r>
              <a:t>   public void union(int p, int q)</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int proot = find(p);</a:t>
            </a:r>
            <a:br/>
            <a:r>
              <a:t>      int qroot = find(q);</a:t>
            </a:r>
            <a:br/>
            <a:r>
              <a:t>      id[proot] = qroot;</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br/>
            <a:r>
              <a:t>}</a:t>
            </a:r>
          </a:p>
        </p:txBody>
      </p:sp>
      <p:grpSp>
        <p:nvGrpSpPr>
          <p:cNvPr id="1106" name="Group"/>
          <p:cNvGrpSpPr/>
          <p:nvPr/>
        </p:nvGrpSpPr>
        <p:grpSpPr>
          <a:xfrm>
            <a:off x="7467068" y="3351209"/>
            <a:ext cx="4519442" cy="298565"/>
            <a:chOff x="0" y="0"/>
            <a:chExt cx="4519441" cy="298564"/>
          </a:xfrm>
        </p:grpSpPr>
        <p:sp>
          <p:nvSpPr>
            <p:cNvPr id="1104" name="set id of each object to itself (N array accesses)"/>
            <p:cNvSpPr/>
            <p:nvPr/>
          </p:nvSpPr>
          <p:spPr>
            <a:xfrm>
              <a:off x="1357141" y="0"/>
              <a:ext cx="3162301"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set id of each object to itself</a:t>
              </a:r>
              <a:br/>
              <a:r>
                <a:t>(N array accesses)</a:t>
              </a:r>
            </a:p>
          </p:txBody>
        </p:sp>
        <p:sp>
          <p:nvSpPr>
            <p:cNvPr id="1105" name="Line"/>
            <p:cNvSpPr/>
            <p:nvPr/>
          </p:nvSpPr>
          <p:spPr>
            <a:xfrm>
              <a:off x="0" y="298437"/>
              <a:ext cx="1218942" cy="12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grpSp>
        <p:nvGrpSpPr>
          <p:cNvPr id="1109" name="Group"/>
          <p:cNvGrpSpPr/>
          <p:nvPr/>
        </p:nvGrpSpPr>
        <p:grpSpPr>
          <a:xfrm>
            <a:off x="7269412" y="5297537"/>
            <a:ext cx="5385659" cy="320159"/>
            <a:chOff x="0" y="0"/>
            <a:chExt cx="5385658" cy="320158"/>
          </a:xfrm>
        </p:grpSpPr>
        <p:sp>
          <p:nvSpPr>
            <p:cNvPr id="1107" name="chase parent pointers until reach root…"/>
            <p:cNvSpPr/>
            <p:nvPr/>
          </p:nvSpPr>
          <p:spPr>
            <a:xfrm>
              <a:off x="1321658" y="0"/>
              <a:ext cx="4064001"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chase parent pointers until reach root</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(depth of i array accesses)</a:t>
              </a:r>
            </a:p>
          </p:txBody>
        </p:sp>
        <p:sp>
          <p:nvSpPr>
            <p:cNvPr id="1108" name="Line"/>
            <p:cNvSpPr/>
            <p:nvPr/>
          </p:nvSpPr>
          <p:spPr>
            <a:xfrm>
              <a:off x="0" y="320031"/>
              <a:ext cx="1218942" cy="12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grpSp>
        <p:nvGrpSpPr>
          <p:cNvPr id="1112" name="Group"/>
          <p:cNvGrpSpPr/>
          <p:nvPr/>
        </p:nvGrpSpPr>
        <p:grpSpPr>
          <a:xfrm>
            <a:off x="7145222" y="7833955"/>
            <a:ext cx="2521861" cy="1270001"/>
            <a:chOff x="0" y="0"/>
            <a:chExt cx="2521860" cy="1270000"/>
          </a:xfrm>
        </p:grpSpPr>
        <p:sp>
          <p:nvSpPr>
            <p:cNvPr id="1110" name="change root of p to point to root of q…"/>
            <p:cNvSpPr/>
            <p:nvPr/>
          </p:nvSpPr>
          <p:spPr>
            <a:xfrm>
              <a:off x="1251860"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change root of p to point to root of q</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(depth of p and q array accesses)</a:t>
              </a:r>
            </a:p>
          </p:txBody>
        </p:sp>
        <p:sp>
          <p:nvSpPr>
            <p:cNvPr id="1111" name="Line"/>
            <p:cNvSpPr/>
            <p:nvPr/>
          </p:nvSpPr>
          <p:spPr>
            <a:xfrm>
              <a:off x="0" y="320031"/>
              <a:ext cx="1218942" cy="12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sp>
        <p:nvSpPr>
          <p:cNvPr id="11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A connectivity example"/>
          <p:cNvSpPr txBox="1"/>
          <p:nvPr>
            <p:ph type="title"/>
          </p:nvPr>
        </p:nvSpPr>
        <p:spPr>
          <a:prstGeom prst="rect">
            <a:avLst/>
          </a:prstGeom>
        </p:spPr>
        <p:txBody>
          <a:bodyPr/>
          <a:lstStyle/>
          <a:p>
            <a:pPr/>
            <a:r>
              <a:t>A connectivity example</a:t>
            </a:r>
          </a:p>
        </p:txBody>
      </p:sp>
      <p:sp>
        <p:nvSpPr>
          <p:cNvPr id="100" name="Q. Is there a path connecting p and q ?…"/>
          <p:cNvSpPr txBox="1"/>
          <p:nvPr>
            <p:ph type="body" idx="1"/>
          </p:nvPr>
        </p:nvSpPr>
        <p:spPr>
          <a:prstGeom prst="rect">
            <a:avLst/>
          </a:prstGeom>
        </p:spPr>
        <p:txBody>
          <a:bodyPr/>
          <a:lstStyle/>
          <a:p>
            <a:pPr indent="127000"/>
            <a:r>
              <a:t>Q. </a:t>
            </a:r>
            <a:r>
              <a:t>Is there a path connecting </a:t>
            </a:r>
            <a:r>
              <a:rPr i="1">
                <a:latin typeface="Times Roman"/>
                <a:ea typeface="Times Roman"/>
                <a:cs typeface="Times Roman"/>
                <a:sym typeface="Times Roman"/>
              </a:rPr>
              <a:t>p</a:t>
            </a:r>
            <a:r>
              <a:t> and </a:t>
            </a:r>
            <a:r>
              <a:rPr i="1">
                <a:latin typeface="Times Roman"/>
                <a:ea typeface="Times Roman"/>
                <a:cs typeface="Times Roman"/>
                <a:sym typeface="Times Roman"/>
              </a:rPr>
              <a:t>q</a:t>
            </a:r>
            <a:r>
              <a:t> ? </a:t>
            </a:r>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r>
              <a:t>A.  </a:t>
            </a:r>
            <a:r>
              <a:t>Yes.</a:t>
            </a:r>
          </a:p>
        </p:txBody>
      </p:sp>
      <p:sp>
        <p:nvSpPr>
          <p:cNvPr id="101"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 name="Rectangle"/>
          <p:cNvSpPr/>
          <p:nvPr/>
        </p:nvSpPr>
        <p:spPr>
          <a:xfrm>
            <a:off x="3501683" y="2476500"/>
            <a:ext cx="6847974" cy="6520505"/>
          </a:xfrm>
          <a:prstGeom prst="rect">
            <a:avLst/>
          </a:prstGeom>
          <a:solidFill>
            <a:srgbClr val="FFFFFF"/>
          </a:solidFill>
          <a:ln w="12700"/>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pic>
        <p:nvPicPr>
          <p:cNvPr id="103" name="fig2.png" descr="fig2.png"/>
          <p:cNvPicPr>
            <a:picLocks noChangeAspect="1"/>
          </p:cNvPicPr>
          <p:nvPr/>
        </p:nvPicPr>
        <p:blipFill>
          <a:blip r:embed="rId3">
            <a:extLst/>
          </a:blip>
          <a:srcRect l="1715" t="0" r="0" b="1601"/>
          <a:stretch>
            <a:fillRect/>
          </a:stretch>
        </p:blipFill>
        <p:spPr>
          <a:xfrm>
            <a:off x="3752099" y="2620971"/>
            <a:ext cx="6411389" cy="6290865"/>
          </a:xfrm>
          <a:prstGeom prst="rect">
            <a:avLst/>
          </a:prstGeom>
          <a:ln w="12700">
            <a:miter lim="400000"/>
          </a:ln>
        </p:spPr>
      </p:pic>
      <p:sp>
        <p:nvSpPr>
          <p:cNvPr id="104" name="p"/>
          <p:cNvSpPr txBox="1"/>
          <p:nvPr/>
        </p:nvSpPr>
        <p:spPr>
          <a:xfrm>
            <a:off x="2780170" y="4163545"/>
            <a:ext cx="711201" cy="730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58702" marR="58702" defTabSz="1295400">
              <a:lnSpc>
                <a:spcPct val="150000"/>
              </a:lnSpc>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p</a:t>
            </a:r>
          </a:p>
        </p:txBody>
      </p:sp>
      <p:sp>
        <p:nvSpPr>
          <p:cNvPr id="105" name="Line"/>
          <p:cNvSpPr/>
          <p:nvPr/>
        </p:nvSpPr>
        <p:spPr>
          <a:xfrm flipH="1" flipV="1">
            <a:off x="3095370" y="4566101"/>
            <a:ext cx="616417" cy="764355"/>
          </a:xfrm>
          <a:prstGeom prst="line">
            <a:avLst/>
          </a:prstGeom>
          <a:ln w="25400">
            <a:solidFill>
              <a:srgbClr val="8D3124"/>
            </a:solidFill>
            <a:headEnd type="triangle"/>
          </a:ln>
        </p:spPr>
        <p:txBody>
          <a:bodyPr lIns="0" tIns="0" rIns="0" bIns="0"/>
          <a:lstStyle/>
          <a:p>
            <a:pPr>
              <a:defRPr sz="1200"/>
            </a:pPr>
          </a:p>
        </p:txBody>
      </p:sp>
      <p:sp>
        <p:nvSpPr>
          <p:cNvPr id="106" name="q"/>
          <p:cNvSpPr txBox="1"/>
          <p:nvPr/>
        </p:nvSpPr>
        <p:spPr>
          <a:xfrm>
            <a:off x="10754999" y="7170526"/>
            <a:ext cx="741948"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58702" marR="58702" defTabSz="1295400">
              <a:lnSpc>
                <a:spcPct val="150000"/>
              </a:lnSpc>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q</a:t>
            </a:r>
          </a:p>
        </p:txBody>
      </p:sp>
      <p:sp>
        <p:nvSpPr>
          <p:cNvPr id="107" name="Line"/>
          <p:cNvSpPr/>
          <p:nvPr/>
        </p:nvSpPr>
        <p:spPr>
          <a:xfrm flipV="1">
            <a:off x="10052862" y="7562761"/>
            <a:ext cx="641073" cy="887640"/>
          </a:xfrm>
          <a:prstGeom prst="line">
            <a:avLst/>
          </a:prstGeom>
          <a:ln w="25400">
            <a:solidFill>
              <a:srgbClr val="8D3124"/>
            </a:solidFill>
            <a:headEnd type="triangle"/>
          </a:ln>
        </p:spPr>
        <p:txBody>
          <a:bodyPr lIns="0" tIns="0" rIns="0" bIns="0"/>
          <a:lstStyle/>
          <a:p>
            <a:pPr>
              <a:defRPr sz="1200"/>
            </a:pPr>
          </a:p>
        </p:txBody>
      </p:sp>
      <p:sp>
        <p:nvSpPr>
          <p:cNvPr id="108" name="Line"/>
          <p:cNvSpPr/>
          <p:nvPr/>
        </p:nvSpPr>
        <p:spPr>
          <a:xfrm>
            <a:off x="3771362" y="5442997"/>
            <a:ext cx="6030603" cy="31848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2" y="0"/>
                </a:moveTo>
                <a:lnTo>
                  <a:pt x="442" y="511"/>
                </a:lnTo>
                <a:lnTo>
                  <a:pt x="0" y="465"/>
                </a:lnTo>
                <a:lnTo>
                  <a:pt x="0" y="2253"/>
                </a:lnTo>
                <a:lnTo>
                  <a:pt x="1828" y="2230"/>
                </a:lnTo>
                <a:lnTo>
                  <a:pt x="1815" y="3205"/>
                </a:lnTo>
                <a:lnTo>
                  <a:pt x="2324" y="3228"/>
                </a:lnTo>
                <a:lnTo>
                  <a:pt x="2281" y="4901"/>
                </a:lnTo>
                <a:lnTo>
                  <a:pt x="4158" y="4901"/>
                </a:lnTo>
                <a:lnTo>
                  <a:pt x="4146" y="5760"/>
                </a:lnTo>
                <a:lnTo>
                  <a:pt x="5103" y="5760"/>
                </a:lnTo>
                <a:lnTo>
                  <a:pt x="5078" y="7525"/>
                </a:lnTo>
                <a:lnTo>
                  <a:pt x="6489" y="7548"/>
                </a:lnTo>
                <a:lnTo>
                  <a:pt x="6501" y="10173"/>
                </a:lnTo>
                <a:lnTo>
                  <a:pt x="6961" y="10173"/>
                </a:lnTo>
                <a:lnTo>
                  <a:pt x="6967" y="11032"/>
                </a:lnTo>
                <a:lnTo>
                  <a:pt x="7421" y="11055"/>
                </a:lnTo>
                <a:lnTo>
                  <a:pt x="7415" y="12867"/>
                </a:lnTo>
                <a:lnTo>
                  <a:pt x="9248" y="12786"/>
                </a:lnTo>
                <a:lnTo>
                  <a:pt x="9248" y="17210"/>
                </a:lnTo>
                <a:lnTo>
                  <a:pt x="12523" y="17187"/>
                </a:lnTo>
                <a:lnTo>
                  <a:pt x="12511" y="14516"/>
                </a:lnTo>
                <a:lnTo>
                  <a:pt x="13909" y="14563"/>
                </a:lnTo>
                <a:lnTo>
                  <a:pt x="13909" y="13657"/>
                </a:lnTo>
                <a:lnTo>
                  <a:pt x="14829" y="13657"/>
                </a:lnTo>
                <a:lnTo>
                  <a:pt x="14829" y="11915"/>
                </a:lnTo>
                <a:lnTo>
                  <a:pt x="15351" y="11915"/>
                </a:lnTo>
                <a:lnTo>
                  <a:pt x="15302" y="13564"/>
                </a:lnTo>
                <a:lnTo>
                  <a:pt x="15811" y="13645"/>
                </a:lnTo>
                <a:lnTo>
                  <a:pt x="15749" y="15422"/>
                </a:lnTo>
                <a:lnTo>
                  <a:pt x="16240" y="15422"/>
                </a:lnTo>
                <a:lnTo>
                  <a:pt x="16228" y="17234"/>
                </a:lnTo>
                <a:lnTo>
                  <a:pt x="17160" y="17210"/>
                </a:lnTo>
                <a:lnTo>
                  <a:pt x="17148" y="16281"/>
                </a:lnTo>
                <a:lnTo>
                  <a:pt x="19956" y="16305"/>
                </a:lnTo>
                <a:lnTo>
                  <a:pt x="19920" y="18070"/>
                </a:lnTo>
                <a:lnTo>
                  <a:pt x="21330" y="18093"/>
                </a:lnTo>
                <a:lnTo>
                  <a:pt x="21342" y="21600"/>
                </a:lnTo>
                <a:lnTo>
                  <a:pt x="21600" y="21600"/>
                </a:lnTo>
              </a:path>
            </a:pathLst>
          </a:custGeom>
          <a:ln w="101600">
            <a:solidFill>
              <a:srgbClr val="D81E00">
                <a:alpha val="50000"/>
              </a:srgbClr>
            </a:solidFill>
          </a:ln>
        </p:spPr>
        <p:txBody>
          <a:bodyPr lIns="203200" tIns="203200" rIns="203200" bIns="203200"/>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pic>
        <p:nvPicPr>
          <p:cNvPr id="109" name="Image" descr="Image"/>
          <p:cNvPicPr>
            <a:picLocks noChangeAspect="1"/>
          </p:cNvPicPr>
          <p:nvPr/>
        </p:nvPicPr>
        <p:blipFill>
          <a:blip r:embed="rId4">
            <a:extLst/>
          </a:blip>
          <a:stretch>
            <a:fillRect/>
          </a:stretch>
        </p:blipFill>
        <p:spPr>
          <a:xfrm>
            <a:off x="1053027" y="4023542"/>
            <a:ext cx="1714501" cy="1841501"/>
          </a:xfrm>
          <a:prstGeom prst="rect">
            <a:avLst/>
          </a:prstGeom>
          <a:ln w="12700"/>
        </p:spPr>
      </p:pic>
      <p:pic>
        <p:nvPicPr>
          <p:cNvPr id="110" name="Image" descr="Image"/>
          <p:cNvPicPr>
            <a:picLocks noChangeAspect="1"/>
          </p:cNvPicPr>
          <p:nvPr/>
        </p:nvPicPr>
        <p:blipFill>
          <a:blip r:embed="rId5">
            <a:extLst/>
          </a:blip>
          <a:stretch>
            <a:fillRect/>
          </a:stretch>
        </p:blipFill>
        <p:spPr>
          <a:xfrm>
            <a:off x="10903455" y="5531382"/>
            <a:ext cx="1473201" cy="1663701"/>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0">
                                            <p:bg/>
                                          </p:spTgt>
                                        </p:tgtEl>
                                        <p:attrNameLst>
                                          <p:attrName>style.visibility</p:attrName>
                                        </p:attrNameLst>
                                      </p:cBhvr>
                                      <p:to>
                                        <p:strVal val="visible"/>
                                      </p:to>
                                    </p:set>
                                  </p:childTnLst>
                                </p:cTn>
                              </p:par>
                              <p:par>
                                <p:cTn id="10" presetClass="entr" nodeType="withEffect" presetSubtype="0" presetID="1" grpId="2" fill="hold">
                                  <p:stCondLst>
                                    <p:cond delay="0"/>
                                  </p:stCondLst>
                                  <p:iterate type="el" backwards="0">
                                    <p:tmAbs val="0"/>
                                  </p:iterate>
                                  <p:childTnLst>
                                    <p:set>
                                      <p:cBhvr>
                                        <p:cTn id="11" fill="hold"/>
                                        <p:tgtEl>
                                          <p:spTgt spid="100">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8" grpId="1"/>
      <p:bldP build="p" bldLvl="1" animBg="1" rev="0" advAuto="0" spid="100" grpId="2"/>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5" name="Quick-union demo"/>
          <p:cNvSpPr txBox="1"/>
          <p:nvPr>
            <p:ph type="title"/>
          </p:nvPr>
        </p:nvSpPr>
        <p:spPr>
          <a:prstGeom prst="rect">
            <a:avLst/>
          </a:prstGeom>
        </p:spPr>
        <p:txBody>
          <a:bodyPr/>
          <a:lstStyle/>
          <a:p>
            <a:pPr/>
            <a:r>
              <a:t>Quick-union demo</a:t>
            </a:r>
          </a:p>
        </p:txBody>
      </p:sp>
      <p:sp>
        <p:nvSpPr>
          <p:cNvPr id="1116"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117" name="1"/>
          <p:cNvSpPr/>
          <p:nvPr/>
        </p:nvSpPr>
        <p:spPr>
          <a:xfrm>
            <a:off x="2705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118" name="2"/>
          <p:cNvSpPr/>
          <p:nvPr/>
        </p:nvSpPr>
        <p:spPr>
          <a:xfrm>
            <a:off x="3670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119" name="3"/>
          <p:cNvSpPr/>
          <p:nvPr/>
        </p:nvSpPr>
        <p:spPr>
          <a:xfrm>
            <a:off x="4635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120" name="4"/>
          <p:cNvSpPr/>
          <p:nvPr/>
        </p:nvSpPr>
        <p:spPr>
          <a:xfrm>
            <a:off x="5600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121" name="5"/>
          <p:cNvSpPr/>
          <p:nvPr/>
        </p:nvSpPr>
        <p:spPr>
          <a:xfrm>
            <a:off x="6565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122" name="6"/>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123" name="7"/>
          <p:cNvSpPr/>
          <p:nvPr/>
        </p:nvSpPr>
        <p:spPr>
          <a:xfrm>
            <a:off x="8496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124" name="8"/>
          <p:cNvSpPr/>
          <p:nvPr/>
        </p:nvSpPr>
        <p:spPr>
          <a:xfrm>
            <a:off x="9461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125" name="9"/>
          <p:cNvSpPr/>
          <p:nvPr/>
        </p:nvSpPr>
        <p:spPr>
          <a:xfrm>
            <a:off x="10426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1147" name="Group"/>
          <p:cNvGrpSpPr/>
          <p:nvPr/>
        </p:nvGrpSpPr>
        <p:grpSpPr>
          <a:xfrm>
            <a:off x="5981699" y="8331200"/>
            <a:ext cx="5791201" cy="889000"/>
            <a:chOff x="0" y="0"/>
            <a:chExt cx="5791200" cy="889000"/>
          </a:xfrm>
        </p:grpSpPr>
        <p:sp>
          <p:nvSpPr>
            <p:cNvPr id="1126"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127"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128"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129"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130"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131" name="3"/>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132"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133"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134"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1135"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136"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137"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138"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139"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140"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141"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142"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143"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144"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145"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146"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9" name="Quick-union demo"/>
          <p:cNvSpPr txBox="1"/>
          <p:nvPr>
            <p:ph type="title"/>
          </p:nvPr>
        </p:nvSpPr>
        <p:spPr>
          <a:prstGeom prst="rect">
            <a:avLst/>
          </a:prstGeom>
        </p:spPr>
        <p:txBody>
          <a:bodyPr/>
          <a:lstStyle/>
          <a:p>
            <a:pPr/>
            <a:r>
              <a:t>Quick-union demo</a:t>
            </a:r>
          </a:p>
        </p:txBody>
      </p:sp>
      <p:sp>
        <p:nvSpPr>
          <p:cNvPr id="1150"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151" name="1"/>
          <p:cNvSpPr/>
          <p:nvPr/>
        </p:nvSpPr>
        <p:spPr>
          <a:xfrm>
            <a:off x="2705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152" name="2"/>
          <p:cNvSpPr/>
          <p:nvPr/>
        </p:nvSpPr>
        <p:spPr>
          <a:xfrm>
            <a:off x="3670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153" name="3"/>
          <p:cNvSpPr/>
          <p:nvPr/>
        </p:nvSpPr>
        <p:spPr>
          <a:xfrm>
            <a:off x="4635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154" name="4"/>
          <p:cNvSpPr/>
          <p:nvPr/>
        </p:nvSpPr>
        <p:spPr>
          <a:xfrm>
            <a:off x="5600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155" name="5"/>
          <p:cNvSpPr/>
          <p:nvPr/>
        </p:nvSpPr>
        <p:spPr>
          <a:xfrm>
            <a:off x="6565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156" name="6"/>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157" name="7"/>
          <p:cNvSpPr/>
          <p:nvPr/>
        </p:nvSpPr>
        <p:spPr>
          <a:xfrm>
            <a:off x="8496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158" name="8"/>
          <p:cNvSpPr/>
          <p:nvPr/>
        </p:nvSpPr>
        <p:spPr>
          <a:xfrm>
            <a:off x="9461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159" name="9"/>
          <p:cNvSpPr/>
          <p:nvPr/>
        </p:nvSpPr>
        <p:spPr>
          <a:xfrm>
            <a:off x="10426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160" name="union(4,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union(4, 3)</a:t>
            </a:r>
          </a:p>
        </p:txBody>
      </p:sp>
      <p:grpSp>
        <p:nvGrpSpPr>
          <p:cNvPr id="1182" name="Group"/>
          <p:cNvGrpSpPr/>
          <p:nvPr/>
        </p:nvGrpSpPr>
        <p:grpSpPr>
          <a:xfrm>
            <a:off x="5981699" y="8331200"/>
            <a:ext cx="5791201" cy="889000"/>
            <a:chOff x="0" y="0"/>
            <a:chExt cx="5791200" cy="889000"/>
          </a:xfrm>
        </p:grpSpPr>
        <p:sp>
          <p:nvSpPr>
            <p:cNvPr id="1161"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162"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163"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164"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165"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166" name="3"/>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167"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168"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169"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1170"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171"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172"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173"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174"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175"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176"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177"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178"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179"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180"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181"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4" name="Line"/>
          <p:cNvSpPr/>
          <p:nvPr/>
        </p:nvSpPr>
        <p:spPr>
          <a:xfrm>
            <a:off x="4901029" y="5078558"/>
            <a:ext cx="1" cy="1228017"/>
          </a:xfrm>
          <a:prstGeom prst="line">
            <a:avLst/>
          </a:prstGeom>
          <a:ln w="63500">
            <a:solidFill>
              <a:srgbClr val="8D3124"/>
            </a:solidFill>
          </a:ln>
        </p:spPr>
        <p:txBody>
          <a:bodyPr lIns="0" tIns="0" rIns="0" bIns="0"/>
          <a:lstStyle/>
          <a:p>
            <a:pPr>
              <a:defRPr sz="1200"/>
            </a:pPr>
          </a:p>
        </p:txBody>
      </p:sp>
      <p:sp>
        <p:nvSpPr>
          <p:cNvPr id="1185" name="Quick-union demo"/>
          <p:cNvSpPr txBox="1"/>
          <p:nvPr>
            <p:ph type="title"/>
          </p:nvPr>
        </p:nvSpPr>
        <p:spPr>
          <a:prstGeom prst="rect">
            <a:avLst/>
          </a:prstGeom>
        </p:spPr>
        <p:txBody>
          <a:bodyPr/>
          <a:lstStyle/>
          <a:p>
            <a:pPr/>
            <a:r>
              <a:t>Quick-union demo</a:t>
            </a:r>
          </a:p>
        </p:txBody>
      </p:sp>
      <p:sp>
        <p:nvSpPr>
          <p:cNvPr id="1186"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187" name="1"/>
          <p:cNvSpPr/>
          <p:nvPr/>
        </p:nvSpPr>
        <p:spPr>
          <a:xfrm>
            <a:off x="2705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188" name="2"/>
          <p:cNvSpPr/>
          <p:nvPr/>
        </p:nvSpPr>
        <p:spPr>
          <a:xfrm>
            <a:off x="3670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189" name="3"/>
          <p:cNvSpPr/>
          <p:nvPr/>
        </p:nvSpPr>
        <p:spPr>
          <a:xfrm>
            <a:off x="4635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190" name="4"/>
          <p:cNvSpPr/>
          <p:nvPr/>
        </p:nvSpPr>
        <p:spPr>
          <a:xfrm>
            <a:off x="46355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191" name="5"/>
          <p:cNvSpPr/>
          <p:nvPr/>
        </p:nvSpPr>
        <p:spPr>
          <a:xfrm>
            <a:off x="6565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192" name="6"/>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193" name="7"/>
          <p:cNvSpPr/>
          <p:nvPr/>
        </p:nvSpPr>
        <p:spPr>
          <a:xfrm>
            <a:off x="8496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194" name="8"/>
          <p:cNvSpPr/>
          <p:nvPr/>
        </p:nvSpPr>
        <p:spPr>
          <a:xfrm>
            <a:off x="9461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195" name="9"/>
          <p:cNvSpPr/>
          <p:nvPr/>
        </p:nvSpPr>
        <p:spPr>
          <a:xfrm>
            <a:off x="10426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196" name="union(4,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union(4, 3)</a:t>
            </a:r>
          </a:p>
        </p:txBody>
      </p:sp>
      <p:grpSp>
        <p:nvGrpSpPr>
          <p:cNvPr id="1218" name="Group"/>
          <p:cNvGrpSpPr/>
          <p:nvPr/>
        </p:nvGrpSpPr>
        <p:grpSpPr>
          <a:xfrm>
            <a:off x="5981699" y="8331200"/>
            <a:ext cx="5791201" cy="889000"/>
            <a:chOff x="0" y="0"/>
            <a:chExt cx="5791200" cy="889000"/>
          </a:xfrm>
        </p:grpSpPr>
        <p:sp>
          <p:nvSpPr>
            <p:cNvPr id="1197"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198"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199"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200"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201"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202" name="3"/>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203"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204"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205"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3</a:t>
              </a:r>
            </a:p>
          </p:txBody>
        </p:sp>
        <p:sp>
          <p:nvSpPr>
            <p:cNvPr id="1206"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207"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208"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209"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210"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211"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212"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213"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214"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215"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216"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217"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0" name="Quick-union demo"/>
          <p:cNvSpPr txBox="1"/>
          <p:nvPr>
            <p:ph type="title"/>
          </p:nvPr>
        </p:nvSpPr>
        <p:spPr>
          <a:prstGeom prst="rect">
            <a:avLst/>
          </a:prstGeom>
        </p:spPr>
        <p:txBody>
          <a:bodyPr/>
          <a:lstStyle/>
          <a:p>
            <a:pPr/>
            <a:r>
              <a:t>Quick-union demo</a:t>
            </a:r>
          </a:p>
        </p:txBody>
      </p:sp>
      <p:sp>
        <p:nvSpPr>
          <p:cNvPr id="1221"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222" name="1"/>
          <p:cNvSpPr/>
          <p:nvPr/>
        </p:nvSpPr>
        <p:spPr>
          <a:xfrm>
            <a:off x="281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223" name="2"/>
          <p:cNvSpPr/>
          <p:nvPr/>
        </p:nvSpPr>
        <p:spPr>
          <a:xfrm>
            <a:off x="3911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224" name="Line"/>
          <p:cNvSpPr/>
          <p:nvPr/>
        </p:nvSpPr>
        <p:spPr>
          <a:xfrm>
            <a:off x="5269329" y="5078558"/>
            <a:ext cx="1" cy="1228017"/>
          </a:xfrm>
          <a:prstGeom prst="line">
            <a:avLst/>
          </a:prstGeom>
          <a:ln w="25400">
            <a:solidFill>
              <a:srgbClr val="000000"/>
            </a:solidFill>
          </a:ln>
        </p:spPr>
        <p:txBody>
          <a:bodyPr lIns="0" tIns="0" rIns="0" bIns="0"/>
          <a:lstStyle/>
          <a:p>
            <a:pPr>
              <a:defRPr sz="1200"/>
            </a:pPr>
          </a:p>
        </p:txBody>
      </p:sp>
      <p:sp>
        <p:nvSpPr>
          <p:cNvPr id="1225" name="3"/>
          <p:cNvSpPr/>
          <p:nvPr/>
        </p:nvSpPr>
        <p:spPr>
          <a:xfrm>
            <a:off x="5003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226" name="4"/>
          <p:cNvSpPr/>
          <p:nvPr/>
        </p:nvSpPr>
        <p:spPr>
          <a:xfrm>
            <a:off x="5003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227" name="5"/>
          <p:cNvSpPr/>
          <p:nvPr/>
        </p:nvSpPr>
        <p:spPr>
          <a:xfrm>
            <a:off x="6096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228" name="6"/>
          <p:cNvSpPr/>
          <p:nvPr/>
        </p:nvSpPr>
        <p:spPr>
          <a:xfrm>
            <a:off x="718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229" name="7"/>
          <p:cNvSpPr/>
          <p:nvPr/>
        </p:nvSpPr>
        <p:spPr>
          <a:xfrm>
            <a:off x="8280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230" name="8"/>
          <p:cNvSpPr/>
          <p:nvPr/>
        </p:nvSpPr>
        <p:spPr>
          <a:xfrm>
            <a:off x="9372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231" name="9"/>
          <p:cNvSpPr/>
          <p:nvPr/>
        </p:nvSpPr>
        <p:spPr>
          <a:xfrm>
            <a:off x="10464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1253" name="Group"/>
          <p:cNvGrpSpPr/>
          <p:nvPr/>
        </p:nvGrpSpPr>
        <p:grpSpPr>
          <a:xfrm>
            <a:off x="5981699" y="8331200"/>
            <a:ext cx="5791201" cy="889000"/>
            <a:chOff x="0" y="0"/>
            <a:chExt cx="5791200" cy="889000"/>
          </a:xfrm>
        </p:grpSpPr>
        <p:sp>
          <p:nvSpPr>
            <p:cNvPr id="1232"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233"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23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23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236"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237" name="3"/>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23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23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240"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241"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24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24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244"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245"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24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24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248"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249"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25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25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25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5" name="Quick-union demo"/>
          <p:cNvSpPr txBox="1"/>
          <p:nvPr>
            <p:ph type="title"/>
          </p:nvPr>
        </p:nvSpPr>
        <p:spPr>
          <a:prstGeom prst="rect">
            <a:avLst/>
          </a:prstGeom>
        </p:spPr>
        <p:txBody>
          <a:bodyPr/>
          <a:lstStyle/>
          <a:p>
            <a:pPr/>
            <a:r>
              <a:t>Quick-union demo</a:t>
            </a:r>
          </a:p>
        </p:txBody>
      </p:sp>
      <p:sp>
        <p:nvSpPr>
          <p:cNvPr id="1256"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257" name="1"/>
          <p:cNvSpPr/>
          <p:nvPr/>
        </p:nvSpPr>
        <p:spPr>
          <a:xfrm>
            <a:off x="281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258" name="2"/>
          <p:cNvSpPr/>
          <p:nvPr/>
        </p:nvSpPr>
        <p:spPr>
          <a:xfrm>
            <a:off x="3911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259" name="5"/>
          <p:cNvSpPr/>
          <p:nvPr/>
        </p:nvSpPr>
        <p:spPr>
          <a:xfrm>
            <a:off x="6096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260" name="6"/>
          <p:cNvSpPr/>
          <p:nvPr/>
        </p:nvSpPr>
        <p:spPr>
          <a:xfrm>
            <a:off x="718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261" name="7"/>
          <p:cNvSpPr/>
          <p:nvPr/>
        </p:nvSpPr>
        <p:spPr>
          <a:xfrm>
            <a:off x="8280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262" name="8"/>
          <p:cNvSpPr/>
          <p:nvPr/>
        </p:nvSpPr>
        <p:spPr>
          <a:xfrm>
            <a:off x="9372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263" name="9"/>
          <p:cNvSpPr/>
          <p:nvPr/>
        </p:nvSpPr>
        <p:spPr>
          <a:xfrm>
            <a:off x="10464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1267" name="Group"/>
          <p:cNvGrpSpPr/>
          <p:nvPr/>
        </p:nvGrpSpPr>
        <p:grpSpPr>
          <a:xfrm>
            <a:off x="5003800" y="4902200"/>
            <a:ext cx="508000" cy="1651000"/>
            <a:chOff x="0" y="0"/>
            <a:chExt cx="508000" cy="1651000"/>
          </a:xfrm>
        </p:grpSpPr>
        <p:sp>
          <p:nvSpPr>
            <p:cNvPr id="1264" name="Line"/>
            <p:cNvSpPr/>
            <p:nvPr/>
          </p:nvSpPr>
          <p:spPr>
            <a:xfrm flipH="1">
              <a:off x="265529" y="1763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1265" name="3"/>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266" name="4"/>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grpSp>
      <p:sp>
        <p:nvSpPr>
          <p:cNvPr id="1268" name="union(3, 8)"/>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union(3, 8)</a:t>
            </a:r>
          </a:p>
        </p:txBody>
      </p:sp>
      <p:grpSp>
        <p:nvGrpSpPr>
          <p:cNvPr id="1290" name="Group"/>
          <p:cNvGrpSpPr/>
          <p:nvPr/>
        </p:nvGrpSpPr>
        <p:grpSpPr>
          <a:xfrm>
            <a:off x="5981699" y="8331200"/>
            <a:ext cx="5791201" cy="889000"/>
            <a:chOff x="0" y="0"/>
            <a:chExt cx="5791200" cy="889000"/>
          </a:xfrm>
        </p:grpSpPr>
        <p:sp>
          <p:nvSpPr>
            <p:cNvPr id="1269"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270"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27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27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273"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274" name="3"/>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27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27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277"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278"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27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28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281"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282"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28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28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285"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286"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28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28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28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2" name="Line"/>
          <p:cNvSpPr/>
          <p:nvPr/>
        </p:nvSpPr>
        <p:spPr>
          <a:xfrm>
            <a:off x="9626599" y="5192889"/>
            <a:ext cx="1" cy="1106312"/>
          </a:xfrm>
          <a:prstGeom prst="line">
            <a:avLst/>
          </a:prstGeom>
          <a:ln w="63500">
            <a:solidFill>
              <a:srgbClr val="8D3124"/>
            </a:solidFill>
          </a:ln>
        </p:spPr>
        <p:txBody>
          <a:bodyPr lIns="0" tIns="0" rIns="0" bIns="0"/>
          <a:lstStyle/>
          <a:p>
            <a:pPr>
              <a:defRPr sz="1200"/>
            </a:pPr>
          </a:p>
        </p:txBody>
      </p:sp>
      <p:sp>
        <p:nvSpPr>
          <p:cNvPr id="1293" name="Quick-union demo"/>
          <p:cNvSpPr txBox="1"/>
          <p:nvPr>
            <p:ph type="title"/>
          </p:nvPr>
        </p:nvSpPr>
        <p:spPr>
          <a:prstGeom prst="rect">
            <a:avLst/>
          </a:prstGeom>
        </p:spPr>
        <p:txBody>
          <a:bodyPr/>
          <a:lstStyle/>
          <a:p>
            <a:pPr/>
            <a:r>
              <a:t>Quick-union demo</a:t>
            </a:r>
          </a:p>
        </p:txBody>
      </p:sp>
      <p:sp>
        <p:nvSpPr>
          <p:cNvPr id="1294"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295" name="1"/>
          <p:cNvSpPr/>
          <p:nvPr/>
        </p:nvSpPr>
        <p:spPr>
          <a:xfrm>
            <a:off x="281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296" name="2"/>
          <p:cNvSpPr/>
          <p:nvPr/>
        </p:nvSpPr>
        <p:spPr>
          <a:xfrm>
            <a:off x="3911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297" name="5"/>
          <p:cNvSpPr/>
          <p:nvPr/>
        </p:nvSpPr>
        <p:spPr>
          <a:xfrm>
            <a:off x="6096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298" name="6"/>
          <p:cNvSpPr/>
          <p:nvPr/>
        </p:nvSpPr>
        <p:spPr>
          <a:xfrm>
            <a:off x="718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299" name="7"/>
          <p:cNvSpPr/>
          <p:nvPr/>
        </p:nvSpPr>
        <p:spPr>
          <a:xfrm>
            <a:off x="8280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300" name="8"/>
          <p:cNvSpPr/>
          <p:nvPr/>
        </p:nvSpPr>
        <p:spPr>
          <a:xfrm>
            <a:off x="9372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301" name="9"/>
          <p:cNvSpPr/>
          <p:nvPr/>
        </p:nvSpPr>
        <p:spPr>
          <a:xfrm>
            <a:off x="10464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1305" name="Group"/>
          <p:cNvGrpSpPr/>
          <p:nvPr/>
        </p:nvGrpSpPr>
        <p:grpSpPr>
          <a:xfrm>
            <a:off x="9372600" y="6032500"/>
            <a:ext cx="508000" cy="1651000"/>
            <a:chOff x="0" y="0"/>
            <a:chExt cx="508000" cy="1651000"/>
          </a:xfrm>
        </p:grpSpPr>
        <p:sp>
          <p:nvSpPr>
            <p:cNvPr id="1302" name="Line"/>
            <p:cNvSpPr/>
            <p:nvPr/>
          </p:nvSpPr>
          <p:spPr>
            <a:xfrm flipH="1">
              <a:off x="265529" y="1763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1303" name="3"/>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304" name="4"/>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grpSp>
      <p:sp>
        <p:nvSpPr>
          <p:cNvPr id="1306" name="union(3, 8)"/>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union(3, 8)</a:t>
            </a:r>
          </a:p>
        </p:txBody>
      </p:sp>
      <p:grpSp>
        <p:nvGrpSpPr>
          <p:cNvPr id="1328" name="Group"/>
          <p:cNvGrpSpPr/>
          <p:nvPr/>
        </p:nvGrpSpPr>
        <p:grpSpPr>
          <a:xfrm>
            <a:off x="5981699" y="8331200"/>
            <a:ext cx="5791201" cy="889000"/>
            <a:chOff x="0" y="0"/>
            <a:chExt cx="5791200" cy="889000"/>
          </a:xfrm>
        </p:grpSpPr>
        <p:sp>
          <p:nvSpPr>
            <p:cNvPr id="1307"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308"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309"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310"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311"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312"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8</a:t>
              </a:r>
            </a:p>
          </p:txBody>
        </p:sp>
        <p:sp>
          <p:nvSpPr>
            <p:cNvPr id="1313"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314"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315"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316"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317"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318"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319"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320"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321"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322"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323"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324"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325"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326"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327"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0" name="Line"/>
          <p:cNvSpPr/>
          <p:nvPr/>
        </p:nvSpPr>
        <p:spPr>
          <a:xfrm>
            <a:off x="9461499" y="5192889"/>
            <a:ext cx="1" cy="1106312"/>
          </a:xfrm>
          <a:prstGeom prst="line">
            <a:avLst/>
          </a:prstGeom>
          <a:ln w="25400">
            <a:solidFill>
              <a:srgbClr val="000000"/>
            </a:solidFill>
          </a:ln>
        </p:spPr>
        <p:txBody>
          <a:bodyPr lIns="0" tIns="0" rIns="0" bIns="0"/>
          <a:lstStyle/>
          <a:p>
            <a:pPr>
              <a:defRPr sz="1200"/>
            </a:pPr>
          </a:p>
        </p:txBody>
      </p:sp>
      <p:sp>
        <p:nvSpPr>
          <p:cNvPr id="1331" name="Quick-union demo"/>
          <p:cNvSpPr txBox="1"/>
          <p:nvPr>
            <p:ph type="title"/>
          </p:nvPr>
        </p:nvSpPr>
        <p:spPr>
          <a:prstGeom prst="rect">
            <a:avLst/>
          </a:prstGeom>
        </p:spPr>
        <p:txBody>
          <a:bodyPr/>
          <a:lstStyle/>
          <a:p>
            <a:pPr/>
            <a:r>
              <a:t>Quick-union demo</a:t>
            </a:r>
          </a:p>
        </p:txBody>
      </p:sp>
      <p:sp>
        <p:nvSpPr>
          <p:cNvPr id="1332"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333" name="1"/>
          <p:cNvSpPr/>
          <p:nvPr/>
        </p:nvSpPr>
        <p:spPr>
          <a:xfrm>
            <a:off x="2984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334" name="2"/>
          <p:cNvSpPr/>
          <p:nvPr/>
        </p:nvSpPr>
        <p:spPr>
          <a:xfrm>
            <a:off x="4229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335" name="5"/>
          <p:cNvSpPr/>
          <p:nvPr/>
        </p:nvSpPr>
        <p:spPr>
          <a:xfrm>
            <a:off x="5473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336" name="6"/>
          <p:cNvSpPr/>
          <p:nvPr/>
        </p:nvSpPr>
        <p:spPr>
          <a:xfrm>
            <a:off x="6718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337" name="7"/>
          <p:cNvSpPr/>
          <p:nvPr/>
        </p:nvSpPr>
        <p:spPr>
          <a:xfrm>
            <a:off x="7962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338" name="8"/>
          <p:cNvSpPr/>
          <p:nvPr/>
        </p:nvSpPr>
        <p:spPr>
          <a:xfrm>
            <a:off x="9207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339"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1343" name="Group"/>
          <p:cNvGrpSpPr/>
          <p:nvPr/>
        </p:nvGrpSpPr>
        <p:grpSpPr>
          <a:xfrm>
            <a:off x="9207500" y="6032500"/>
            <a:ext cx="508000" cy="1651000"/>
            <a:chOff x="0" y="0"/>
            <a:chExt cx="508000" cy="1651000"/>
          </a:xfrm>
        </p:grpSpPr>
        <p:sp>
          <p:nvSpPr>
            <p:cNvPr id="1340" name="Line"/>
            <p:cNvSpPr/>
            <p:nvPr/>
          </p:nvSpPr>
          <p:spPr>
            <a:xfrm flipH="1">
              <a:off x="265529" y="1763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1341" name="3"/>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342" name="4"/>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grpSp>
      <p:grpSp>
        <p:nvGrpSpPr>
          <p:cNvPr id="1365" name="Group"/>
          <p:cNvGrpSpPr/>
          <p:nvPr/>
        </p:nvGrpSpPr>
        <p:grpSpPr>
          <a:xfrm>
            <a:off x="5981699" y="8331200"/>
            <a:ext cx="5791201" cy="889000"/>
            <a:chOff x="0" y="0"/>
            <a:chExt cx="5791200" cy="889000"/>
          </a:xfrm>
        </p:grpSpPr>
        <p:sp>
          <p:nvSpPr>
            <p:cNvPr id="1344"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345"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346"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347"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348"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349"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350"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351"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352"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353"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354"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355"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356"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357"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358"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359"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360"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361"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362"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363"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364"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7" name="Line"/>
          <p:cNvSpPr/>
          <p:nvPr/>
        </p:nvSpPr>
        <p:spPr>
          <a:xfrm>
            <a:off x="9473029" y="6208858"/>
            <a:ext cx="1" cy="1228017"/>
          </a:xfrm>
          <a:prstGeom prst="line">
            <a:avLst/>
          </a:prstGeom>
          <a:ln w="25400">
            <a:solidFill>
              <a:srgbClr val="000000"/>
            </a:solidFill>
          </a:ln>
        </p:spPr>
        <p:txBody>
          <a:bodyPr lIns="0" tIns="0" rIns="0" bIns="0"/>
          <a:lstStyle/>
          <a:p>
            <a:pPr>
              <a:defRPr sz="1200"/>
            </a:pPr>
          </a:p>
        </p:txBody>
      </p:sp>
      <p:sp>
        <p:nvSpPr>
          <p:cNvPr id="1368" name="Line"/>
          <p:cNvSpPr/>
          <p:nvPr/>
        </p:nvSpPr>
        <p:spPr>
          <a:xfrm>
            <a:off x="9461499" y="5192889"/>
            <a:ext cx="1" cy="1106312"/>
          </a:xfrm>
          <a:prstGeom prst="line">
            <a:avLst/>
          </a:prstGeom>
          <a:ln w="25400">
            <a:solidFill>
              <a:srgbClr val="000000"/>
            </a:solidFill>
          </a:ln>
        </p:spPr>
        <p:txBody>
          <a:bodyPr lIns="0" tIns="0" rIns="0" bIns="0"/>
          <a:lstStyle/>
          <a:p>
            <a:pPr>
              <a:defRPr sz="1200"/>
            </a:pPr>
          </a:p>
        </p:txBody>
      </p:sp>
      <p:sp>
        <p:nvSpPr>
          <p:cNvPr id="1369" name="Quick-union demo"/>
          <p:cNvSpPr txBox="1"/>
          <p:nvPr>
            <p:ph type="title"/>
          </p:nvPr>
        </p:nvSpPr>
        <p:spPr>
          <a:prstGeom prst="rect">
            <a:avLst/>
          </a:prstGeom>
        </p:spPr>
        <p:txBody>
          <a:bodyPr/>
          <a:lstStyle/>
          <a:p>
            <a:pPr/>
            <a:r>
              <a:t>Quick-union demo</a:t>
            </a:r>
          </a:p>
        </p:txBody>
      </p:sp>
      <p:sp>
        <p:nvSpPr>
          <p:cNvPr id="1370"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371" name="1"/>
          <p:cNvSpPr/>
          <p:nvPr/>
        </p:nvSpPr>
        <p:spPr>
          <a:xfrm>
            <a:off x="2984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372" name="2"/>
          <p:cNvSpPr/>
          <p:nvPr/>
        </p:nvSpPr>
        <p:spPr>
          <a:xfrm>
            <a:off x="4229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373" name="5"/>
          <p:cNvSpPr/>
          <p:nvPr/>
        </p:nvSpPr>
        <p:spPr>
          <a:xfrm>
            <a:off x="5473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374" name="6"/>
          <p:cNvSpPr/>
          <p:nvPr/>
        </p:nvSpPr>
        <p:spPr>
          <a:xfrm>
            <a:off x="6718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375" name="7"/>
          <p:cNvSpPr/>
          <p:nvPr/>
        </p:nvSpPr>
        <p:spPr>
          <a:xfrm>
            <a:off x="7962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376" name="3"/>
          <p:cNvSpPr/>
          <p:nvPr/>
        </p:nvSpPr>
        <p:spPr>
          <a:xfrm>
            <a:off x="92075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377" name="4"/>
          <p:cNvSpPr/>
          <p:nvPr/>
        </p:nvSpPr>
        <p:spPr>
          <a:xfrm>
            <a:off x="92075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378" name="8"/>
          <p:cNvSpPr/>
          <p:nvPr/>
        </p:nvSpPr>
        <p:spPr>
          <a:xfrm>
            <a:off x="9207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379"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380" name="union(6, 5)"/>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5)</a:t>
            </a:r>
          </a:p>
        </p:txBody>
      </p:sp>
      <p:grpSp>
        <p:nvGrpSpPr>
          <p:cNvPr id="1402" name="Group"/>
          <p:cNvGrpSpPr/>
          <p:nvPr/>
        </p:nvGrpSpPr>
        <p:grpSpPr>
          <a:xfrm>
            <a:off x="5981699" y="8331200"/>
            <a:ext cx="5791201" cy="889000"/>
            <a:chOff x="0" y="0"/>
            <a:chExt cx="5791200" cy="889000"/>
          </a:xfrm>
        </p:grpSpPr>
        <p:sp>
          <p:nvSpPr>
            <p:cNvPr id="1381"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382"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383"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384"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385"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386"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387"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388"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389"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390"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391"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392"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393"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1394"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395"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396"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397"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398"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399"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400"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401"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4" name="Line"/>
          <p:cNvSpPr/>
          <p:nvPr/>
        </p:nvSpPr>
        <p:spPr>
          <a:xfrm>
            <a:off x="9473029" y="6208858"/>
            <a:ext cx="1" cy="1228017"/>
          </a:xfrm>
          <a:prstGeom prst="line">
            <a:avLst/>
          </a:prstGeom>
          <a:ln w="25400">
            <a:solidFill>
              <a:srgbClr val="000000"/>
            </a:solidFill>
          </a:ln>
        </p:spPr>
        <p:txBody>
          <a:bodyPr lIns="0" tIns="0" rIns="0" bIns="0"/>
          <a:lstStyle/>
          <a:p>
            <a:pPr>
              <a:defRPr sz="1200"/>
            </a:pPr>
          </a:p>
        </p:txBody>
      </p:sp>
      <p:sp>
        <p:nvSpPr>
          <p:cNvPr id="1405" name="Line"/>
          <p:cNvSpPr/>
          <p:nvPr/>
        </p:nvSpPr>
        <p:spPr>
          <a:xfrm>
            <a:off x="9461499" y="5192889"/>
            <a:ext cx="1" cy="1106312"/>
          </a:xfrm>
          <a:prstGeom prst="line">
            <a:avLst/>
          </a:prstGeom>
          <a:ln w="25400">
            <a:solidFill>
              <a:srgbClr val="000000"/>
            </a:solidFill>
          </a:ln>
        </p:spPr>
        <p:txBody>
          <a:bodyPr lIns="0" tIns="0" rIns="0" bIns="0"/>
          <a:lstStyle/>
          <a:p>
            <a:pPr>
              <a:defRPr sz="1200"/>
            </a:pPr>
          </a:p>
        </p:txBody>
      </p:sp>
      <p:sp>
        <p:nvSpPr>
          <p:cNvPr id="1406" name="Line"/>
          <p:cNvSpPr/>
          <p:nvPr/>
        </p:nvSpPr>
        <p:spPr>
          <a:xfrm>
            <a:off x="5727699" y="5309405"/>
            <a:ext cx="1" cy="736009"/>
          </a:xfrm>
          <a:prstGeom prst="line">
            <a:avLst/>
          </a:prstGeom>
          <a:ln w="63500">
            <a:solidFill>
              <a:srgbClr val="8D3124"/>
            </a:solidFill>
          </a:ln>
        </p:spPr>
        <p:txBody>
          <a:bodyPr lIns="0" tIns="0" rIns="0" bIns="0"/>
          <a:lstStyle/>
          <a:p>
            <a:pPr>
              <a:defRPr sz="1200"/>
            </a:pPr>
          </a:p>
        </p:txBody>
      </p:sp>
      <p:sp>
        <p:nvSpPr>
          <p:cNvPr id="1407" name="Quick-union demo"/>
          <p:cNvSpPr txBox="1"/>
          <p:nvPr>
            <p:ph type="title"/>
          </p:nvPr>
        </p:nvSpPr>
        <p:spPr>
          <a:prstGeom prst="rect">
            <a:avLst/>
          </a:prstGeom>
        </p:spPr>
        <p:txBody>
          <a:bodyPr/>
          <a:lstStyle/>
          <a:p>
            <a:pPr/>
            <a:r>
              <a:t>Quick-union demo</a:t>
            </a:r>
          </a:p>
        </p:txBody>
      </p:sp>
      <p:sp>
        <p:nvSpPr>
          <p:cNvPr id="1408"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409" name="1"/>
          <p:cNvSpPr/>
          <p:nvPr/>
        </p:nvSpPr>
        <p:spPr>
          <a:xfrm>
            <a:off x="2984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410" name="2"/>
          <p:cNvSpPr/>
          <p:nvPr/>
        </p:nvSpPr>
        <p:spPr>
          <a:xfrm>
            <a:off x="4229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411" name="5"/>
          <p:cNvSpPr/>
          <p:nvPr/>
        </p:nvSpPr>
        <p:spPr>
          <a:xfrm>
            <a:off x="5473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412" name="6"/>
          <p:cNvSpPr/>
          <p:nvPr/>
        </p:nvSpPr>
        <p:spPr>
          <a:xfrm>
            <a:off x="54737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413" name="7"/>
          <p:cNvSpPr/>
          <p:nvPr/>
        </p:nvSpPr>
        <p:spPr>
          <a:xfrm>
            <a:off x="7962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414" name="3"/>
          <p:cNvSpPr/>
          <p:nvPr/>
        </p:nvSpPr>
        <p:spPr>
          <a:xfrm>
            <a:off x="92075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415" name="4"/>
          <p:cNvSpPr/>
          <p:nvPr/>
        </p:nvSpPr>
        <p:spPr>
          <a:xfrm>
            <a:off x="92075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416" name="8"/>
          <p:cNvSpPr/>
          <p:nvPr/>
        </p:nvSpPr>
        <p:spPr>
          <a:xfrm>
            <a:off x="9207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417"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418" name="union(6, 5)"/>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5)</a:t>
            </a:r>
          </a:p>
        </p:txBody>
      </p:sp>
      <p:grpSp>
        <p:nvGrpSpPr>
          <p:cNvPr id="1440" name="Group"/>
          <p:cNvGrpSpPr/>
          <p:nvPr/>
        </p:nvGrpSpPr>
        <p:grpSpPr>
          <a:xfrm>
            <a:off x="5981699" y="8331200"/>
            <a:ext cx="5791201" cy="889000"/>
            <a:chOff x="0" y="0"/>
            <a:chExt cx="5791200" cy="889000"/>
          </a:xfrm>
        </p:grpSpPr>
        <p:sp>
          <p:nvSpPr>
            <p:cNvPr id="1419"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420"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42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42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423"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424"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42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42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427"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428"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42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43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431"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5</a:t>
              </a:r>
            </a:p>
          </p:txBody>
        </p:sp>
        <p:sp>
          <p:nvSpPr>
            <p:cNvPr id="1432"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43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43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435"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436"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43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43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43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2"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443"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444" name="Line"/>
          <p:cNvSpPr/>
          <p:nvPr/>
        </p:nvSpPr>
        <p:spPr>
          <a:xfrm>
            <a:off x="6311899" y="5309405"/>
            <a:ext cx="1" cy="736009"/>
          </a:xfrm>
          <a:prstGeom prst="line">
            <a:avLst/>
          </a:prstGeom>
          <a:ln w="25400">
            <a:solidFill>
              <a:srgbClr val="000000"/>
            </a:solidFill>
          </a:ln>
        </p:spPr>
        <p:txBody>
          <a:bodyPr lIns="0" tIns="0" rIns="0" bIns="0"/>
          <a:lstStyle/>
          <a:p>
            <a:pPr>
              <a:defRPr sz="1200"/>
            </a:pPr>
          </a:p>
        </p:txBody>
      </p:sp>
      <p:sp>
        <p:nvSpPr>
          <p:cNvPr id="1445" name="Quick-union demo"/>
          <p:cNvSpPr txBox="1"/>
          <p:nvPr>
            <p:ph type="title"/>
          </p:nvPr>
        </p:nvSpPr>
        <p:spPr>
          <a:prstGeom prst="rect">
            <a:avLst/>
          </a:prstGeom>
        </p:spPr>
        <p:txBody>
          <a:bodyPr/>
          <a:lstStyle/>
          <a:p>
            <a:pPr/>
            <a:r>
              <a:t>Quick-union demo</a:t>
            </a:r>
          </a:p>
        </p:txBody>
      </p:sp>
      <p:sp>
        <p:nvSpPr>
          <p:cNvPr id="1446"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447" name="1"/>
          <p:cNvSpPr/>
          <p:nvPr/>
        </p:nvSpPr>
        <p:spPr>
          <a:xfrm>
            <a:off x="3175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448" name="2"/>
          <p:cNvSpPr/>
          <p:nvPr/>
        </p:nvSpPr>
        <p:spPr>
          <a:xfrm>
            <a:off x="464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449" name="5"/>
          <p:cNvSpPr/>
          <p:nvPr/>
        </p:nvSpPr>
        <p:spPr>
          <a:xfrm>
            <a:off x="6057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450" name="6"/>
          <p:cNvSpPr/>
          <p:nvPr/>
        </p:nvSpPr>
        <p:spPr>
          <a:xfrm>
            <a:off x="60579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451" name="7"/>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452"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453"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454"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455"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1477" name="Group"/>
          <p:cNvGrpSpPr/>
          <p:nvPr/>
        </p:nvGrpSpPr>
        <p:grpSpPr>
          <a:xfrm>
            <a:off x="5981699" y="8331200"/>
            <a:ext cx="5791201" cy="889000"/>
            <a:chOff x="0" y="0"/>
            <a:chExt cx="5791200" cy="889000"/>
          </a:xfrm>
        </p:grpSpPr>
        <p:sp>
          <p:nvSpPr>
            <p:cNvPr id="1456"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457"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458"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459"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460"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461"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462"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463"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464"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465"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466"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467"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468"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469"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470"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471"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472"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473"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474"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475"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476"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Dynamic connectivity problem"/>
          <p:cNvSpPr txBox="1"/>
          <p:nvPr>
            <p:ph type="title"/>
          </p:nvPr>
        </p:nvSpPr>
        <p:spPr>
          <a:prstGeom prst="rect">
            <a:avLst/>
          </a:prstGeom>
        </p:spPr>
        <p:txBody>
          <a:bodyPr/>
          <a:lstStyle/>
          <a:p>
            <a:pPr/>
            <a:r>
              <a:t>Dynamic connectivity problem</a:t>
            </a:r>
          </a:p>
        </p:txBody>
      </p:sp>
      <p:sp>
        <p:nvSpPr>
          <p:cNvPr id="115" name="Given a set of N objects, support two operations:…"/>
          <p:cNvSpPr txBox="1"/>
          <p:nvPr>
            <p:ph type="body" sz="quarter" idx="1"/>
          </p:nvPr>
        </p:nvSpPr>
        <p:spPr>
          <a:xfrm>
            <a:off x="812800" y="1270000"/>
            <a:ext cx="11379200" cy="1971323"/>
          </a:xfrm>
          <a:prstGeom prst="rect">
            <a:avLst/>
          </a:prstGeom>
        </p:spPr>
        <p:txBody>
          <a:bodyPr/>
          <a:lstStyle/>
          <a:p>
            <a:pPr indent="127000"/>
            <a:r>
              <a:t>Given a set of N objects, support two operations:</a:t>
            </a:r>
          </a:p>
          <a:p>
            <a:pPr lvl="1" marL="1003300" indent="-368300"/>
            <a:r>
              <a:t>Connect two objects.</a:t>
            </a:r>
          </a:p>
          <a:p>
            <a:pPr lvl="1" marL="1003300" indent="-368300"/>
            <a:r>
              <a:t>Is there a path connecting the two objects?</a:t>
            </a:r>
          </a:p>
        </p:txBody>
      </p:sp>
      <p:sp>
        <p:nvSpPr>
          <p:cNvPr id="116" name="Line"/>
          <p:cNvSpPr/>
          <p:nvPr/>
        </p:nvSpPr>
        <p:spPr>
          <a:xfrm flipH="1">
            <a:off x="5626100" y="4584700"/>
            <a:ext cx="1623146" cy="0"/>
          </a:xfrm>
          <a:prstGeom prst="line">
            <a:avLst/>
          </a:prstGeom>
          <a:ln w="50800">
            <a:solidFill>
              <a:srgbClr val="000000"/>
            </a:solidFill>
          </a:ln>
        </p:spPr>
        <p:txBody>
          <a:bodyPr lIns="0" tIns="0" rIns="0" bIns="0"/>
          <a:lstStyle/>
          <a:p>
            <a:pPr>
              <a:defRPr sz="1200"/>
            </a:pPr>
          </a:p>
        </p:txBody>
      </p:sp>
      <p:sp>
        <p:nvSpPr>
          <p:cNvPr id="117"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 name="connect 4 and 3"/>
          <p:cNvSpPr txBox="1"/>
          <p:nvPr/>
        </p:nvSpPr>
        <p:spPr>
          <a:xfrm>
            <a:off x="1168400" y="35143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solidFill>
                  <a:srgbClr val="BABABA"/>
                </a:solidFill>
                <a:uFill>
                  <a:solidFill>
                    <a:srgbClr val="BABABA"/>
                  </a:solidFill>
                </a:uFill>
                <a:latin typeface="Times Roman"/>
                <a:ea typeface="Times Roman"/>
                <a:cs typeface="Times Roman"/>
                <a:sym typeface="Times Roman"/>
              </a:defRPr>
            </a:lvl1pPr>
          </a:lstStyle>
          <a:p>
            <a:pPr/>
            <a:r>
              <a:t>connect 4 and 3</a:t>
            </a:r>
          </a:p>
        </p:txBody>
      </p:sp>
      <p:sp>
        <p:nvSpPr>
          <p:cNvPr id="119" name="connect 3 and 8"/>
          <p:cNvSpPr txBox="1"/>
          <p:nvPr/>
        </p:nvSpPr>
        <p:spPr>
          <a:xfrm>
            <a:off x="1168400" y="39969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solidFill>
                  <a:srgbClr val="BABABA"/>
                </a:solidFill>
                <a:uFill>
                  <a:solidFill>
                    <a:srgbClr val="BABABA"/>
                  </a:solidFill>
                </a:uFill>
                <a:latin typeface="Times Roman"/>
                <a:ea typeface="Times Roman"/>
                <a:cs typeface="Times Roman"/>
                <a:sym typeface="Times Roman"/>
              </a:defRPr>
            </a:lvl1pPr>
          </a:lstStyle>
          <a:p>
            <a:pPr/>
            <a:r>
              <a:t>connect 3 and 8</a:t>
            </a:r>
          </a:p>
        </p:txBody>
      </p:sp>
      <p:sp>
        <p:nvSpPr>
          <p:cNvPr id="120" name="connect 6 and 5"/>
          <p:cNvSpPr txBox="1"/>
          <p:nvPr/>
        </p:nvSpPr>
        <p:spPr>
          <a:xfrm>
            <a:off x="1168400" y="44795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solidFill>
                  <a:srgbClr val="BABABA"/>
                </a:solidFill>
                <a:uFill>
                  <a:solidFill>
                    <a:srgbClr val="BABABA"/>
                  </a:solidFill>
                </a:uFill>
                <a:latin typeface="Times Roman"/>
                <a:ea typeface="Times Roman"/>
                <a:cs typeface="Times Roman"/>
                <a:sym typeface="Times Roman"/>
              </a:defRPr>
            </a:lvl1pPr>
          </a:lstStyle>
          <a:p>
            <a:pPr/>
            <a:r>
              <a:t>connect 6 and 5</a:t>
            </a:r>
          </a:p>
        </p:txBody>
      </p:sp>
      <p:sp>
        <p:nvSpPr>
          <p:cNvPr id="121" name="connect 9 and 4"/>
          <p:cNvSpPr txBox="1"/>
          <p:nvPr/>
        </p:nvSpPr>
        <p:spPr>
          <a:xfrm>
            <a:off x="1168400" y="49621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solidFill>
                  <a:srgbClr val="BABABA"/>
                </a:solidFill>
                <a:uFill>
                  <a:solidFill>
                    <a:srgbClr val="BABABA"/>
                  </a:solidFill>
                </a:uFill>
                <a:latin typeface="Times Roman"/>
                <a:ea typeface="Times Roman"/>
                <a:cs typeface="Times Roman"/>
                <a:sym typeface="Times Roman"/>
              </a:defRPr>
            </a:lvl1pPr>
          </a:lstStyle>
          <a:p>
            <a:pPr/>
            <a:r>
              <a:t>connect 9 and 4</a:t>
            </a:r>
          </a:p>
        </p:txBody>
      </p:sp>
      <p:sp>
        <p:nvSpPr>
          <p:cNvPr id="122" name="connect 2 and 1"/>
          <p:cNvSpPr txBox="1"/>
          <p:nvPr/>
        </p:nvSpPr>
        <p:spPr>
          <a:xfrm>
            <a:off x="1168400" y="54447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solidFill>
                  <a:srgbClr val="BABABA"/>
                </a:solidFill>
                <a:uFill>
                  <a:solidFill>
                    <a:srgbClr val="BABABA"/>
                  </a:solidFill>
                </a:uFill>
                <a:latin typeface="Times Roman"/>
                <a:ea typeface="Times Roman"/>
                <a:cs typeface="Times Roman"/>
                <a:sym typeface="Times Roman"/>
              </a:defRPr>
            </a:lvl1pPr>
          </a:lstStyle>
          <a:p>
            <a:pPr/>
            <a:r>
              <a:t>connect 2 and 1</a:t>
            </a:r>
          </a:p>
        </p:txBody>
      </p:sp>
      <p:sp>
        <p:nvSpPr>
          <p:cNvPr id="123" name="are 0 and 7 connected?"/>
          <p:cNvSpPr txBox="1"/>
          <p:nvPr/>
        </p:nvSpPr>
        <p:spPr>
          <a:xfrm>
            <a:off x="1168400" y="59273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uFill>
                  <a:solidFill>
                    <a:srgbClr val="000000"/>
                  </a:solidFill>
                </a:uFill>
                <a:latin typeface="Times Roman"/>
                <a:ea typeface="Times Roman"/>
                <a:cs typeface="Times Roman"/>
                <a:sym typeface="Times Roman"/>
              </a:defRPr>
            </a:lvl1pPr>
          </a:lstStyle>
          <a:p>
            <a:pPr/>
            <a:r>
              <a:t>are 0 and 7 connected?</a:t>
            </a:r>
          </a:p>
        </p:txBody>
      </p:sp>
      <p:sp>
        <p:nvSpPr>
          <p:cNvPr id="124" name="are 8 and 9 connected?"/>
          <p:cNvSpPr txBox="1"/>
          <p:nvPr/>
        </p:nvSpPr>
        <p:spPr>
          <a:xfrm>
            <a:off x="1168400" y="64099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uFill>
                  <a:solidFill>
                    <a:srgbClr val="000000"/>
                  </a:solidFill>
                </a:uFill>
                <a:latin typeface="Times Roman"/>
                <a:ea typeface="Times Roman"/>
                <a:cs typeface="Times Roman"/>
                <a:sym typeface="Times Roman"/>
              </a:defRPr>
            </a:lvl1pPr>
          </a:lstStyle>
          <a:p>
            <a:pPr/>
            <a:r>
              <a:t>are 8 and 9 connected?</a:t>
            </a:r>
          </a:p>
        </p:txBody>
      </p:sp>
      <p:sp>
        <p:nvSpPr>
          <p:cNvPr id="125" name="connect 5 and 0"/>
          <p:cNvSpPr txBox="1"/>
          <p:nvPr/>
        </p:nvSpPr>
        <p:spPr>
          <a:xfrm>
            <a:off x="1168400" y="68925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uFill>
                  <a:solidFill>
                    <a:srgbClr val="000000"/>
                  </a:solidFill>
                </a:uFill>
                <a:latin typeface="Times Roman"/>
                <a:ea typeface="Times Roman"/>
                <a:cs typeface="Times Roman"/>
                <a:sym typeface="Times Roman"/>
              </a:defRPr>
            </a:lvl1pPr>
          </a:lstStyle>
          <a:p>
            <a:pPr/>
            <a:r>
              <a:t>connect 5 and 0</a:t>
            </a:r>
          </a:p>
        </p:txBody>
      </p:sp>
      <p:sp>
        <p:nvSpPr>
          <p:cNvPr id="126" name="connect 7 and 2"/>
          <p:cNvSpPr txBox="1"/>
          <p:nvPr/>
        </p:nvSpPr>
        <p:spPr>
          <a:xfrm>
            <a:off x="1168400" y="73751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uFill>
                  <a:solidFill>
                    <a:srgbClr val="000000"/>
                  </a:solidFill>
                </a:uFill>
                <a:latin typeface="Times Roman"/>
                <a:ea typeface="Times Roman"/>
                <a:cs typeface="Times Roman"/>
                <a:sym typeface="Times Roman"/>
              </a:defRPr>
            </a:lvl1pPr>
          </a:lstStyle>
          <a:p>
            <a:pPr/>
            <a:r>
              <a:t>connect 7 and 2</a:t>
            </a:r>
          </a:p>
        </p:txBody>
      </p:sp>
      <p:sp>
        <p:nvSpPr>
          <p:cNvPr id="127" name="are 0 and 7 connected?"/>
          <p:cNvSpPr txBox="1"/>
          <p:nvPr/>
        </p:nvSpPr>
        <p:spPr>
          <a:xfrm>
            <a:off x="1168400" y="88229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uFill>
                  <a:solidFill>
                    <a:srgbClr val="000000"/>
                  </a:solidFill>
                </a:uFill>
                <a:latin typeface="Times Roman"/>
                <a:ea typeface="Times Roman"/>
                <a:cs typeface="Times Roman"/>
                <a:sym typeface="Times Roman"/>
              </a:defRPr>
            </a:lvl1pPr>
          </a:lstStyle>
          <a:p>
            <a:pPr/>
            <a:r>
              <a:t>are 0 and 7 connected?</a:t>
            </a:r>
          </a:p>
        </p:txBody>
      </p:sp>
      <p:sp>
        <p:nvSpPr>
          <p:cNvPr id="128" name="connect 1 and 0"/>
          <p:cNvSpPr txBox="1"/>
          <p:nvPr/>
        </p:nvSpPr>
        <p:spPr>
          <a:xfrm>
            <a:off x="1168400" y="83403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uFill>
                  <a:solidFill>
                    <a:srgbClr val="000000"/>
                  </a:solidFill>
                </a:uFill>
                <a:latin typeface="Times Roman"/>
                <a:ea typeface="Times Roman"/>
                <a:cs typeface="Times Roman"/>
                <a:sym typeface="Times Roman"/>
              </a:defRPr>
            </a:lvl1pPr>
          </a:lstStyle>
          <a:p>
            <a:pPr/>
            <a:r>
              <a:t>connect 1 and 0</a:t>
            </a:r>
          </a:p>
        </p:txBody>
      </p:sp>
      <p:sp>
        <p:nvSpPr>
          <p:cNvPr id="129" name="connect 6 and 1"/>
          <p:cNvSpPr txBox="1"/>
          <p:nvPr/>
        </p:nvSpPr>
        <p:spPr>
          <a:xfrm>
            <a:off x="1168400" y="7857772"/>
            <a:ext cx="452120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90000"/>
              </a:lnSpc>
              <a:spcBef>
                <a:spcPts val="1300"/>
              </a:spcBef>
              <a:defRPr i="1" sz="2200">
                <a:uFill>
                  <a:solidFill>
                    <a:srgbClr val="000000"/>
                  </a:solidFill>
                </a:uFill>
                <a:latin typeface="Times Roman"/>
                <a:ea typeface="Times Roman"/>
                <a:cs typeface="Times Roman"/>
                <a:sym typeface="Times Roman"/>
              </a:defRPr>
            </a:lvl1pPr>
          </a:lstStyle>
          <a:p>
            <a:pPr/>
            <a:r>
              <a:t>connect 6 and 1</a:t>
            </a:r>
          </a:p>
        </p:txBody>
      </p:sp>
      <p:sp>
        <p:nvSpPr>
          <p:cNvPr id="130" name="Line"/>
          <p:cNvSpPr/>
          <p:nvPr/>
        </p:nvSpPr>
        <p:spPr>
          <a:xfrm flipV="1">
            <a:off x="7326513" y="4559838"/>
            <a:ext cx="1" cy="1470682"/>
          </a:xfrm>
          <a:prstGeom prst="line">
            <a:avLst/>
          </a:prstGeom>
          <a:ln w="50800">
            <a:solidFill>
              <a:srgbClr val="000000"/>
            </a:solidFill>
          </a:ln>
        </p:spPr>
        <p:txBody>
          <a:bodyPr lIns="0" tIns="0" rIns="0" bIns="0"/>
          <a:lstStyle/>
          <a:p>
            <a:pPr>
              <a:defRPr sz="1200"/>
            </a:pPr>
          </a:p>
        </p:txBody>
      </p:sp>
      <p:sp>
        <p:nvSpPr>
          <p:cNvPr id="131" name="Line"/>
          <p:cNvSpPr/>
          <p:nvPr/>
        </p:nvSpPr>
        <p:spPr>
          <a:xfrm flipV="1">
            <a:off x="8864368" y="4548447"/>
            <a:ext cx="1" cy="1470681"/>
          </a:xfrm>
          <a:prstGeom prst="line">
            <a:avLst/>
          </a:prstGeom>
          <a:ln w="50800">
            <a:solidFill>
              <a:srgbClr val="000000"/>
            </a:solidFill>
          </a:ln>
        </p:spPr>
        <p:txBody>
          <a:bodyPr lIns="0" tIns="0" rIns="0" bIns="0"/>
          <a:lstStyle/>
          <a:p>
            <a:pPr>
              <a:defRPr sz="1200"/>
            </a:pPr>
          </a:p>
        </p:txBody>
      </p:sp>
      <p:sp>
        <p:nvSpPr>
          <p:cNvPr id="132" name="Line"/>
          <p:cNvSpPr/>
          <p:nvPr/>
        </p:nvSpPr>
        <p:spPr>
          <a:xfrm flipV="1">
            <a:off x="5796776" y="4537375"/>
            <a:ext cx="1" cy="1470682"/>
          </a:xfrm>
          <a:prstGeom prst="line">
            <a:avLst/>
          </a:prstGeom>
          <a:ln w="50800">
            <a:solidFill>
              <a:srgbClr val="000000"/>
            </a:solidFill>
          </a:ln>
        </p:spPr>
        <p:txBody>
          <a:bodyPr lIns="0" tIns="0" rIns="0" bIns="0"/>
          <a:lstStyle/>
          <a:p>
            <a:pPr>
              <a:defRPr sz="1200"/>
            </a:pPr>
          </a:p>
        </p:txBody>
      </p:sp>
      <p:sp>
        <p:nvSpPr>
          <p:cNvPr id="133" name="Line"/>
          <p:cNvSpPr/>
          <p:nvPr/>
        </p:nvSpPr>
        <p:spPr>
          <a:xfrm>
            <a:off x="7333468" y="4581534"/>
            <a:ext cx="1631109" cy="1"/>
          </a:xfrm>
          <a:prstGeom prst="line">
            <a:avLst/>
          </a:prstGeom>
          <a:ln w="50800">
            <a:solidFill>
              <a:srgbClr val="000000"/>
            </a:solidFill>
          </a:ln>
        </p:spPr>
        <p:txBody>
          <a:bodyPr lIns="0" tIns="0" rIns="0" bIns="0"/>
          <a:lstStyle/>
          <a:p>
            <a:pPr>
              <a:defRPr sz="1200"/>
            </a:pPr>
          </a:p>
        </p:txBody>
      </p:sp>
      <p:sp>
        <p:nvSpPr>
          <p:cNvPr id="134" name="Line"/>
          <p:cNvSpPr/>
          <p:nvPr/>
        </p:nvSpPr>
        <p:spPr>
          <a:xfrm>
            <a:off x="11945628" y="4605404"/>
            <a:ext cx="1" cy="1367939"/>
          </a:xfrm>
          <a:prstGeom prst="line">
            <a:avLst/>
          </a:prstGeom>
          <a:ln w="50800">
            <a:solidFill>
              <a:srgbClr val="000000"/>
            </a:solidFill>
          </a:ln>
        </p:spPr>
        <p:txBody>
          <a:bodyPr lIns="0" tIns="0" rIns="0" bIns="0"/>
          <a:lstStyle/>
          <a:p>
            <a:pPr>
              <a:defRPr sz="1200"/>
            </a:pPr>
          </a:p>
        </p:txBody>
      </p:sp>
      <p:sp>
        <p:nvSpPr>
          <p:cNvPr id="135" name="Line"/>
          <p:cNvSpPr/>
          <p:nvPr/>
        </p:nvSpPr>
        <p:spPr>
          <a:xfrm flipH="1">
            <a:off x="5748934" y="5995352"/>
            <a:ext cx="1623147" cy="1"/>
          </a:xfrm>
          <a:prstGeom prst="line">
            <a:avLst/>
          </a:prstGeom>
          <a:ln w="50800">
            <a:solidFill>
              <a:srgbClr val="000000"/>
            </a:solidFill>
          </a:ln>
        </p:spPr>
        <p:txBody>
          <a:bodyPr lIns="0" tIns="0" rIns="0" bIns="0"/>
          <a:lstStyle/>
          <a:p>
            <a:pPr>
              <a:defRPr sz="1200"/>
            </a:pPr>
          </a:p>
        </p:txBody>
      </p:sp>
      <p:sp>
        <p:nvSpPr>
          <p:cNvPr id="136" name="Line"/>
          <p:cNvSpPr/>
          <p:nvPr/>
        </p:nvSpPr>
        <p:spPr>
          <a:xfrm flipV="1">
            <a:off x="10413615" y="4559656"/>
            <a:ext cx="1" cy="1424123"/>
          </a:xfrm>
          <a:prstGeom prst="line">
            <a:avLst/>
          </a:prstGeom>
          <a:ln w="50800">
            <a:solidFill>
              <a:srgbClr val="000000"/>
            </a:solidFill>
          </a:ln>
        </p:spPr>
        <p:txBody>
          <a:bodyPr lIns="0" tIns="0" rIns="0" bIns="0"/>
          <a:lstStyle/>
          <a:p>
            <a:pPr>
              <a:defRPr sz="1200"/>
            </a:pPr>
          </a:p>
        </p:txBody>
      </p:sp>
      <p:sp>
        <p:nvSpPr>
          <p:cNvPr id="137" name="Line"/>
          <p:cNvSpPr/>
          <p:nvPr/>
        </p:nvSpPr>
        <p:spPr>
          <a:xfrm>
            <a:off x="10415478" y="4577472"/>
            <a:ext cx="1502532" cy="1"/>
          </a:xfrm>
          <a:prstGeom prst="line">
            <a:avLst/>
          </a:prstGeom>
          <a:ln w="50800">
            <a:solidFill>
              <a:srgbClr val="000000"/>
            </a:solidFill>
          </a:ln>
        </p:spPr>
        <p:txBody>
          <a:bodyPr lIns="0" tIns="0" rIns="0" bIns="0"/>
          <a:lstStyle/>
          <a:p>
            <a:pPr>
              <a:defRPr sz="1200"/>
            </a:pPr>
          </a:p>
        </p:txBody>
      </p:sp>
      <p:sp>
        <p:nvSpPr>
          <p:cNvPr id="138" name="0"/>
          <p:cNvSpPr/>
          <p:nvPr/>
        </p:nvSpPr>
        <p:spPr>
          <a:xfrm>
            <a:off x="5578542" y="4343400"/>
            <a:ext cx="455661" cy="45566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39" name="1"/>
          <p:cNvSpPr/>
          <p:nvPr/>
        </p:nvSpPr>
        <p:spPr>
          <a:xfrm>
            <a:off x="7110075" y="4343400"/>
            <a:ext cx="455662" cy="45566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40" name="2"/>
          <p:cNvSpPr/>
          <p:nvPr/>
        </p:nvSpPr>
        <p:spPr>
          <a:xfrm>
            <a:off x="8647930" y="4343400"/>
            <a:ext cx="455661" cy="45566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41" name="3"/>
          <p:cNvSpPr/>
          <p:nvPr/>
        </p:nvSpPr>
        <p:spPr>
          <a:xfrm>
            <a:off x="10185784" y="4343400"/>
            <a:ext cx="455662" cy="45566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42" name="4"/>
          <p:cNvSpPr/>
          <p:nvPr/>
        </p:nvSpPr>
        <p:spPr>
          <a:xfrm>
            <a:off x="11723639" y="4343400"/>
            <a:ext cx="455662" cy="45566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43" name="5"/>
          <p:cNvSpPr/>
          <p:nvPr/>
        </p:nvSpPr>
        <p:spPr>
          <a:xfrm>
            <a:off x="5572221" y="5767339"/>
            <a:ext cx="455661" cy="455662"/>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44" name="6"/>
          <p:cNvSpPr/>
          <p:nvPr/>
        </p:nvSpPr>
        <p:spPr>
          <a:xfrm>
            <a:off x="7110075" y="5767339"/>
            <a:ext cx="455662" cy="455662"/>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45" name="7"/>
          <p:cNvSpPr/>
          <p:nvPr/>
        </p:nvSpPr>
        <p:spPr>
          <a:xfrm>
            <a:off x="8647930" y="5767339"/>
            <a:ext cx="455661" cy="455662"/>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46" name="8"/>
          <p:cNvSpPr/>
          <p:nvPr/>
        </p:nvSpPr>
        <p:spPr>
          <a:xfrm>
            <a:off x="10185784" y="5767339"/>
            <a:ext cx="455662" cy="455662"/>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47" name="9"/>
          <p:cNvSpPr/>
          <p:nvPr/>
        </p:nvSpPr>
        <p:spPr>
          <a:xfrm>
            <a:off x="11723639" y="5767339"/>
            <a:ext cx="455662" cy="455662"/>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48" name="𐄂"/>
          <p:cNvSpPr txBox="1"/>
          <p:nvPr/>
        </p:nvSpPr>
        <p:spPr>
          <a:xfrm>
            <a:off x="4102100" y="5842000"/>
            <a:ext cx="374479"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3000">
                <a:solidFill>
                  <a:srgbClr val="8D3124"/>
                </a:solidFill>
                <a:uFill>
                  <a:solidFill>
                    <a:srgbClr val="8D3124"/>
                  </a:solidFill>
                </a:uFill>
                <a:latin typeface="Times Roman"/>
                <a:ea typeface="Times Roman"/>
                <a:cs typeface="Times Roman"/>
                <a:sym typeface="Times Roman"/>
              </a:defRPr>
            </a:lvl1pPr>
          </a:lstStyle>
          <a:p>
            <a:pPr/>
            <a:r>
              <a:t>𐄂</a:t>
            </a:r>
          </a:p>
        </p:txBody>
      </p:sp>
      <p:sp>
        <p:nvSpPr>
          <p:cNvPr id="149" name="✔"/>
          <p:cNvSpPr txBox="1"/>
          <p:nvPr/>
        </p:nvSpPr>
        <p:spPr>
          <a:xfrm>
            <a:off x="4102100" y="6451600"/>
            <a:ext cx="366442"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solidFill>
                  <a:srgbClr val="8D3124"/>
                </a:solidFill>
                <a:uFill>
                  <a:solidFill>
                    <a:srgbClr val="8D3124"/>
                  </a:solidFill>
                </a:uFill>
                <a:latin typeface="Times Roman"/>
                <a:ea typeface="Times Roman"/>
                <a:cs typeface="Times Roman"/>
                <a:sym typeface="Times Roman"/>
              </a:defRPr>
            </a:lvl1pPr>
          </a:lstStyle>
          <a:p>
            <a:pPr/>
            <a:r>
              <a:t>✔</a:t>
            </a:r>
          </a:p>
        </p:txBody>
      </p:sp>
      <p:sp>
        <p:nvSpPr>
          <p:cNvPr id="150" name="✔"/>
          <p:cNvSpPr txBox="1"/>
          <p:nvPr/>
        </p:nvSpPr>
        <p:spPr>
          <a:xfrm>
            <a:off x="4114800" y="8864600"/>
            <a:ext cx="366442"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solidFill>
                  <a:srgbClr val="8D3124"/>
                </a:solidFill>
                <a:uFill>
                  <a:solidFill>
                    <a:srgbClr val="8D3124"/>
                  </a:solidFill>
                </a:uFill>
                <a:latin typeface="Times Roman"/>
                <a:ea typeface="Times Roman"/>
                <a:cs typeface="Times Roman"/>
                <a:sym typeface="Times Roman"/>
              </a:defRPr>
            </a:lvl1pPr>
          </a:lstStyle>
          <a:p>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1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1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1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1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1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3" fill="hold">
                                  <p:stCondLst>
                                    <p:cond delay="0"/>
                                  </p:stCondLst>
                                  <p:iterate type="el" backwards="0">
                                    <p:tmAbs val="0"/>
                                  </p:iterate>
                                  <p:childTnLst>
                                    <p:set>
                                      <p:cBhvr>
                                        <p:cTn id="54" fill="hold"/>
                                        <p:tgtEl>
                                          <p:spTgt spid="1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14" fill="hold">
                                  <p:stCondLst>
                                    <p:cond delay="0"/>
                                  </p:stCondLst>
                                  <p:iterate type="el" backwards="0">
                                    <p:tmAbs val="0"/>
                                  </p:iterate>
                                  <p:childTnLst>
                                    <p:set>
                                      <p:cBhvr>
                                        <p:cTn id="58" fill="hold"/>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7" grpId="13"/>
      <p:bldP build="whole" bldLvl="1" animBg="1" rev="0" advAuto="0" spid="130" grpId="10"/>
      <p:bldP build="whole" bldLvl="1" animBg="1" rev="0" advAuto="0" spid="128" grpId="11"/>
      <p:bldP build="whole" bldLvl="1" animBg="1" rev="0" advAuto="0" spid="149" grpId="4"/>
      <p:bldP build="whole" bldLvl="1" animBg="1" rev="0" advAuto="0" spid="125" grpId="5"/>
      <p:bldP build="whole" bldLvl="1" animBg="1" rev="0" advAuto="0" spid="123" grpId="1"/>
      <p:bldP build="whole" bldLvl="1" animBg="1" rev="0" advAuto="0" spid="116" grpId="12"/>
      <p:bldP build="whole" bldLvl="1" animBg="1" rev="0" advAuto="0" spid="131" grpId="8"/>
      <p:bldP build="whole" bldLvl="1" animBg="1" rev="0" advAuto="0" spid="129" grpId="9"/>
      <p:bldP build="whole" bldLvl="1" animBg="1" rev="0" advAuto="0" spid="150" grpId="14"/>
      <p:bldP build="whole" bldLvl="1" animBg="1" rev="0" advAuto="0" spid="126" grpId="7"/>
      <p:bldP build="whole" bldLvl="1" animBg="1" rev="0" advAuto="0" spid="148" grpId="2"/>
      <p:bldP build="whole" bldLvl="1" animBg="1" rev="0" advAuto="0" spid="124" grpId="3"/>
      <p:bldP build="whole" bldLvl="1" animBg="1" rev="0" advAuto="0" spid="132" grpId="6"/>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9"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480"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481" name="Line"/>
          <p:cNvSpPr/>
          <p:nvPr/>
        </p:nvSpPr>
        <p:spPr>
          <a:xfrm>
            <a:off x="6311899" y="5309405"/>
            <a:ext cx="1" cy="736009"/>
          </a:xfrm>
          <a:prstGeom prst="line">
            <a:avLst/>
          </a:prstGeom>
          <a:ln w="25400">
            <a:solidFill>
              <a:srgbClr val="000000"/>
            </a:solidFill>
          </a:ln>
        </p:spPr>
        <p:txBody>
          <a:bodyPr lIns="0" tIns="0" rIns="0" bIns="0"/>
          <a:lstStyle/>
          <a:p>
            <a:pPr>
              <a:defRPr sz="1200"/>
            </a:pPr>
          </a:p>
        </p:txBody>
      </p:sp>
      <p:sp>
        <p:nvSpPr>
          <p:cNvPr id="1482" name="Quick-union demo"/>
          <p:cNvSpPr txBox="1"/>
          <p:nvPr>
            <p:ph type="title"/>
          </p:nvPr>
        </p:nvSpPr>
        <p:spPr>
          <a:prstGeom prst="rect">
            <a:avLst/>
          </a:prstGeom>
        </p:spPr>
        <p:txBody>
          <a:bodyPr/>
          <a:lstStyle/>
          <a:p>
            <a:pPr/>
            <a:r>
              <a:t>Quick-union demo</a:t>
            </a:r>
          </a:p>
        </p:txBody>
      </p:sp>
      <p:sp>
        <p:nvSpPr>
          <p:cNvPr id="1483"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484" name="1"/>
          <p:cNvSpPr/>
          <p:nvPr/>
        </p:nvSpPr>
        <p:spPr>
          <a:xfrm>
            <a:off x="3175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485" name="2"/>
          <p:cNvSpPr/>
          <p:nvPr/>
        </p:nvSpPr>
        <p:spPr>
          <a:xfrm>
            <a:off x="464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486" name="5"/>
          <p:cNvSpPr/>
          <p:nvPr/>
        </p:nvSpPr>
        <p:spPr>
          <a:xfrm>
            <a:off x="6057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487" name="6"/>
          <p:cNvSpPr/>
          <p:nvPr/>
        </p:nvSpPr>
        <p:spPr>
          <a:xfrm>
            <a:off x="60579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488" name="7"/>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489"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490"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491"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492"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493" name="union(9, 4)"/>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union(9, 4)</a:t>
            </a:r>
          </a:p>
        </p:txBody>
      </p:sp>
      <p:grpSp>
        <p:nvGrpSpPr>
          <p:cNvPr id="1515" name="Group"/>
          <p:cNvGrpSpPr/>
          <p:nvPr/>
        </p:nvGrpSpPr>
        <p:grpSpPr>
          <a:xfrm>
            <a:off x="5981699" y="8331200"/>
            <a:ext cx="5791201" cy="889000"/>
            <a:chOff x="0" y="0"/>
            <a:chExt cx="5791200" cy="889000"/>
          </a:xfrm>
        </p:grpSpPr>
        <p:sp>
          <p:nvSpPr>
            <p:cNvPr id="1494"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495"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496"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497"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498"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499"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500"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501"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502"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503"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504"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505"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506"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507"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508"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509"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510"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511"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1512"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513"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514"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7" name="Line"/>
          <p:cNvSpPr/>
          <p:nvPr/>
        </p:nvSpPr>
        <p:spPr>
          <a:xfrm>
            <a:off x="9238905" y="5181855"/>
            <a:ext cx="1483470" cy="1081587"/>
          </a:xfrm>
          <a:prstGeom prst="line">
            <a:avLst/>
          </a:prstGeom>
          <a:ln w="63500">
            <a:solidFill>
              <a:srgbClr val="8D3124"/>
            </a:solidFill>
          </a:ln>
        </p:spPr>
        <p:txBody>
          <a:bodyPr lIns="0" tIns="0" rIns="0" bIns="0"/>
          <a:lstStyle/>
          <a:p>
            <a:pPr>
              <a:defRPr sz="1200"/>
            </a:pPr>
          </a:p>
        </p:txBody>
      </p:sp>
      <p:sp>
        <p:nvSpPr>
          <p:cNvPr id="1518"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519"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520" name="Line"/>
          <p:cNvSpPr/>
          <p:nvPr/>
        </p:nvSpPr>
        <p:spPr>
          <a:xfrm>
            <a:off x="6311899" y="5309405"/>
            <a:ext cx="1" cy="736009"/>
          </a:xfrm>
          <a:prstGeom prst="line">
            <a:avLst/>
          </a:prstGeom>
          <a:ln w="25400">
            <a:solidFill>
              <a:srgbClr val="000000"/>
            </a:solidFill>
          </a:ln>
        </p:spPr>
        <p:txBody>
          <a:bodyPr lIns="0" tIns="0" rIns="0" bIns="0"/>
          <a:lstStyle/>
          <a:p>
            <a:pPr>
              <a:defRPr sz="1200"/>
            </a:pPr>
          </a:p>
        </p:txBody>
      </p:sp>
      <p:sp>
        <p:nvSpPr>
          <p:cNvPr id="1521" name="Quick-union demo"/>
          <p:cNvSpPr txBox="1"/>
          <p:nvPr>
            <p:ph type="title"/>
          </p:nvPr>
        </p:nvSpPr>
        <p:spPr>
          <a:prstGeom prst="rect">
            <a:avLst/>
          </a:prstGeom>
        </p:spPr>
        <p:txBody>
          <a:bodyPr/>
          <a:lstStyle/>
          <a:p>
            <a:pPr/>
            <a:r>
              <a:t>Quick-union demo</a:t>
            </a:r>
          </a:p>
        </p:txBody>
      </p:sp>
      <p:sp>
        <p:nvSpPr>
          <p:cNvPr id="1522"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523" name="1"/>
          <p:cNvSpPr/>
          <p:nvPr/>
        </p:nvSpPr>
        <p:spPr>
          <a:xfrm>
            <a:off x="3175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524" name="2"/>
          <p:cNvSpPr/>
          <p:nvPr/>
        </p:nvSpPr>
        <p:spPr>
          <a:xfrm>
            <a:off x="464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525" name="5"/>
          <p:cNvSpPr/>
          <p:nvPr/>
        </p:nvSpPr>
        <p:spPr>
          <a:xfrm>
            <a:off x="6057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526" name="6"/>
          <p:cNvSpPr/>
          <p:nvPr/>
        </p:nvSpPr>
        <p:spPr>
          <a:xfrm>
            <a:off x="60579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527" name="7"/>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528"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529"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530"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531"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532" name="union(9, 4)"/>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union(9, 4)</a:t>
            </a:r>
          </a:p>
        </p:txBody>
      </p:sp>
      <p:grpSp>
        <p:nvGrpSpPr>
          <p:cNvPr id="1554" name="Group"/>
          <p:cNvGrpSpPr/>
          <p:nvPr/>
        </p:nvGrpSpPr>
        <p:grpSpPr>
          <a:xfrm>
            <a:off x="5981699" y="8331200"/>
            <a:ext cx="5791201" cy="889000"/>
            <a:chOff x="0" y="0"/>
            <a:chExt cx="5791200" cy="889000"/>
          </a:xfrm>
        </p:grpSpPr>
        <p:sp>
          <p:nvSpPr>
            <p:cNvPr id="1533"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534"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535"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536"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537"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538"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539"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540"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541"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542"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543"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544"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545"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546"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547"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548"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549"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550"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8</a:t>
              </a:r>
            </a:p>
          </p:txBody>
        </p:sp>
        <p:sp>
          <p:nvSpPr>
            <p:cNvPr id="1551"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552"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553"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6"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557"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558"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559" name="Line"/>
          <p:cNvSpPr/>
          <p:nvPr/>
        </p:nvSpPr>
        <p:spPr>
          <a:xfrm>
            <a:off x="6311899" y="5309405"/>
            <a:ext cx="1" cy="736009"/>
          </a:xfrm>
          <a:prstGeom prst="line">
            <a:avLst/>
          </a:prstGeom>
          <a:ln w="25400">
            <a:solidFill>
              <a:srgbClr val="000000"/>
            </a:solidFill>
          </a:ln>
        </p:spPr>
        <p:txBody>
          <a:bodyPr lIns="0" tIns="0" rIns="0" bIns="0"/>
          <a:lstStyle/>
          <a:p>
            <a:pPr>
              <a:defRPr sz="1200"/>
            </a:pPr>
          </a:p>
        </p:txBody>
      </p:sp>
      <p:sp>
        <p:nvSpPr>
          <p:cNvPr id="1560" name="Quick-union demo"/>
          <p:cNvSpPr txBox="1"/>
          <p:nvPr>
            <p:ph type="title"/>
          </p:nvPr>
        </p:nvSpPr>
        <p:spPr>
          <a:prstGeom prst="rect">
            <a:avLst/>
          </a:prstGeom>
        </p:spPr>
        <p:txBody>
          <a:bodyPr/>
          <a:lstStyle/>
          <a:p>
            <a:pPr/>
            <a:r>
              <a:t>Quick-union demo</a:t>
            </a:r>
          </a:p>
        </p:txBody>
      </p:sp>
      <p:sp>
        <p:nvSpPr>
          <p:cNvPr id="1561"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562" name="1"/>
          <p:cNvSpPr/>
          <p:nvPr/>
        </p:nvSpPr>
        <p:spPr>
          <a:xfrm>
            <a:off x="3175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563" name="2"/>
          <p:cNvSpPr/>
          <p:nvPr/>
        </p:nvSpPr>
        <p:spPr>
          <a:xfrm>
            <a:off x="464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564" name="5"/>
          <p:cNvSpPr/>
          <p:nvPr/>
        </p:nvSpPr>
        <p:spPr>
          <a:xfrm>
            <a:off x="6057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565" name="6"/>
          <p:cNvSpPr/>
          <p:nvPr/>
        </p:nvSpPr>
        <p:spPr>
          <a:xfrm>
            <a:off x="60579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566" name="7"/>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567"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568"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569"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570"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1592" name="Group"/>
          <p:cNvGrpSpPr/>
          <p:nvPr/>
        </p:nvGrpSpPr>
        <p:grpSpPr>
          <a:xfrm>
            <a:off x="5981699" y="8331200"/>
            <a:ext cx="5791201" cy="889000"/>
            <a:chOff x="0" y="0"/>
            <a:chExt cx="5791200" cy="889000"/>
          </a:xfrm>
        </p:grpSpPr>
        <p:sp>
          <p:nvSpPr>
            <p:cNvPr id="1571"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572"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573"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574"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575"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576"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577"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578"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579"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580"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581"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582"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583"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584"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585"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586"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587"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588"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589"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590"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591"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4"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595"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596"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597" name="Line"/>
          <p:cNvSpPr/>
          <p:nvPr/>
        </p:nvSpPr>
        <p:spPr>
          <a:xfrm>
            <a:off x="6311899" y="5309405"/>
            <a:ext cx="1" cy="736009"/>
          </a:xfrm>
          <a:prstGeom prst="line">
            <a:avLst/>
          </a:prstGeom>
          <a:ln w="25400">
            <a:solidFill>
              <a:srgbClr val="000000"/>
            </a:solidFill>
          </a:ln>
        </p:spPr>
        <p:txBody>
          <a:bodyPr lIns="0" tIns="0" rIns="0" bIns="0"/>
          <a:lstStyle/>
          <a:p>
            <a:pPr>
              <a:defRPr sz="1200"/>
            </a:pPr>
          </a:p>
        </p:txBody>
      </p:sp>
      <p:sp>
        <p:nvSpPr>
          <p:cNvPr id="1598" name="Quick-union demo"/>
          <p:cNvSpPr txBox="1"/>
          <p:nvPr>
            <p:ph type="title"/>
          </p:nvPr>
        </p:nvSpPr>
        <p:spPr>
          <a:prstGeom prst="rect">
            <a:avLst/>
          </a:prstGeom>
        </p:spPr>
        <p:txBody>
          <a:bodyPr/>
          <a:lstStyle/>
          <a:p>
            <a:pPr/>
            <a:r>
              <a:t>Quick-union demo</a:t>
            </a:r>
          </a:p>
        </p:txBody>
      </p:sp>
      <p:sp>
        <p:nvSpPr>
          <p:cNvPr id="1599"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600" name="1"/>
          <p:cNvSpPr/>
          <p:nvPr/>
        </p:nvSpPr>
        <p:spPr>
          <a:xfrm>
            <a:off x="3175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601" name="2"/>
          <p:cNvSpPr/>
          <p:nvPr/>
        </p:nvSpPr>
        <p:spPr>
          <a:xfrm>
            <a:off x="464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602" name="5"/>
          <p:cNvSpPr/>
          <p:nvPr/>
        </p:nvSpPr>
        <p:spPr>
          <a:xfrm>
            <a:off x="6057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603" name="6"/>
          <p:cNvSpPr/>
          <p:nvPr/>
        </p:nvSpPr>
        <p:spPr>
          <a:xfrm>
            <a:off x="60579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604" name="7"/>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605"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606"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607"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608"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609" name="union(2,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union(2, 1)</a:t>
            </a:r>
          </a:p>
        </p:txBody>
      </p:sp>
      <p:grpSp>
        <p:nvGrpSpPr>
          <p:cNvPr id="1631" name="Group"/>
          <p:cNvGrpSpPr/>
          <p:nvPr/>
        </p:nvGrpSpPr>
        <p:grpSpPr>
          <a:xfrm>
            <a:off x="5981699" y="8331200"/>
            <a:ext cx="5791201" cy="889000"/>
            <a:chOff x="0" y="0"/>
            <a:chExt cx="5791200" cy="889000"/>
          </a:xfrm>
        </p:grpSpPr>
        <p:sp>
          <p:nvSpPr>
            <p:cNvPr id="1610"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611"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612"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613"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614"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1615"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616"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617"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618"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619"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620"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621"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622"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623"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624"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625"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626"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627"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628"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629"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630"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3"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634"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635"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636" name="Line"/>
          <p:cNvSpPr/>
          <p:nvPr/>
        </p:nvSpPr>
        <p:spPr>
          <a:xfrm>
            <a:off x="6311899" y="5309405"/>
            <a:ext cx="1" cy="736009"/>
          </a:xfrm>
          <a:prstGeom prst="line">
            <a:avLst/>
          </a:prstGeom>
          <a:ln w="25400">
            <a:solidFill>
              <a:srgbClr val="000000"/>
            </a:solidFill>
          </a:ln>
        </p:spPr>
        <p:txBody>
          <a:bodyPr lIns="0" tIns="0" rIns="0" bIns="0"/>
          <a:lstStyle/>
          <a:p>
            <a:pPr>
              <a:defRPr sz="1200"/>
            </a:pPr>
          </a:p>
        </p:txBody>
      </p:sp>
      <p:sp>
        <p:nvSpPr>
          <p:cNvPr id="1637" name="Line"/>
          <p:cNvSpPr/>
          <p:nvPr/>
        </p:nvSpPr>
        <p:spPr>
          <a:xfrm>
            <a:off x="3420890" y="5308537"/>
            <a:ext cx="1" cy="736745"/>
          </a:xfrm>
          <a:prstGeom prst="line">
            <a:avLst/>
          </a:prstGeom>
          <a:ln w="63500">
            <a:solidFill>
              <a:srgbClr val="8D3124"/>
            </a:solidFill>
          </a:ln>
        </p:spPr>
        <p:txBody>
          <a:bodyPr lIns="0" tIns="0" rIns="0" bIns="0"/>
          <a:lstStyle/>
          <a:p>
            <a:pPr>
              <a:defRPr sz="1200"/>
            </a:pPr>
          </a:p>
        </p:txBody>
      </p:sp>
      <p:sp>
        <p:nvSpPr>
          <p:cNvPr id="1638" name="Quick-union demo"/>
          <p:cNvSpPr txBox="1"/>
          <p:nvPr>
            <p:ph type="title"/>
          </p:nvPr>
        </p:nvSpPr>
        <p:spPr>
          <a:prstGeom prst="rect">
            <a:avLst/>
          </a:prstGeom>
        </p:spPr>
        <p:txBody>
          <a:bodyPr/>
          <a:lstStyle/>
          <a:p>
            <a:pPr/>
            <a:r>
              <a:t>Quick-union demo</a:t>
            </a:r>
          </a:p>
        </p:txBody>
      </p:sp>
      <p:sp>
        <p:nvSpPr>
          <p:cNvPr id="1639"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640" name="1"/>
          <p:cNvSpPr/>
          <p:nvPr/>
        </p:nvSpPr>
        <p:spPr>
          <a:xfrm>
            <a:off x="3175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641" name="2"/>
          <p:cNvSpPr/>
          <p:nvPr/>
        </p:nvSpPr>
        <p:spPr>
          <a:xfrm>
            <a:off x="3175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642" name="5"/>
          <p:cNvSpPr/>
          <p:nvPr/>
        </p:nvSpPr>
        <p:spPr>
          <a:xfrm>
            <a:off x="6057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643" name="6"/>
          <p:cNvSpPr/>
          <p:nvPr/>
        </p:nvSpPr>
        <p:spPr>
          <a:xfrm>
            <a:off x="60579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644" name="7"/>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645"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646"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647"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648"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649" name="union(2,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union(2, 1)</a:t>
            </a:r>
          </a:p>
        </p:txBody>
      </p:sp>
      <p:grpSp>
        <p:nvGrpSpPr>
          <p:cNvPr id="1671" name="Group"/>
          <p:cNvGrpSpPr/>
          <p:nvPr/>
        </p:nvGrpSpPr>
        <p:grpSpPr>
          <a:xfrm>
            <a:off x="5981699" y="8331200"/>
            <a:ext cx="5791201" cy="889000"/>
            <a:chOff x="0" y="0"/>
            <a:chExt cx="5791200" cy="889000"/>
          </a:xfrm>
        </p:grpSpPr>
        <p:sp>
          <p:nvSpPr>
            <p:cNvPr id="1650"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651"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652"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653"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654"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1655"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656"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657"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658"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659"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660"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661"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662"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663"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664"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665"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666"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667"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668"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669"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670"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3"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674"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675"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676" name="Line"/>
          <p:cNvSpPr/>
          <p:nvPr/>
        </p:nvSpPr>
        <p:spPr>
          <a:xfrm>
            <a:off x="5613399" y="5309405"/>
            <a:ext cx="1" cy="736009"/>
          </a:xfrm>
          <a:prstGeom prst="line">
            <a:avLst/>
          </a:prstGeom>
          <a:ln w="25400">
            <a:solidFill>
              <a:srgbClr val="000000"/>
            </a:solidFill>
          </a:ln>
        </p:spPr>
        <p:txBody>
          <a:bodyPr lIns="0" tIns="0" rIns="0" bIns="0"/>
          <a:lstStyle/>
          <a:p>
            <a:pPr>
              <a:defRPr sz="1200"/>
            </a:pPr>
          </a:p>
        </p:txBody>
      </p:sp>
      <p:sp>
        <p:nvSpPr>
          <p:cNvPr id="1677" name="Line"/>
          <p:cNvSpPr/>
          <p:nvPr/>
        </p:nvSpPr>
        <p:spPr>
          <a:xfrm>
            <a:off x="3789190" y="5308537"/>
            <a:ext cx="1" cy="736745"/>
          </a:xfrm>
          <a:prstGeom prst="line">
            <a:avLst/>
          </a:prstGeom>
          <a:ln w="25400">
            <a:solidFill>
              <a:srgbClr val="000000"/>
            </a:solidFill>
          </a:ln>
        </p:spPr>
        <p:txBody>
          <a:bodyPr lIns="0" tIns="0" rIns="0" bIns="0"/>
          <a:lstStyle/>
          <a:p>
            <a:pPr>
              <a:defRPr sz="1200"/>
            </a:pPr>
          </a:p>
        </p:txBody>
      </p:sp>
      <p:sp>
        <p:nvSpPr>
          <p:cNvPr id="1678" name="Quick-union demo"/>
          <p:cNvSpPr txBox="1"/>
          <p:nvPr>
            <p:ph type="title"/>
          </p:nvPr>
        </p:nvSpPr>
        <p:spPr>
          <a:prstGeom prst="rect">
            <a:avLst/>
          </a:prstGeom>
        </p:spPr>
        <p:txBody>
          <a:bodyPr/>
          <a:lstStyle/>
          <a:p>
            <a:pPr/>
            <a:r>
              <a:t>Quick-union demo</a:t>
            </a:r>
          </a:p>
        </p:txBody>
      </p:sp>
      <p:sp>
        <p:nvSpPr>
          <p:cNvPr id="1679"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680" name="1"/>
          <p:cNvSpPr/>
          <p:nvPr/>
        </p:nvSpPr>
        <p:spPr>
          <a:xfrm>
            <a:off x="3543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681" name="2"/>
          <p:cNvSpPr/>
          <p:nvPr/>
        </p:nvSpPr>
        <p:spPr>
          <a:xfrm>
            <a:off x="3543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682" name="5"/>
          <p:cNvSpPr/>
          <p:nvPr/>
        </p:nvSpPr>
        <p:spPr>
          <a:xfrm>
            <a:off x="535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683" name="6"/>
          <p:cNvSpPr/>
          <p:nvPr/>
        </p:nvSpPr>
        <p:spPr>
          <a:xfrm>
            <a:off x="535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684" name="7"/>
          <p:cNvSpPr/>
          <p:nvPr/>
        </p:nvSpPr>
        <p:spPr>
          <a:xfrm>
            <a:off x="7162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685"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686"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687"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688"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1710" name="Group"/>
          <p:cNvGrpSpPr/>
          <p:nvPr/>
        </p:nvGrpSpPr>
        <p:grpSpPr>
          <a:xfrm>
            <a:off x="5981699" y="8331200"/>
            <a:ext cx="5791201" cy="889000"/>
            <a:chOff x="0" y="0"/>
            <a:chExt cx="5791200" cy="889000"/>
          </a:xfrm>
        </p:grpSpPr>
        <p:sp>
          <p:nvSpPr>
            <p:cNvPr id="1689"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690"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69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69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693"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694"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69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69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697"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698"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69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70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701"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702"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70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70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705"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706"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70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70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70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2"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713"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714"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715" name="Line"/>
          <p:cNvSpPr/>
          <p:nvPr/>
        </p:nvSpPr>
        <p:spPr>
          <a:xfrm>
            <a:off x="5613399" y="5309405"/>
            <a:ext cx="1" cy="736009"/>
          </a:xfrm>
          <a:prstGeom prst="line">
            <a:avLst/>
          </a:prstGeom>
          <a:ln w="25400">
            <a:solidFill>
              <a:srgbClr val="000000"/>
            </a:solidFill>
          </a:ln>
        </p:spPr>
        <p:txBody>
          <a:bodyPr lIns="0" tIns="0" rIns="0" bIns="0"/>
          <a:lstStyle/>
          <a:p>
            <a:pPr>
              <a:defRPr sz="1200"/>
            </a:pPr>
          </a:p>
        </p:txBody>
      </p:sp>
      <p:sp>
        <p:nvSpPr>
          <p:cNvPr id="1716" name="Line"/>
          <p:cNvSpPr/>
          <p:nvPr/>
        </p:nvSpPr>
        <p:spPr>
          <a:xfrm>
            <a:off x="3789190" y="5308537"/>
            <a:ext cx="1" cy="736745"/>
          </a:xfrm>
          <a:prstGeom prst="line">
            <a:avLst/>
          </a:prstGeom>
          <a:ln w="25400">
            <a:solidFill>
              <a:srgbClr val="000000"/>
            </a:solidFill>
          </a:ln>
        </p:spPr>
        <p:txBody>
          <a:bodyPr lIns="0" tIns="0" rIns="0" bIns="0"/>
          <a:lstStyle/>
          <a:p>
            <a:pPr>
              <a:defRPr sz="1200"/>
            </a:pPr>
          </a:p>
        </p:txBody>
      </p:sp>
      <p:sp>
        <p:nvSpPr>
          <p:cNvPr id="1717" name="Quick-union demo"/>
          <p:cNvSpPr txBox="1"/>
          <p:nvPr>
            <p:ph type="title"/>
          </p:nvPr>
        </p:nvSpPr>
        <p:spPr>
          <a:prstGeom prst="rect">
            <a:avLst/>
          </a:prstGeom>
        </p:spPr>
        <p:txBody>
          <a:bodyPr/>
          <a:lstStyle/>
          <a:p>
            <a:pPr/>
            <a:r>
              <a:t>Quick-union demo</a:t>
            </a:r>
          </a:p>
        </p:txBody>
      </p:sp>
      <p:sp>
        <p:nvSpPr>
          <p:cNvPr id="1718"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719" name="1"/>
          <p:cNvSpPr/>
          <p:nvPr/>
        </p:nvSpPr>
        <p:spPr>
          <a:xfrm>
            <a:off x="3543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720" name="2"/>
          <p:cNvSpPr/>
          <p:nvPr/>
        </p:nvSpPr>
        <p:spPr>
          <a:xfrm>
            <a:off x="3543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721" name="5"/>
          <p:cNvSpPr/>
          <p:nvPr/>
        </p:nvSpPr>
        <p:spPr>
          <a:xfrm>
            <a:off x="535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722" name="6"/>
          <p:cNvSpPr/>
          <p:nvPr/>
        </p:nvSpPr>
        <p:spPr>
          <a:xfrm>
            <a:off x="535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723" name="7"/>
          <p:cNvSpPr/>
          <p:nvPr/>
        </p:nvSpPr>
        <p:spPr>
          <a:xfrm>
            <a:off x="7162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724"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725"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726"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727"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728" name="connected(8, 9)"/>
          <p:cNvSpPr txBox="1"/>
          <p:nvPr/>
        </p:nvSpPr>
        <p:spPr>
          <a:xfrm>
            <a:off x="952500" y="3937000"/>
            <a:ext cx="2177966"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connected(8, 9)</a:t>
            </a:r>
          </a:p>
        </p:txBody>
      </p:sp>
      <p:grpSp>
        <p:nvGrpSpPr>
          <p:cNvPr id="1750" name="Group"/>
          <p:cNvGrpSpPr/>
          <p:nvPr/>
        </p:nvGrpSpPr>
        <p:grpSpPr>
          <a:xfrm>
            <a:off x="5981699" y="8331200"/>
            <a:ext cx="5791201" cy="889000"/>
            <a:chOff x="0" y="0"/>
            <a:chExt cx="5791200" cy="889000"/>
          </a:xfrm>
        </p:grpSpPr>
        <p:sp>
          <p:nvSpPr>
            <p:cNvPr id="1729"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730"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73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73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733"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734"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73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73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737"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738"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73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74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741"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742"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74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74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745"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746"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74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74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74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1751" name="✔"/>
          <p:cNvSpPr txBox="1"/>
          <p:nvPr/>
        </p:nvSpPr>
        <p:spPr>
          <a:xfrm>
            <a:off x="3568700" y="3759200"/>
            <a:ext cx="559881"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3600">
                <a:solidFill>
                  <a:srgbClr val="8D3124"/>
                </a:solidFill>
                <a:uFill>
                  <a:solidFill>
                    <a:srgbClr val="8D3124"/>
                  </a:solidFill>
                </a:uFill>
                <a:latin typeface="Lucida Grande"/>
                <a:ea typeface="Lucida Grande"/>
                <a:cs typeface="Lucida Grande"/>
                <a:sym typeface="Lucida Grande"/>
              </a:defRPr>
            </a:lvl1pPr>
          </a:lstStyle>
          <a:p>
            <a:pPr>
              <a:defRPr sz="2000"/>
            </a:pPr>
            <a:r>
              <a:rPr sz="3600"/>
              <a: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3"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754"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755"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756" name="Line"/>
          <p:cNvSpPr/>
          <p:nvPr/>
        </p:nvSpPr>
        <p:spPr>
          <a:xfrm>
            <a:off x="5613399" y="5309405"/>
            <a:ext cx="1" cy="736009"/>
          </a:xfrm>
          <a:prstGeom prst="line">
            <a:avLst/>
          </a:prstGeom>
          <a:ln w="25400">
            <a:solidFill>
              <a:srgbClr val="000000"/>
            </a:solidFill>
          </a:ln>
        </p:spPr>
        <p:txBody>
          <a:bodyPr lIns="0" tIns="0" rIns="0" bIns="0"/>
          <a:lstStyle/>
          <a:p>
            <a:pPr>
              <a:defRPr sz="1200"/>
            </a:pPr>
          </a:p>
        </p:txBody>
      </p:sp>
      <p:sp>
        <p:nvSpPr>
          <p:cNvPr id="1757" name="Line"/>
          <p:cNvSpPr/>
          <p:nvPr/>
        </p:nvSpPr>
        <p:spPr>
          <a:xfrm>
            <a:off x="3789190" y="5308537"/>
            <a:ext cx="1" cy="736745"/>
          </a:xfrm>
          <a:prstGeom prst="line">
            <a:avLst/>
          </a:prstGeom>
          <a:ln w="25400">
            <a:solidFill>
              <a:srgbClr val="000000"/>
            </a:solidFill>
          </a:ln>
        </p:spPr>
        <p:txBody>
          <a:bodyPr lIns="0" tIns="0" rIns="0" bIns="0"/>
          <a:lstStyle/>
          <a:p>
            <a:pPr>
              <a:defRPr sz="1200"/>
            </a:pPr>
          </a:p>
        </p:txBody>
      </p:sp>
      <p:sp>
        <p:nvSpPr>
          <p:cNvPr id="1758" name="Quick-union demo"/>
          <p:cNvSpPr txBox="1"/>
          <p:nvPr>
            <p:ph type="title"/>
          </p:nvPr>
        </p:nvSpPr>
        <p:spPr>
          <a:prstGeom prst="rect">
            <a:avLst/>
          </a:prstGeom>
        </p:spPr>
        <p:txBody>
          <a:bodyPr/>
          <a:lstStyle/>
          <a:p>
            <a:pPr/>
            <a:r>
              <a:t>Quick-union demo</a:t>
            </a:r>
          </a:p>
        </p:txBody>
      </p:sp>
      <p:sp>
        <p:nvSpPr>
          <p:cNvPr id="1759"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760" name="1"/>
          <p:cNvSpPr/>
          <p:nvPr/>
        </p:nvSpPr>
        <p:spPr>
          <a:xfrm>
            <a:off x="3543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761" name="2"/>
          <p:cNvSpPr/>
          <p:nvPr/>
        </p:nvSpPr>
        <p:spPr>
          <a:xfrm>
            <a:off x="3543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762" name="5"/>
          <p:cNvSpPr/>
          <p:nvPr/>
        </p:nvSpPr>
        <p:spPr>
          <a:xfrm>
            <a:off x="535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763" name="6"/>
          <p:cNvSpPr/>
          <p:nvPr/>
        </p:nvSpPr>
        <p:spPr>
          <a:xfrm>
            <a:off x="535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764" name="7"/>
          <p:cNvSpPr/>
          <p:nvPr/>
        </p:nvSpPr>
        <p:spPr>
          <a:xfrm>
            <a:off x="7162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765"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766"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767"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768"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769" name="connected(5, 4)"/>
          <p:cNvSpPr txBox="1"/>
          <p:nvPr/>
        </p:nvSpPr>
        <p:spPr>
          <a:xfrm>
            <a:off x="952500" y="3937000"/>
            <a:ext cx="2177966"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connected(5, 4)</a:t>
            </a:r>
          </a:p>
        </p:txBody>
      </p:sp>
      <p:grpSp>
        <p:nvGrpSpPr>
          <p:cNvPr id="1791" name="Group"/>
          <p:cNvGrpSpPr/>
          <p:nvPr/>
        </p:nvGrpSpPr>
        <p:grpSpPr>
          <a:xfrm>
            <a:off x="5981699" y="8331200"/>
            <a:ext cx="5791201" cy="889000"/>
            <a:chOff x="0" y="0"/>
            <a:chExt cx="5791200" cy="889000"/>
          </a:xfrm>
        </p:grpSpPr>
        <p:sp>
          <p:nvSpPr>
            <p:cNvPr id="1770"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771"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772"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773"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774"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775"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776"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777"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778"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779"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780"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781"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782"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783"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784"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785"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786"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787"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788"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789"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790"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1792" name="𐄂"/>
          <p:cNvSpPr txBox="1"/>
          <p:nvPr/>
        </p:nvSpPr>
        <p:spPr>
          <a:xfrm>
            <a:off x="3429000" y="3429000"/>
            <a:ext cx="602818" cy="110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6400">
                <a:solidFill>
                  <a:srgbClr val="8D3124"/>
                </a:solidFill>
                <a:uFill>
                  <a:solidFill>
                    <a:srgbClr val="8D3124"/>
                  </a:solidFill>
                </a:uFill>
                <a:latin typeface="Lucida Grande"/>
                <a:ea typeface="Lucida Grande"/>
                <a:cs typeface="Lucida Grande"/>
                <a:sym typeface="Lucida Grande"/>
              </a:defRPr>
            </a:lvl1pPr>
          </a:lstStyle>
          <a:p>
            <a:pPr/>
            <a:r>
              <a:t>𐄂</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4"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795"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796"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797" name="Line"/>
          <p:cNvSpPr/>
          <p:nvPr/>
        </p:nvSpPr>
        <p:spPr>
          <a:xfrm>
            <a:off x="5613399" y="5309405"/>
            <a:ext cx="1" cy="736009"/>
          </a:xfrm>
          <a:prstGeom prst="line">
            <a:avLst/>
          </a:prstGeom>
          <a:ln w="25400">
            <a:solidFill>
              <a:srgbClr val="000000"/>
            </a:solidFill>
          </a:ln>
        </p:spPr>
        <p:txBody>
          <a:bodyPr lIns="0" tIns="0" rIns="0" bIns="0"/>
          <a:lstStyle/>
          <a:p>
            <a:pPr>
              <a:defRPr sz="1200"/>
            </a:pPr>
          </a:p>
        </p:txBody>
      </p:sp>
      <p:sp>
        <p:nvSpPr>
          <p:cNvPr id="1798" name="Line"/>
          <p:cNvSpPr/>
          <p:nvPr/>
        </p:nvSpPr>
        <p:spPr>
          <a:xfrm>
            <a:off x="3789190" y="5308537"/>
            <a:ext cx="1" cy="736745"/>
          </a:xfrm>
          <a:prstGeom prst="line">
            <a:avLst/>
          </a:prstGeom>
          <a:ln w="25400">
            <a:solidFill>
              <a:srgbClr val="000000"/>
            </a:solidFill>
          </a:ln>
        </p:spPr>
        <p:txBody>
          <a:bodyPr lIns="0" tIns="0" rIns="0" bIns="0"/>
          <a:lstStyle/>
          <a:p>
            <a:pPr>
              <a:defRPr sz="1200"/>
            </a:pPr>
          </a:p>
        </p:txBody>
      </p:sp>
      <p:sp>
        <p:nvSpPr>
          <p:cNvPr id="1799" name="Quick-union demo"/>
          <p:cNvSpPr txBox="1"/>
          <p:nvPr>
            <p:ph type="title"/>
          </p:nvPr>
        </p:nvSpPr>
        <p:spPr>
          <a:prstGeom prst="rect">
            <a:avLst/>
          </a:prstGeom>
        </p:spPr>
        <p:txBody>
          <a:bodyPr/>
          <a:lstStyle/>
          <a:p>
            <a:pPr/>
            <a:r>
              <a:t>Quick-union demo</a:t>
            </a:r>
          </a:p>
        </p:txBody>
      </p:sp>
      <p:sp>
        <p:nvSpPr>
          <p:cNvPr id="1800"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801" name="1"/>
          <p:cNvSpPr/>
          <p:nvPr/>
        </p:nvSpPr>
        <p:spPr>
          <a:xfrm>
            <a:off x="3543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802" name="2"/>
          <p:cNvSpPr/>
          <p:nvPr/>
        </p:nvSpPr>
        <p:spPr>
          <a:xfrm>
            <a:off x="3543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803" name="5"/>
          <p:cNvSpPr/>
          <p:nvPr/>
        </p:nvSpPr>
        <p:spPr>
          <a:xfrm>
            <a:off x="535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804" name="6"/>
          <p:cNvSpPr/>
          <p:nvPr/>
        </p:nvSpPr>
        <p:spPr>
          <a:xfrm>
            <a:off x="535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805" name="7"/>
          <p:cNvSpPr/>
          <p:nvPr/>
        </p:nvSpPr>
        <p:spPr>
          <a:xfrm>
            <a:off x="7162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806"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807"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808"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809"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810" name="union(5, 0)"/>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union(5, 0)</a:t>
            </a:r>
          </a:p>
        </p:txBody>
      </p:sp>
      <p:grpSp>
        <p:nvGrpSpPr>
          <p:cNvPr id="1832" name="Group"/>
          <p:cNvGrpSpPr/>
          <p:nvPr/>
        </p:nvGrpSpPr>
        <p:grpSpPr>
          <a:xfrm>
            <a:off x="5981699" y="8331200"/>
            <a:ext cx="5791201" cy="889000"/>
            <a:chOff x="0" y="0"/>
            <a:chExt cx="5791200" cy="889000"/>
          </a:xfrm>
        </p:grpSpPr>
        <p:sp>
          <p:nvSpPr>
            <p:cNvPr id="1811"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812"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813"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814"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815"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816"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817"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818"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819"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820"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821"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822"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823"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824"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825"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826"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827"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828"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829"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830"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831"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4"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835"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836"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837" name="Line"/>
          <p:cNvSpPr/>
          <p:nvPr/>
        </p:nvSpPr>
        <p:spPr>
          <a:xfrm>
            <a:off x="1981200" y="6452406"/>
            <a:ext cx="1" cy="736008"/>
          </a:xfrm>
          <a:prstGeom prst="line">
            <a:avLst/>
          </a:prstGeom>
          <a:ln w="25400">
            <a:solidFill>
              <a:srgbClr val="000000"/>
            </a:solidFill>
          </a:ln>
        </p:spPr>
        <p:txBody>
          <a:bodyPr lIns="0" tIns="0" rIns="0" bIns="0"/>
          <a:lstStyle/>
          <a:p>
            <a:pPr>
              <a:defRPr sz="1200"/>
            </a:pPr>
          </a:p>
        </p:txBody>
      </p:sp>
      <p:sp>
        <p:nvSpPr>
          <p:cNvPr id="1838" name="Line"/>
          <p:cNvSpPr/>
          <p:nvPr/>
        </p:nvSpPr>
        <p:spPr>
          <a:xfrm>
            <a:off x="3789190" y="5308537"/>
            <a:ext cx="1" cy="736745"/>
          </a:xfrm>
          <a:prstGeom prst="line">
            <a:avLst/>
          </a:prstGeom>
          <a:ln w="25400">
            <a:solidFill>
              <a:srgbClr val="000000"/>
            </a:solidFill>
          </a:ln>
        </p:spPr>
        <p:txBody>
          <a:bodyPr lIns="0" tIns="0" rIns="0" bIns="0"/>
          <a:lstStyle/>
          <a:p>
            <a:pPr>
              <a:defRPr sz="1200"/>
            </a:pPr>
          </a:p>
        </p:txBody>
      </p:sp>
      <p:sp>
        <p:nvSpPr>
          <p:cNvPr id="1839" name="Line"/>
          <p:cNvSpPr/>
          <p:nvPr/>
        </p:nvSpPr>
        <p:spPr>
          <a:xfrm>
            <a:off x="1985734" y="5327324"/>
            <a:ext cx="1" cy="719546"/>
          </a:xfrm>
          <a:prstGeom prst="line">
            <a:avLst/>
          </a:prstGeom>
          <a:ln w="63500">
            <a:solidFill>
              <a:srgbClr val="8D3124"/>
            </a:solidFill>
          </a:ln>
        </p:spPr>
        <p:txBody>
          <a:bodyPr lIns="0" tIns="0" rIns="0" bIns="0"/>
          <a:lstStyle/>
          <a:p>
            <a:pPr>
              <a:defRPr sz="1200"/>
            </a:pPr>
          </a:p>
        </p:txBody>
      </p:sp>
      <p:sp>
        <p:nvSpPr>
          <p:cNvPr id="1840" name="Quick-union demo"/>
          <p:cNvSpPr txBox="1"/>
          <p:nvPr>
            <p:ph type="title"/>
          </p:nvPr>
        </p:nvSpPr>
        <p:spPr>
          <a:prstGeom prst="rect">
            <a:avLst/>
          </a:prstGeom>
        </p:spPr>
        <p:txBody>
          <a:bodyPr/>
          <a:lstStyle/>
          <a:p>
            <a:pPr/>
            <a:r>
              <a:t>Quick-union demo</a:t>
            </a:r>
          </a:p>
        </p:txBody>
      </p:sp>
      <p:sp>
        <p:nvSpPr>
          <p:cNvPr id="1841"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842" name="1"/>
          <p:cNvSpPr/>
          <p:nvPr/>
        </p:nvSpPr>
        <p:spPr>
          <a:xfrm>
            <a:off x="3543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843" name="2"/>
          <p:cNvSpPr/>
          <p:nvPr/>
        </p:nvSpPr>
        <p:spPr>
          <a:xfrm>
            <a:off x="3543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844" name="5"/>
          <p:cNvSpPr/>
          <p:nvPr/>
        </p:nvSpPr>
        <p:spPr>
          <a:xfrm>
            <a:off x="1727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845" name="6"/>
          <p:cNvSpPr/>
          <p:nvPr/>
        </p:nvSpPr>
        <p:spPr>
          <a:xfrm>
            <a:off x="1727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846" name="7"/>
          <p:cNvSpPr/>
          <p:nvPr/>
        </p:nvSpPr>
        <p:spPr>
          <a:xfrm>
            <a:off x="7162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847"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848"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849"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850"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851" name="union(5, 0)"/>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union(5, 0)</a:t>
            </a:r>
          </a:p>
        </p:txBody>
      </p:sp>
      <p:grpSp>
        <p:nvGrpSpPr>
          <p:cNvPr id="1873" name="Group"/>
          <p:cNvGrpSpPr/>
          <p:nvPr/>
        </p:nvGrpSpPr>
        <p:grpSpPr>
          <a:xfrm>
            <a:off x="5981699" y="8331200"/>
            <a:ext cx="5791201" cy="889000"/>
            <a:chOff x="0" y="0"/>
            <a:chExt cx="5791200" cy="889000"/>
          </a:xfrm>
        </p:grpSpPr>
        <p:sp>
          <p:nvSpPr>
            <p:cNvPr id="1852"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853"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85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85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856"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857"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85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85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860"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861"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0</a:t>
              </a:r>
            </a:p>
          </p:txBody>
        </p:sp>
        <p:sp>
          <p:nvSpPr>
            <p:cNvPr id="186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86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864"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865"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86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86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868"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869"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87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87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87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Modeling the objects"/>
          <p:cNvSpPr txBox="1"/>
          <p:nvPr>
            <p:ph type="title"/>
          </p:nvPr>
        </p:nvSpPr>
        <p:spPr>
          <a:prstGeom prst="rect">
            <a:avLst/>
          </a:prstGeom>
        </p:spPr>
        <p:txBody>
          <a:bodyPr/>
          <a:lstStyle/>
          <a:p>
            <a:pPr/>
            <a:r>
              <a:t>Modeling the objects</a:t>
            </a:r>
          </a:p>
        </p:txBody>
      </p:sp>
      <p:sp>
        <p:nvSpPr>
          <p:cNvPr id="155" name="Applications involve manipulating objects of all types.…"/>
          <p:cNvSpPr txBox="1"/>
          <p:nvPr>
            <p:ph type="body" idx="1"/>
          </p:nvPr>
        </p:nvSpPr>
        <p:spPr>
          <a:prstGeom prst="rect">
            <a:avLst/>
          </a:prstGeom>
        </p:spPr>
        <p:txBody>
          <a:bodyPr/>
          <a:lstStyle/>
          <a:p>
            <a:pPr indent="127000">
              <a:defRPr sz="3000"/>
            </a:pPr>
            <a:r>
              <a:t>Applications involve manipulating objects of all types.</a:t>
            </a:r>
          </a:p>
          <a:p>
            <a:pPr lvl="1" marL="1003300" indent="-368300">
              <a:defRPr sz="3000"/>
            </a:pPr>
            <a:r>
              <a:t>Computers in a network.</a:t>
            </a:r>
          </a:p>
          <a:p>
            <a:pPr lvl="1" marL="1003300" indent="-368300">
              <a:defRPr sz="3000"/>
            </a:pPr>
            <a:r>
              <a:t>Friends in a social network.</a:t>
            </a:r>
          </a:p>
          <a:p>
            <a:pPr lvl="1" marL="1003300" indent="-368300">
              <a:defRPr sz="3000"/>
            </a:pPr>
            <a:r>
              <a:t>Transistors in a computer chip.</a:t>
            </a:r>
          </a:p>
          <a:p>
            <a:pPr lvl="1" marL="1003300" indent="-368300">
              <a:defRPr sz="3000"/>
            </a:pPr>
            <a:r>
              <a:t>Virus Diffusion in a social network</a:t>
            </a:r>
          </a:p>
          <a:p>
            <a:pPr lvl="1" marL="1003300" indent="-368300"/>
          </a:p>
        </p:txBody>
      </p:sp>
      <p:sp>
        <p:nvSpPr>
          <p:cNvPr id="156"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5">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5" grpId="1"/>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5"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876"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877"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878" name="Line"/>
          <p:cNvSpPr/>
          <p:nvPr/>
        </p:nvSpPr>
        <p:spPr>
          <a:xfrm>
            <a:off x="1981200" y="6452406"/>
            <a:ext cx="1" cy="736008"/>
          </a:xfrm>
          <a:prstGeom prst="line">
            <a:avLst/>
          </a:prstGeom>
          <a:ln w="25400">
            <a:solidFill>
              <a:srgbClr val="000000"/>
            </a:solidFill>
          </a:ln>
        </p:spPr>
        <p:txBody>
          <a:bodyPr lIns="0" tIns="0" rIns="0" bIns="0"/>
          <a:lstStyle/>
          <a:p>
            <a:pPr>
              <a:defRPr sz="1200"/>
            </a:pPr>
          </a:p>
        </p:txBody>
      </p:sp>
      <p:sp>
        <p:nvSpPr>
          <p:cNvPr id="1879" name="Line"/>
          <p:cNvSpPr/>
          <p:nvPr/>
        </p:nvSpPr>
        <p:spPr>
          <a:xfrm>
            <a:off x="4386090" y="5308537"/>
            <a:ext cx="1" cy="736745"/>
          </a:xfrm>
          <a:prstGeom prst="line">
            <a:avLst/>
          </a:prstGeom>
          <a:ln w="25400">
            <a:solidFill>
              <a:srgbClr val="000000"/>
            </a:solidFill>
          </a:ln>
        </p:spPr>
        <p:txBody>
          <a:bodyPr lIns="0" tIns="0" rIns="0" bIns="0"/>
          <a:lstStyle/>
          <a:p>
            <a:pPr>
              <a:defRPr sz="1200"/>
            </a:pPr>
          </a:p>
        </p:txBody>
      </p:sp>
      <p:sp>
        <p:nvSpPr>
          <p:cNvPr id="1880" name="Line"/>
          <p:cNvSpPr/>
          <p:nvPr/>
        </p:nvSpPr>
        <p:spPr>
          <a:xfrm>
            <a:off x="1985734" y="5327324"/>
            <a:ext cx="1" cy="719546"/>
          </a:xfrm>
          <a:prstGeom prst="line">
            <a:avLst/>
          </a:prstGeom>
          <a:ln w="25400">
            <a:solidFill>
              <a:srgbClr val="000000"/>
            </a:solidFill>
          </a:ln>
        </p:spPr>
        <p:txBody>
          <a:bodyPr lIns="0" tIns="0" rIns="0" bIns="0"/>
          <a:lstStyle/>
          <a:p>
            <a:pPr>
              <a:defRPr sz="1200"/>
            </a:pPr>
          </a:p>
        </p:txBody>
      </p:sp>
      <p:sp>
        <p:nvSpPr>
          <p:cNvPr id="1881" name="Quick-union demo"/>
          <p:cNvSpPr txBox="1"/>
          <p:nvPr>
            <p:ph type="title"/>
          </p:nvPr>
        </p:nvSpPr>
        <p:spPr>
          <a:prstGeom prst="rect">
            <a:avLst/>
          </a:prstGeom>
        </p:spPr>
        <p:txBody>
          <a:bodyPr/>
          <a:lstStyle/>
          <a:p>
            <a:pPr/>
            <a:r>
              <a:t>Quick-union demo</a:t>
            </a:r>
          </a:p>
        </p:txBody>
      </p:sp>
      <p:sp>
        <p:nvSpPr>
          <p:cNvPr id="1882"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883" name="1"/>
          <p:cNvSpPr/>
          <p:nvPr/>
        </p:nvSpPr>
        <p:spPr>
          <a:xfrm>
            <a:off x="4140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884" name="2"/>
          <p:cNvSpPr/>
          <p:nvPr/>
        </p:nvSpPr>
        <p:spPr>
          <a:xfrm>
            <a:off x="4140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885" name="5"/>
          <p:cNvSpPr/>
          <p:nvPr/>
        </p:nvSpPr>
        <p:spPr>
          <a:xfrm>
            <a:off x="1727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886" name="6"/>
          <p:cNvSpPr/>
          <p:nvPr/>
        </p:nvSpPr>
        <p:spPr>
          <a:xfrm>
            <a:off x="1727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887" name="7"/>
          <p:cNvSpPr/>
          <p:nvPr/>
        </p:nvSpPr>
        <p:spPr>
          <a:xfrm>
            <a:off x="6553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888"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889"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890"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891"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1913" name="Group"/>
          <p:cNvGrpSpPr/>
          <p:nvPr/>
        </p:nvGrpSpPr>
        <p:grpSpPr>
          <a:xfrm>
            <a:off x="5981699" y="8331200"/>
            <a:ext cx="5791201" cy="889000"/>
            <a:chOff x="0" y="0"/>
            <a:chExt cx="5791200" cy="889000"/>
          </a:xfrm>
        </p:grpSpPr>
        <p:sp>
          <p:nvSpPr>
            <p:cNvPr id="1892"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893"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89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89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896"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897"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89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89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900"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901"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90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90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904"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905"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90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90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908"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909"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91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91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91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5"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916"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917"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918" name="Line"/>
          <p:cNvSpPr/>
          <p:nvPr/>
        </p:nvSpPr>
        <p:spPr>
          <a:xfrm>
            <a:off x="1981200" y="6452406"/>
            <a:ext cx="1" cy="736008"/>
          </a:xfrm>
          <a:prstGeom prst="line">
            <a:avLst/>
          </a:prstGeom>
          <a:ln w="25400">
            <a:solidFill>
              <a:srgbClr val="000000"/>
            </a:solidFill>
          </a:ln>
        </p:spPr>
        <p:txBody>
          <a:bodyPr lIns="0" tIns="0" rIns="0" bIns="0"/>
          <a:lstStyle/>
          <a:p>
            <a:pPr>
              <a:defRPr sz="1200"/>
            </a:pPr>
          </a:p>
        </p:txBody>
      </p:sp>
      <p:sp>
        <p:nvSpPr>
          <p:cNvPr id="1919" name="Line"/>
          <p:cNvSpPr/>
          <p:nvPr/>
        </p:nvSpPr>
        <p:spPr>
          <a:xfrm>
            <a:off x="4386090" y="5308537"/>
            <a:ext cx="1" cy="736745"/>
          </a:xfrm>
          <a:prstGeom prst="line">
            <a:avLst/>
          </a:prstGeom>
          <a:ln w="25400">
            <a:solidFill>
              <a:srgbClr val="000000"/>
            </a:solidFill>
          </a:ln>
        </p:spPr>
        <p:txBody>
          <a:bodyPr lIns="0" tIns="0" rIns="0" bIns="0"/>
          <a:lstStyle/>
          <a:p>
            <a:pPr>
              <a:defRPr sz="1200"/>
            </a:pPr>
          </a:p>
        </p:txBody>
      </p:sp>
      <p:sp>
        <p:nvSpPr>
          <p:cNvPr id="1920" name="Line"/>
          <p:cNvSpPr/>
          <p:nvPr/>
        </p:nvSpPr>
        <p:spPr>
          <a:xfrm>
            <a:off x="1985734" y="5327324"/>
            <a:ext cx="1" cy="719546"/>
          </a:xfrm>
          <a:prstGeom prst="line">
            <a:avLst/>
          </a:prstGeom>
          <a:ln w="25400">
            <a:solidFill>
              <a:srgbClr val="000000"/>
            </a:solidFill>
          </a:ln>
        </p:spPr>
        <p:txBody>
          <a:bodyPr lIns="0" tIns="0" rIns="0" bIns="0"/>
          <a:lstStyle/>
          <a:p>
            <a:pPr>
              <a:defRPr sz="1200"/>
            </a:pPr>
          </a:p>
        </p:txBody>
      </p:sp>
      <p:sp>
        <p:nvSpPr>
          <p:cNvPr id="1921" name="Quick-union demo"/>
          <p:cNvSpPr txBox="1"/>
          <p:nvPr>
            <p:ph type="title"/>
          </p:nvPr>
        </p:nvSpPr>
        <p:spPr>
          <a:prstGeom prst="rect">
            <a:avLst/>
          </a:prstGeom>
        </p:spPr>
        <p:txBody>
          <a:bodyPr/>
          <a:lstStyle/>
          <a:p>
            <a:pPr/>
            <a:r>
              <a:t>Quick-union demo</a:t>
            </a:r>
          </a:p>
        </p:txBody>
      </p:sp>
      <p:sp>
        <p:nvSpPr>
          <p:cNvPr id="1922"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923" name="1"/>
          <p:cNvSpPr/>
          <p:nvPr/>
        </p:nvSpPr>
        <p:spPr>
          <a:xfrm>
            <a:off x="4140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924" name="2"/>
          <p:cNvSpPr/>
          <p:nvPr/>
        </p:nvSpPr>
        <p:spPr>
          <a:xfrm>
            <a:off x="4140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925" name="5"/>
          <p:cNvSpPr/>
          <p:nvPr/>
        </p:nvSpPr>
        <p:spPr>
          <a:xfrm>
            <a:off x="1727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926" name="6"/>
          <p:cNvSpPr/>
          <p:nvPr/>
        </p:nvSpPr>
        <p:spPr>
          <a:xfrm>
            <a:off x="1727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927" name="7"/>
          <p:cNvSpPr/>
          <p:nvPr/>
        </p:nvSpPr>
        <p:spPr>
          <a:xfrm>
            <a:off x="6553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928"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929"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930"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931"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932" name="union(7, 2)"/>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2)</a:t>
            </a:r>
          </a:p>
        </p:txBody>
      </p:sp>
      <p:grpSp>
        <p:nvGrpSpPr>
          <p:cNvPr id="1954" name="Group"/>
          <p:cNvGrpSpPr/>
          <p:nvPr/>
        </p:nvGrpSpPr>
        <p:grpSpPr>
          <a:xfrm>
            <a:off x="5981699" y="8331200"/>
            <a:ext cx="5791201" cy="889000"/>
            <a:chOff x="0" y="0"/>
            <a:chExt cx="5791200" cy="889000"/>
          </a:xfrm>
        </p:grpSpPr>
        <p:sp>
          <p:nvSpPr>
            <p:cNvPr id="1933"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934"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935"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936"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937"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938"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939"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940"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941"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942"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943"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944"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945"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946"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1947"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948"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949"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950"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951"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952"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953"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6"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957"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1958"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1959" name="Line"/>
          <p:cNvSpPr/>
          <p:nvPr/>
        </p:nvSpPr>
        <p:spPr>
          <a:xfrm>
            <a:off x="1981200" y="6452406"/>
            <a:ext cx="1" cy="736008"/>
          </a:xfrm>
          <a:prstGeom prst="line">
            <a:avLst/>
          </a:prstGeom>
          <a:ln w="25400">
            <a:solidFill>
              <a:srgbClr val="000000"/>
            </a:solidFill>
          </a:ln>
        </p:spPr>
        <p:txBody>
          <a:bodyPr lIns="0" tIns="0" rIns="0" bIns="0"/>
          <a:lstStyle/>
          <a:p>
            <a:pPr>
              <a:defRPr sz="1200"/>
            </a:pPr>
          </a:p>
        </p:txBody>
      </p:sp>
      <p:sp>
        <p:nvSpPr>
          <p:cNvPr id="1960" name="Line"/>
          <p:cNvSpPr/>
          <p:nvPr/>
        </p:nvSpPr>
        <p:spPr>
          <a:xfrm>
            <a:off x="4386090" y="5308537"/>
            <a:ext cx="1" cy="736745"/>
          </a:xfrm>
          <a:prstGeom prst="line">
            <a:avLst/>
          </a:prstGeom>
          <a:ln w="25400">
            <a:solidFill>
              <a:srgbClr val="000000"/>
            </a:solidFill>
          </a:ln>
        </p:spPr>
        <p:txBody>
          <a:bodyPr lIns="0" tIns="0" rIns="0" bIns="0"/>
          <a:lstStyle/>
          <a:p>
            <a:pPr>
              <a:defRPr sz="1200"/>
            </a:pPr>
          </a:p>
        </p:txBody>
      </p:sp>
      <p:sp>
        <p:nvSpPr>
          <p:cNvPr id="1961" name="Line"/>
          <p:cNvSpPr/>
          <p:nvPr/>
        </p:nvSpPr>
        <p:spPr>
          <a:xfrm>
            <a:off x="1985734" y="5327324"/>
            <a:ext cx="1" cy="719546"/>
          </a:xfrm>
          <a:prstGeom prst="line">
            <a:avLst/>
          </a:prstGeom>
          <a:ln w="25400">
            <a:solidFill>
              <a:srgbClr val="000000"/>
            </a:solidFill>
          </a:ln>
        </p:spPr>
        <p:txBody>
          <a:bodyPr lIns="0" tIns="0" rIns="0" bIns="0"/>
          <a:lstStyle/>
          <a:p>
            <a:pPr>
              <a:defRPr sz="1200"/>
            </a:pPr>
          </a:p>
        </p:txBody>
      </p:sp>
      <p:sp>
        <p:nvSpPr>
          <p:cNvPr id="1962" name="Line"/>
          <p:cNvSpPr/>
          <p:nvPr/>
        </p:nvSpPr>
        <p:spPr>
          <a:xfrm>
            <a:off x="4537447" y="5217726"/>
            <a:ext cx="1046541" cy="969280"/>
          </a:xfrm>
          <a:prstGeom prst="line">
            <a:avLst/>
          </a:prstGeom>
          <a:ln w="63500">
            <a:solidFill>
              <a:srgbClr val="8D3124"/>
            </a:solidFill>
          </a:ln>
        </p:spPr>
        <p:txBody>
          <a:bodyPr lIns="0" tIns="0" rIns="0" bIns="0"/>
          <a:lstStyle/>
          <a:p>
            <a:pPr>
              <a:defRPr sz="1200"/>
            </a:pPr>
          </a:p>
        </p:txBody>
      </p:sp>
      <p:sp>
        <p:nvSpPr>
          <p:cNvPr id="1963" name="Quick-union demo"/>
          <p:cNvSpPr txBox="1"/>
          <p:nvPr>
            <p:ph type="title"/>
          </p:nvPr>
        </p:nvSpPr>
        <p:spPr>
          <a:prstGeom prst="rect">
            <a:avLst/>
          </a:prstGeom>
        </p:spPr>
        <p:txBody>
          <a:bodyPr/>
          <a:lstStyle/>
          <a:p>
            <a:pPr/>
            <a:r>
              <a:t>Quick-union demo</a:t>
            </a:r>
          </a:p>
        </p:txBody>
      </p:sp>
      <p:sp>
        <p:nvSpPr>
          <p:cNvPr id="1964"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1965" name="1"/>
          <p:cNvSpPr/>
          <p:nvPr/>
        </p:nvSpPr>
        <p:spPr>
          <a:xfrm>
            <a:off x="4140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1966" name="2"/>
          <p:cNvSpPr/>
          <p:nvPr/>
        </p:nvSpPr>
        <p:spPr>
          <a:xfrm>
            <a:off x="4140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1967" name="5"/>
          <p:cNvSpPr/>
          <p:nvPr/>
        </p:nvSpPr>
        <p:spPr>
          <a:xfrm>
            <a:off x="1727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1968" name="6"/>
          <p:cNvSpPr/>
          <p:nvPr/>
        </p:nvSpPr>
        <p:spPr>
          <a:xfrm>
            <a:off x="1727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1969" name="7"/>
          <p:cNvSpPr/>
          <p:nvPr/>
        </p:nvSpPr>
        <p:spPr>
          <a:xfrm>
            <a:off x="5461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1970"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1971"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1972"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1973"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1974" name="union(7, 2)"/>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2)</a:t>
            </a:r>
          </a:p>
        </p:txBody>
      </p:sp>
      <p:grpSp>
        <p:nvGrpSpPr>
          <p:cNvPr id="1996" name="Group"/>
          <p:cNvGrpSpPr/>
          <p:nvPr/>
        </p:nvGrpSpPr>
        <p:grpSpPr>
          <a:xfrm>
            <a:off x="5981699" y="8331200"/>
            <a:ext cx="5791201" cy="889000"/>
            <a:chOff x="0" y="0"/>
            <a:chExt cx="5791200" cy="889000"/>
          </a:xfrm>
        </p:grpSpPr>
        <p:sp>
          <p:nvSpPr>
            <p:cNvPr id="1975"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976"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97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197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1979"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1980"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98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198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1983"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1984"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198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198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1987"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1988" name="1"/>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198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199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1991"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992"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199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199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199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8"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1999"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2000"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2001" name="Line"/>
          <p:cNvSpPr/>
          <p:nvPr/>
        </p:nvSpPr>
        <p:spPr>
          <a:xfrm>
            <a:off x="3276600" y="6452406"/>
            <a:ext cx="1" cy="736008"/>
          </a:xfrm>
          <a:prstGeom prst="line">
            <a:avLst/>
          </a:prstGeom>
          <a:ln w="25400">
            <a:solidFill>
              <a:srgbClr val="000000"/>
            </a:solidFill>
          </a:ln>
        </p:spPr>
        <p:txBody>
          <a:bodyPr lIns="0" tIns="0" rIns="0" bIns="0"/>
          <a:lstStyle/>
          <a:p>
            <a:pPr>
              <a:defRPr sz="1200"/>
            </a:pPr>
          </a:p>
        </p:txBody>
      </p:sp>
      <p:sp>
        <p:nvSpPr>
          <p:cNvPr id="2002" name="Line"/>
          <p:cNvSpPr/>
          <p:nvPr/>
        </p:nvSpPr>
        <p:spPr>
          <a:xfrm>
            <a:off x="5656090" y="5308537"/>
            <a:ext cx="1" cy="736745"/>
          </a:xfrm>
          <a:prstGeom prst="line">
            <a:avLst/>
          </a:prstGeom>
          <a:ln w="25400">
            <a:solidFill>
              <a:srgbClr val="000000"/>
            </a:solidFill>
          </a:ln>
        </p:spPr>
        <p:txBody>
          <a:bodyPr lIns="0" tIns="0" rIns="0" bIns="0"/>
          <a:lstStyle/>
          <a:p>
            <a:pPr>
              <a:defRPr sz="1200"/>
            </a:pPr>
          </a:p>
        </p:txBody>
      </p:sp>
      <p:sp>
        <p:nvSpPr>
          <p:cNvPr id="2003" name="Line"/>
          <p:cNvSpPr/>
          <p:nvPr/>
        </p:nvSpPr>
        <p:spPr>
          <a:xfrm>
            <a:off x="3281134" y="5327324"/>
            <a:ext cx="1" cy="719546"/>
          </a:xfrm>
          <a:prstGeom prst="line">
            <a:avLst/>
          </a:prstGeom>
          <a:ln w="25400">
            <a:solidFill>
              <a:srgbClr val="000000"/>
            </a:solidFill>
          </a:ln>
        </p:spPr>
        <p:txBody>
          <a:bodyPr lIns="0" tIns="0" rIns="0" bIns="0"/>
          <a:lstStyle/>
          <a:p>
            <a:pPr>
              <a:defRPr sz="1200"/>
            </a:pPr>
          </a:p>
        </p:txBody>
      </p:sp>
      <p:sp>
        <p:nvSpPr>
          <p:cNvPr id="2004" name="Line"/>
          <p:cNvSpPr/>
          <p:nvPr/>
        </p:nvSpPr>
        <p:spPr>
          <a:xfrm>
            <a:off x="5807447" y="5217726"/>
            <a:ext cx="1046541" cy="969280"/>
          </a:xfrm>
          <a:prstGeom prst="line">
            <a:avLst/>
          </a:prstGeom>
          <a:ln w="25400">
            <a:solidFill>
              <a:srgbClr val="000000"/>
            </a:solidFill>
          </a:ln>
        </p:spPr>
        <p:txBody>
          <a:bodyPr lIns="0" tIns="0" rIns="0" bIns="0"/>
          <a:lstStyle/>
          <a:p>
            <a:pPr>
              <a:defRPr sz="1200"/>
            </a:pPr>
          </a:p>
        </p:txBody>
      </p:sp>
      <p:sp>
        <p:nvSpPr>
          <p:cNvPr id="2005" name="Quick-union demo"/>
          <p:cNvSpPr txBox="1"/>
          <p:nvPr>
            <p:ph type="title"/>
          </p:nvPr>
        </p:nvSpPr>
        <p:spPr>
          <a:prstGeom prst="rect">
            <a:avLst/>
          </a:prstGeom>
        </p:spPr>
        <p:txBody>
          <a:bodyPr/>
          <a:lstStyle/>
          <a:p>
            <a:pPr/>
            <a:r>
              <a:t>Quick-union demo</a:t>
            </a:r>
          </a:p>
        </p:txBody>
      </p:sp>
      <p:sp>
        <p:nvSpPr>
          <p:cNvPr id="2006" name="0"/>
          <p:cNvSpPr/>
          <p:nvPr/>
        </p:nvSpPr>
        <p:spPr>
          <a:xfrm>
            <a:off x="30296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007" name="1"/>
          <p:cNvSpPr/>
          <p:nvPr/>
        </p:nvSpPr>
        <p:spPr>
          <a:xfrm>
            <a:off x="5410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008" name="2"/>
          <p:cNvSpPr/>
          <p:nvPr/>
        </p:nvSpPr>
        <p:spPr>
          <a:xfrm>
            <a:off x="5410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009" name="5"/>
          <p:cNvSpPr/>
          <p:nvPr/>
        </p:nvSpPr>
        <p:spPr>
          <a:xfrm>
            <a:off x="3022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010" name="6"/>
          <p:cNvSpPr/>
          <p:nvPr/>
        </p:nvSpPr>
        <p:spPr>
          <a:xfrm>
            <a:off x="30226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011" name="7"/>
          <p:cNvSpPr/>
          <p:nvPr/>
        </p:nvSpPr>
        <p:spPr>
          <a:xfrm>
            <a:off x="6731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012"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013"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014"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015"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2037" name="Group"/>
          <p:cNvGrpSpPr/>
          <p:nvPr/>
        </p:nvGrpSpPr>
        <p:grpSpPr>
          <a:xfrm>
            <a:off x="5981699" y="8331200"/>
            <a:ext cx="5791201" cy="889000"/>
            <a:chOff x="0" y="0"/>
            <a:chExt cx="5791200" cy="889000"/>
          </a:xfrm>
        </p:grpSpPr>
        <p:sp>
          <p:nvSpPr>
            <p:cNvPr id="2016"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017"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018"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019"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020"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021"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022"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023"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024"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2025"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026"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027"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028"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029" name="1"/>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030"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031"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032"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033"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034"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035"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036"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9"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2040"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2041"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2042" name="Line"/>
          <p:cNvSpPr/>
          <p:nvPr/>
        </p:nvSpPr>
        <p:spPr>
          <a:xfrm>
            <a:off x="3276600" y="6452406"/>
            <a:ext cx="1" cy="736008"/>
          </a:xfrm>
          <a:prstGeom prst="line">
            <a:avLst/>
          </a:prstGeom>
          <a:ln w="25400">
            <a:solidFill>
              <a:srgbClr val="000000"/>
            </a:solidFill>
          </a:ln>
        </p:spPr>
        <p:txBody>
          <a:bodyPr lIns="0" tIns="0" rIns="0" bIns="0"/>
          <a:lstStyle/>
          <a:p>
            <a:pPr>
              <a:defRPr sz="1200"/>
            </a:pPr>
          </a:p>
        </p:txBody>
      </p:sp>
      <p:sp>
        <p:nvSpPr>
          <p:cNvPr id="2043" name="Line"/>
          <p:cNvSpPr/>
          <p:nvPr/>
        </p:nvSpPr>
        <p:spPr>
          <a:xfrm>
            <a:off x="5656090" y="5308537"/>
            <a:ext cx="1" cy="736745"/>
          </a:xfrm>
          <a:prstGeom prst="line">
            <a:avLst/>
          </a:prstGeom>
          <a:ln w="25400">
            <a:solidFill>
              <a:srgbClr val="000000"/>
            </a:solidFill>
          </a:ln>
        </p:spPr>
        <p:txBody>
          <a:bodyPr lIns="0" tIns="0" rIns="0" bIns="0"/>
          <a:lstStyle/>
          <a:p>
            <a:pPr>
              <a:defRPr sz="1200"/>
            </a:pPr>
          </a:p>
        </p:txBody>
      </p:sp>
      <p:sp>
        <p:nvSpPr>
          <p:cNvPr id="2044" name="Line"/>
          <p:cNvSpPr/>
          <p:nvPr/>
        </p:nvSpPr>
        <p:spPr>
          <a:xfrm>
            <a:off x="3281134" y="5327324"/>
            <a:ext cx="1" cy="719546"/>
          </a:xfrm>
          <a:prstGeom prst="line">
            <a:avLst/>
          </a:prstGeom>
          <a:ln w="25400">
            <a:solidFill>
              <a:srgbClr val="000000"/>
            </a:solidFill>
          </a:ln>
        </p:spPr>
        <p:txBody>
          <a:bodyPr lIns="0" tIns="0" rIns="0" bIns="0"/>
          <a:lstStyle/>
          <a:p>
            <a:pPr>
              <a:defRPr sz="1200"/>
            </a:pPr>
          </a:p>
        </p:txBody>
      </p:sp>
      <p:sp>
        <p:nvSpPr>
          <p:cNvPr id="2045" name="Line"/>
          <p:cNvSpPr/>
          <p:nvPr/>
        </p:nvSpPr>
        <p:spPr>
          <a:xfrm>
            <a:off x="5807447" y="5217726"/>
            <a:ext cx="1046541" cy="969280"/>
          </a:xfrm>
          <a:prstGeom prst="line">
            <a:avLst/>
          </a:prstGeom>
          <a:ln w="25400">
            <a:solidFill>
              <a:srgbClr val="000000"/>
            </a:solidFill>
          </a:ln>
        </p:spPr>
        <p:txBody>
          <a:bodyPr lIns="0" tIns="0" rIns="0" bIns="0"/>
          <a:lstStyle/>
          <a:p>
            <a:pPr>
              <a:defRPr sz="1200"/>
            </a:pPr>
          </a:p>
        </p:txBody>
      </p:sp>
      <p:sp>
        <p:nvSpPr>
          <p:cNvPr id="2046" name="Quick-union demo"/>
          <p:cNvSpPr txBox="1"/>
          <p:nvPr>
            <p:ph type="title"/>
          </p:nvPr>
        </p:nvSpPr>
        <p:spPr>
          <a:prstGeom prst="rect">
            <a:avLst/>
          </a:prstGeom>
        </p:spPr>
        <p:txBody>
          <a:bodyPr/>
          <a:lstStyle/>
          <a:p>
            <a:pPr/>
            <a:r>
              <a:t>Quick-union demo</a:t>
            </a:r>
          </a:p>
        </p:txBody>
      </p:sp>
      <p:sp>
        <p:nvSpPr>
          <p:cNvPr id="2047" name="0"/>
          <p:cNvSpPr/>
          <p:nvPr/>
        </p:nvSpPr>
        <p:spPr>
          <a:xfrm>
            <a:off x="30296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048" name="1"/>
          <p:cNvSpPr/>
          <p:nvPr/>
        </p:nvSpPr>
        <p:spPr>
          <a:xfrm>
            <a:off x="5410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049" name="2"/>
          <p:cNvSpPr/>
          <p:nvPr/>
        </p:nvSpPr>
        <p:spPr>
          <a:xfrm>
            <a:off x="5410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050" name="5"/>
          <p:cNvSpPr/>
          <p:nvPr/>
        </p:nvSpPr>
        <p:spPr>
          <a:xfrm>
            <a:off x="3022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051" name="6"/>
          <p:cNvSpPr/>
          <p:nvPr/>
        </p:nvSpPr>
        <p:spPr>
          <a:xfrm>
            <a:off x="30226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052" name="7"/>
          <p:cNvSpPr/>
          <p:nvPr/>
        </p:nvSpPr>
        <p:spPr>
          <a:xfrm>
            <a:off x="6731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053"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054"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055"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056"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057" name="union(6,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1)</a:t>
            </a:r>
          </a:p>
        </p:txBody>
      </p:sp>
      <p:grpSp>
        <p:nvGrpSpPr>
          <p:cNvPr id="2079" name="Group"/>
          <p:cNvGrpSpPr/>
          <p:nvPr/>
        </p:nvGrpSpPr>
        <p:grpSpPr>
          <a:xfrm>
            <a:off x="5981699" y="8331200"/>
            <a:ext cx="5791201" cy="889000"/>
            <a:chOff x="0" y="0"/>
            <a:chExt cx="5791200" cy="889000"/>
          </a:xfrm>
        </p:grpSpPr>
        <p:sp>
          <p:nvSpPr>
            <p:cNvPr id="2058"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059"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060"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061"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062"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063"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064"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065"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066"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2067"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068"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069"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070"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071" name="1"/>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072"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073"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074"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075"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076"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077"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078"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1"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2082"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2083"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2084" name="Line"/>
          <p:cNvSpPr/>
          <p:nvPr/>
        </p:nvSpPr>
        <p:spPr>
          <a:xfrm>
            <a:off x="4356099" y="7595406"/>
            <a:ext cx="1" cy="736008"/>
          </a:xfrm>
          <a:prstGeom prst="line">
            <a:avLst/>
          </a:prstGeom>
          <a:ln w="25400">
            <a:solidFill>
              <a:srgbClr val="000000"/>
            </a:solidFill>
          </a:ln>
        </p:spPr>
        <p:txBody>
          <a:bodyPr lIns="0" tIns="0" rIns="0" bIns="0"/>
          <a:lstStyle/>
          <a:p>
            <a:pPr>
              <a:defRPr sz="1200"/>
            </a:pPr>
          </a:p>
        </p:txBody>
      </p:sp>
      <p:sp>
        <p:nvSpPr>
          <p:cNvPr id="2085" name="Line"/>
          <p:cNvSpPr/>
          <p:nvPr/>
        </p:nvSpPr>
        <p:spPr>
          <a:xfrm>
            <a:off x="5656090" y="5308537"/>
            <a:ext cx="1" cy="736745"/>
          </a:xfrm>
          <a:prstGeom prst="line">
            <a:avLst/>
          </a:prstGeom>
          <a:ln w="25400">
            <a:solidFill>
              <a:srgbClr val="000000"/>
            </a:solidFill>
          </a:ln>
        </p:spPr>
        <p:txBody>
          <a:bodyPr lIns="0" tIns="0" rIns="0" bIns="0"/>
          <a:lstStyle/>
          <a:p>
            <a:pPr>
              <a:defRPr sz="1200"/>
            </a:pPr>
          </a:p>
        </p:txBody>
      </p:sp>
      <p:sp>
        <p:nvSpPr>
          <p:cNvPr id="2086" name="Line"/>
          <p:cNvSpPr/>
          <p:nvPr/>
        </p:nvSpPr>
        <p:spPr>
          <a:xfrm>
            <a:off x="4360634" y="6470324"/>
            <a:ext cx="1" cy="719546"/>
          </a:xfrm>
          <a:prstGeom prst="line">
            <a:avLst/>
          </a:prstGeom>
          <a:ln w="25400">
            <a:solidFill>
              <a:srgbClr val="000000"/>
            </a:solidFill>
          </a:ln>
        </p:spPr>
        <p:txBody>
          <a:bodyPr lIns="0" tIns="0" rIns="0" bIns="0"/>
          <a:lstStyle/>
          <a:p>
            <a:pPr>
              <a:defRPr sz="1200"/>
            </a:pPr>
          </a:p>
        </p:txBody>
      </p:sp>
      <p:sp>
        <p:nvSpPr>
          <p:cNvPr id="2087" name="Line"/>
          <p:cNvSpPr/>
          <p:nvPr/>
        </p:nvSpPr>
        <p:spPr>
          <a:xfrm>
            <a:off x="5807447" y="5217726"/>
            <a:ext cx="1046541" cy="969280"/>
          </a:xfrm>
          <a:prstGeom prst="line">
            <a:avLst/>
          </a:prstGeom>
          <a:ln w="25400">
            <a:solidFill>
              <a:srgbClr val="000000"/>
            </a:solidFill>
          </a:ln>
        </p:spPr>
        <p:txBody>
          <a:bodyPr lIns="0" tIns="0" rIns="0" bIns="0"/>
          <a:lstStyle/>
          <a:p>
            <a:pPr>
              <a:defRPr sz="1200"/>
            </a:pPr>
          </a:p>
        </p:txBody>
      </p:sp>
      <p:sp>
        <p:nvSpPr>
          <p:cNvPr id="2088" name="Line"/>
          <p:cNvSpPr/>
          <p:nvPr/>
        </p:nvSpPr>
        <p:spPr>
          <a:xfrm flipH="1">
            <a:off x="4478576" y="5274952"/>
            <a:ext cx="997013" cy="900198"/>
          </a:xfrm>
          <a:prstGeom prst="line">
            <a:avLst/>
          </a:prstGeom>
          <a:ln w="63500">
            <a:solidFill>
              <a:srgbClr val="8D3124"/>
            </a:solidFill>
          </a:ln>
        </p:spPr>
        <p:txBody>
          <a:bodyPr lIns="0" tIns="0" rIns="0" bIns="0"/>
          <a:lstStyle/>
          <a:p>
            <a:pPr>
              <a:defRPr sz="1200"/>
            </a:pPr>
          </a:p>
        </p:txBody>
      </p:sp>
      <p:sp>
        <p:nvSpPr>
          <p:cNvPr id="2089" name="Quick-union demo"/>
          <p:cNvSpPr txBox="1"/>
          <p:nvPr>
            <p:ph type="title"/>
          </p:nvPr>
        </p:nvSpPr>
        <p:spPr>
          <a:prstGeom prst="rect">
            <a:avLst/>
          </a:prstGeom>
        </p:spPr>
        <p:txBody>
          <a:bodyPr/>
          <a:lstStyle/>
          <a:p>
            <a:pPr/>
            <a:r>
              <a:t>Quick-union demo</a:t>
            </a:r>
          </a:p>
        </p:txBody>
      </p:sp>
      <p:sp>
        <p:nvSpPr>
          <p:cNvPr id="2090" name="0"/>
          <p:cNvSpPr/>
          <p:nvPr/>
        </p:nvSpPr>
        <p:spPr>
          <a:xfrm>
            <a:off x="41091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091" name="1"/>
          <p:cNvSpPr/>
          <p:nvPr/>
        </p:nvSpPr>
        <p:spPr>
          <a:xfrm>
            <a:off x="5410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092" name="2"/>
          <p:cNvSpPr/>
          <p:nvPr/>
        </p:nvSpPr>
        <p:spPr>
          <a:xfrm>
            <a:off x="5410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093" name="5"/>
          <p:cNvSpPr/>
          <p:nvPr/>
        </p:nvSpPr>
        <p:spPr>
          <a:xfrm>
            <a:off x="41021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094" name="6"/>
          <p:cNvSpPr/>
          <p:nvPr/>
        </p:nvSpPr>
        <p:spPr>
          <a:xfrm>
            <a:off x="4102100" y="8318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095" name="7"/>
          <p:cNvSpPr/>
          <p:nvPr/>
        </p:nvSpPr>
        <p:spPr>
          <a:xfrm>
            <a:off x="6731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096"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097"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098"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099"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100" name="union(6,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1)</a:t>
            </a:r>
          </a:p>
        </p:txBody>
      </p:sp>
      <p:grpSp>
        <p:nvGrpSpPr>
          <p:cNvPr id="2122" name="Group"/>
          <p:cNvGrpSpPr/>
          <p:nvPr/>
        </p:nvGrpSpPr>
        <p:grpSpPr>
          <a:xfrm>
            <a:off x="5981699" y="8331200"/>
            <a:ext cx="5791201" cy="889000"/>
            <a:chOff x="0" y="0"/>
            <a:chExt cx="5791200" cy="889000"/>
          </a:xfrm>
        </p:grpSpPr>
        <p:sp>
          <p:nvSpPr>
            <p:cNvPr id="2101" name="1"/>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1</a:t>
              </a:r>
            </a:p>
          </p:txBody>
        </p:sp>
        <p:sp>
          <p:nvSpPr>
            <p:cNvPr id="2102"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103"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104"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105"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106"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107"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108"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109"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2110"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111"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112"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113"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114" name="1"/>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115"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116"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117"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118"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119"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120"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121"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4"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2125"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2126"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2127" name="Line"/>
          <p:cNvSpPr/>
          <p:nvPr/>
        </p:nvSpPr>
        <p:spPr>
          <a:xfrm>
            <a:off x="4356099" y="7595406"/>
            <a:ext cx="1" cy="736008"/>
          </a:xfrm>
          <a:prstGeom prst="line">
            <a:avLst/>
          </a:prstGeom>
          <a:ln w="25400">
            <a:solidFill>
              <a:srgbClr val="000000"/>
            </a:solidFill>
          </a:ln>
        </p:spPr>
        <p:txBody>
          <a:bodyPr lIns="0" tIns="0" rIns="0" bIns="0"/>
          <a:lstStyle/>
          <a:p>
            <a:pPr>
              <a:defRPr sz="1200"/>
            </a:pPr>
          </a:p>
        </p:txBody>
      </p:sp>
      <p:sp>
        <p:nvSpPr>
          <p:cNvPr id="2128" name="Line"/>
          <p:cNvSpPr/>
          <p:nvPr/>
        </p:nvSpPr>
        <p:spPr>
          <a:xfrm>
            <a:off x="5656090" y="5308537"/>
            <a:ext cx="1" cy="736745"/>
          </a:xfrm>
          <a:prstGeom prst="line">
            <a:avLst/>
          </a:prstGeom>
          <a:ln w="25400">
            <a:solidFill>
              <a:srgbClr val="000000"/>
            </a:solidFill>
          </a:ln>
        </p:spPr>
        <p:txBody>
          <a:bodyPr lIns="0" tIns="0" rIns="0" bIns="0"/>
          <a:lstStyle/>
          <a:p>
            <a:pPr>
              <a:defRPr sz="1200"/>
            </a:pPr>
          </a:p>
        </p:txBody>
      </p:sp>
      <p:sp>
        <p:nvSpPr>
          <p:cNvPr id="2129" name="Line"/>
          <p:cNvSpPr/>
          <p:nvPr/>
        </p:nvSpPr>
        <p:spPr>
          <a:xfrm>
            <a:off x="4360634" y="6470324"/>
            <a:ext cx="1" cy="719546"/>
          </a:xfrm>
          <a:prstGeom prst="line">
            <a:avLst/>
          </a:prstGeom>
          <a:ln w="25400">
            <a:solidFill>
              <a:srgbClr val="000000"/>
            </a:solidFill>
          </a:ln>
        </p:spPr>
        <p:txBody>
          <a:bodyPr lIns="0" tIns="0" rIns="0" bIns="0"/>
          <a:lstStyle/>
          <a:p>
            <a:pPr>
              <a:defRPr sz="1200"/>
            </a:pPr>
          </a:p>
        </p:txBody>
      </p:sp>
      <p:sp>
        <p:nvSpPr>
          <p:cNvPr id="2130" name="Line"/>
          <p:cNvSpPr/>
          <p:nvPr/>
        </p:nvSpPr>
        <p:spPr>
          <a:xfrm>
            <a:off x="5807447" y="5217726"/>
            <a:ext cx="1046541" cy="969280"/>
          </a:xfrm>
          <a:prstGeom prst="line">
            <a:avLst/>
          </a:prstGeom>
          <a:ln w="25400">
            <a:solidFill>
              <a:srgbClr val="000000"/>
            </a:solidFill>
          </a:ln>
        </p:spPr>
        <p:txBody>
          <a:bodyPr lIns="0" tIns="0" rIns="0" bIns="0"/>
          <a:lstStyle/>
          <a:p>
            <a:pPr>
              <a:defRPr sz="1200"/>
            </a:pPr>
          </a:p>
        </p:txBody>
      </p:sp>
      <p:sp>
        <p:nvSpPr>
          <p:cNvPr id="2131" name="Line"/>
          <p:cNvSpPr/>
          <p:nvPr/>
        </p:nvSpPr>
        <p:spPr>
          <a:xfrm flipH="1">
            <a:off x="4478576" y="5274952"/>
            <a:ext cx="997013" cy="900198"/>
          </a:xfrm>
          <a:prstGeom prst="line">
            <a:avLst/>
          </a:prstGeom>
          <a:ln w="25400">
            <a:solidFill>
              <a:srgbClr val="000000"/>
            </a:solidFill>
          </a:ln>
        </p:spPr>
        <p:txBody>
          <a:bodyPr lIns="0" tIns="0" rIns="0" bIns="0"/>
          <a:lstStyle/>
          <a:p>
            <a:pPr>
              <a:defRPr sz="1200"/>
            </a:pPr>
          </a:p>
        </p:txBody>
      </p:sp>
      <p:sp>
        <p:nvSpPr>
          <p:cNvPr id="2132" name="Quick-union demo"/>
          <p:cNvSpPr txBox="1"/>
          <p:nvPr>
            <p:ph type="title"/>
          </p:nvPr>
        </p:nvSpPr>
        <p:spPr>
          <a:prstGeom prst="rect">
            <a:avLst/>
          </a:prstGeom>
        </p:spPr>
        <p:txBody>
          <a:bodyPr/>
          <a:lstStyle/>
          <a:p>
            <a:pPr/>
            <a:r>
              <a:t>Quick-union demo</a:t>
            </a:r>
          </a:p>
        </p:txBody>
      </p:sp>
      <p:sp>
        <p:nvSpPr>
          <p:cNvPr id="2133" name="0"/>
          <p:cNvSpPr/>
          <p:nvPr/>
        </p:nvSpPr>
        <p:spPr>
          <a:xfrm>
            <a:off x="41091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134" name="1"/>
          <p:cNvSpPr/>
          <p:nvPr/>
        </p:nvSpPr>
        <p:spPr>
          <a:xfrm>
            <a:off x="5410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135" name="2"/>
          <p:cNvSpPr/>
          <p:nvPr/>
        </p:nvSpPr>
        <p:spPr>
          <a:xfrm>
            <a:off x="5410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136" name="5"/>
          <p:cNvSpPr/>
          <p:nvPr/>
        </p:nvSpPr>
        <p:spPr>
          <a:xfrm>
            <a:off x="41021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137" name="6"/>
          <p:cNvSpPr/>
          <p:nvPr/>
        </p:nvSpPr>
        <p:spPr>
          <a:xfrm>
            <a:off x="4102100" y="8318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138" name="7"/>
          <p:cNvSpPr/>
          <p:nvPr/>
        </p:nvSpPr>
        <p:spPr>
          <a:xfrm>
            <a:off x="6731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139"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140"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141"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142"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2164" name="Group"/>
          <p:cNvGrpSpPr/>
          <p:nvPr/>
        </p:nvGrpSpPr>
        <p:grpSpPr>
          <a:xfrm>
            <a:off x="5981699" y="8331200"/>
            <a:ext cx="5791201" cy="889000"/>
            <a:chOff x="0" y="0"/>
            <a:chExt cx="5791200" cy="889000"/>
          </a:xfrm>
        </p:grpSpPr>
        <p:sp>
          <p:nvSpPr>
            <p:cNvPr id="2143" name="1"/>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144"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145"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146"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147"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148"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149"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150"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151"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2152"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153"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154"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155"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156" name="1"/>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157"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158"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159"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160"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161"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162"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163"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6"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2167"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2168"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2169" name="Line"/>
          <p:cNvSpPr/>
          <p:nvPr/>
        </p:nvSpPr>
        <p:spPr>
          <a:xfrm>
            <a:off x="4356099" y="7595406"/>
            <a:ext cx="1" cy="736008"/>
          </a:xfrm>
          <a:prstGeom prst="line">
            <a:avLst/>
          </a:prstGeom>
          <a:ln w="25400">
            <a:solidFill>
              <a:srgbClr val="000000"/>
            </a:solidFill>
          </a:ln>
        </p:spPr>
        <p:txBody>
          <a:bodyPr lIns="0" tIns="0" rIns="0" bIns="0"/>
          <a:lstStyle/>
          <a:p>
            <a:pPr>
              <a:defRPr sz="1200"/>
            </a:pPr>
          </a:p>
        </p:txBody>
      </p:sp>
      <p:sp>
        <p:nvSpPr>
          <p:cNvPr id="2170" name="Line"/>
          <p:cNvSpPr/>
          <p:nvPr/>
        </p:nvSpPr>
        <p:spPr>
          <a:xfrm>
            <a:off x="5656090" y="5308537"/>
            <a:ext cx="1" cy="736745"/>
          </a:xfrm>
          <a:prstGeom prst="line">
            <a:avLst/>
          </a:prstGeom>
          <a:ln w="25400">
            <a:solidFill>
              <a:srgbClr val="000000"/>
            </a:solidFill>
          </a:ln>
        </p:spPr>
        <p:txBody>
          <a:bodyPr lIns="0" tIns="0" rIns="0" bIns="0"/>
          <a:lstStyle/>
          <a:p>
            <a:pPr>
              <a:defRPr sz="1200"/>
            </a:pPr>
          </a:p>
        </p:txBody>
      </p:sp>
      <p:sp>
        <p:nvSpPr>
          <p:cNvPr id="2171" name="Line"/>
          <p:cNvSpPr/>
          <p:nvPr/>
        </p:nvSpPr>
        <p:spPr>
          <a:xfrm>
            <a:off x="4360634" y="6470324"/>
            <a:ext cx="1" cy="719546"/>
          </a:xfrm>
          <a:prstGeom prst="line">
            <a:avLst/>
          </a:prstGeom>
          <a:ln w="25400">
            <a:solidFill>
              <a:srgbClr val="000000"/>
            </a:solidFill>
          </a:ln>
        </p:spPr>
        <p:txBody>
          <a:bodyPr lIns="0" tIns="0" rIns="0" bIns="0"/>
          <a:lstStyle/>
          <a:p>
            <a:pPr>
              <a:defRPr sz="1200"/>
            </a:pPr>
          </a:p>
        </p:txBody>
      </p:sp>
      <p:sp>
        <p:nvSpPr>
          <p:cNvPr id="2172" name="Line"/>
          <p:cNvSpPr/>
          <p:nvPr/>
        </p:nvSpPr>
        <p:spPr>
          <a:xfrm>
            <a:off x="5807447" y="5217726"/>
            <a:ext cx="1046541" cy="969280"/>
          </a:xfrm>
          <a:prstGeom prst="line">
            <a:avLst/>
          </a:prstGeom>
          <a:ln w="25400">
            <a:solidFill>
              <a:srgbClr val="000000"/>
            </a:solidFill>
          </a:ln>
        </p:spPr>
        <p:txBody>
          <a:bodyPr lIns="0" tIns="0" rIns="0" bIns="0"/>
          <a:lstStyle/>
          <a:p>
            <a:pPr>
              <a:defRPr sz="1200"/>
            </a:pPr>
          </a:p>
        </p:txBody>
      </p:sp>
      <p:sp>
        <p:nvSpPr>
          <p:cNvPr id="2173" name="Line"/>
          <p:cNvSpPr/>
          <p:nvPr/>
        </p:nvSpPr>
        <p:spPr>
          <a:xfrm flipH="1">
            <a:off x="4478576" y="5274952"/>
            <a:ext cx="997013" cy="900198"/>
          </a:xfrm>
          <a:prstGeom prst="line">
            <a:avLst/>
          </a:prstGeom>
          <a:ln w="25400">
            <a:solidFill>
              <a:srgbClr val="000000"/>
            </a:solidFill>
          </a:ln>
        </p:spPr>
        <p:txBody>
          <a:bodyPr lIns="0" tIns="0" rIns="0" bIns="0"/>
          <a:lstStyle/>
          <a:p>
            <a:pPr>
              <a:defRPr sz="1200"/>
            </a:pPr>
          </a:p>
        </p:txBody>
      </p:sp>
      <p:sp>
        <p:nvSpPr>
          <p:cNvPr id="2174" name="Quick-union demo"/>
          <p:cNvSpPr txBox="1"/>
          <p:nvPr>
            <p:ph type="title"/>
          </p:nvPr>
        </p:nvSpPr>
        <p:spPr>
          <a:prstGeom prst="rect">
            <a:avLst/>
          </a:prstGeom>
        </p:spPr>
        <p:txBody>
          <a:bodyPr/>
          <a:lstStyle/>
          <a:p>
            <a:pPr/>
            <a:r>
              <a:t>Quick-union demo</a:t>
            </a:r>
          </a:p>
        </p:txBody>
      </p:sp>
      <p:sp>
        <p:nvSpPr>
          <p:cNvPr id="2175" name="0"/>
          <p:cNvSpPr/>
          <p:nvPr/>
        </p:nvSpPr>
        <p:spPr>
          <a:xfrm>
            <a:off x="41091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176" name="1"/>
          <p:cNvSpPr/>
          <p:nvPr/>
        </p:nvSpPr>
        <p:spPr>
          <a:xfrm>
            <a:off x="5410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177" name="2"/>
          <p:cNvSpPr/>
          <p:nvPr/>
        </p:nvSpPr>
        <p:spPr>
          <a:xfrm>
            <a:off x="5410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178" name="5"/>
          <p:cNvSpPr/>
          <p:nvPr/>
        </p:nvSpPr>
        <p:spPr>
          <a:xfrm>
            <a:off x="41021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179" name="6"/>
          <p:cNvSpPr/>
          <p:nvPr/>
        </p:nvSpPr>
        <p:spPr>
          <a:xfrm>
            <a:off x="4102100" y="8318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180" name="7"/>
          <p:cNvSpPr/>
          <p:nvPr/>
        </p:nvSpPr>
        <p:spPr>
          <a:xfrm>
            <a:off x="6731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181"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182"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183"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184"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185" name="connected(1, 0)"/>
          <p:cNvSpPr txBox="1"/>
          <p:nvPr/>
        </p:nvSpPr>
        <p:spPr>
          <a:xfrm>
            <a:off x="952500" y="3937000"/>
            <a:ext cx="2177966"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connected(1, 0)</a:t>
            </a:r>
          </a:p>
        </p:txBody>
      </p:sp>
      <p:grpSp>
        <p:nvGrpSpPr>
          <p:cNvPr id="2207" name="Group"/>
          <p:cNvGrpSpPr/>
          <p:nvPr/>
        </p:nvGrpSpPr>
        <p:grpSpPr>
          <a:xfrm>
            <a:off x="5981699" y="8331200"/>
            <a:ext cx="5791201" cy="889000"/>
            <a:chOff x="0" y="0"/>
            <a:chExt cx="5791200" cy="889000"/>
          </a:xfrm>
        </p:grpSpPr>
        <p:sp>
          <p:nvSpPr>
            <p:cNvPr id="2186" name="1"/>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187"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188"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189"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190"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191"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192"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193"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194"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2195"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196"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197"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198"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199" name="1"/>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200"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201"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202"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203"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204"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205"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206"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9" name="Line"/>
          <p:cNvSpPr/>
          <p:nvPr/>
        </p:nvSpPr>
        <p:spPr>
          <a:xfrm>
            <a:off x="9238905" y="5181855"/>
            <a:ext cx="1483470" cy="1081587"/>
          </a:xfrm>
          <a:prstGeom prst="line">
            <a:avLst/>
          </a:prstGeom>
          <a:ln w="25400">
            <a:solidFill>
              <a:srgbClr val="000000"/>
            </a:solidFill>
          </a:ln>
        </p:spPr>
        <p:txBody>
          <a:bodyPr lIns="0" tIns="0" rIns="0" bIns="0"/>
          <a:lstStyle/>
          <a:p>
            <a:pPr>
              <a:defRPr sz="1200"/>
            </a:pPr>
          </a:p>
        </p:txBody>
      </p:sp>
      <p:sp>
        <p:nvSpPr>
          <p:cNvPr id="2210" name="Line"/>
          <p:cNvSpPr/>
          <p:nvPr/>
        </p:nvSpPr>
        <p:spPr>
          <a:xfrm>
            <a:off x="9231729" y="6208858"/>
            <a:ext cx="1" cy="1228017"/>
          </a:xfrm>
          <a:prstGeom prst="line">
            <a:avLst/>
          </a:prstGeom>
          <a:ln w="25400">
            <a:solidFill>
              <a:srgbClr val="000000"/>
            </a:solidFill>
          </a:ln>
        </p:spPr>
        <p:txBody>
          <a:bodyPr lIns="0" tIns="0" rIns="0" bIns="0"/>
          <a:lstStyle/>
          <a:p>
            <a:pPr>
              <a:defRPr sz="1200"/>
            </a:pPr>
          </a:p>
        </p:txBody>
      </p:sp>
      <p:sp>
        <p:nvSpPr>
          <p:cNvPr id="2211" name="Line"/>
          <p:cNvSpPr/>
          <p:nvPr/>
        </p:nvSpPr>
        <p:spPr>
          <a:xfrm>
            <a:off x="9220199" y="5192889"/>
            <a:ext cx="1" cy="1106312"/>
          </a:xfrm>
          <a:prstGeom prst="line">
            <a:avLst/>
          </a:prstGeom>
          <a:ln w="25400">
            <a:solidFill>
              <a:srgbClr val="000000"/>
            </a:solidFill>
          </a:ln>
        </p:spPr>
        <p:txBody>
          <a:bodyPr lIns="0" tIns="0" rIns="0" bIns="0"/>
          <a:lstStyle/>
          <a:p>
            <a:pPr>
              <a:defRPr sz="1200"/>
            </a:pPr>
          </a:p>
        </p:txBody>
      </p:sp>
      <p:sp>
        <p:nvSpPr>
          <p:cNvPr id="2212" name="Line"/>
          <p:cNvSpPr/>
          <p:nvPr/>
        </p:nvSpPr>
        <p:spPr>
          <a:xfrm>
            <a:off x="4356099" y="7595406"/>
            <a:ext cx="1" cy="736008"/>
          </a:xfrm>
          <a:prstGeom prst="line">
            <a:avLst/>
          </a:prstGeom>
          <a:ln w="25400">
            <a:solidFill>
              <a:srgbClr val="000000"/>
            </a:solidFill>
          </a:ln>
        </p:spPr>
        <p:txBody>
          <a:bodyPr lIns="0" tIns="0" rIns="0" bIns="0"/>
          <a:lstStyle/>
          <a:p>
            <a:pPr>
              <a:defRPr sz="1200"/>
            </a:pPr>
          </a:p>
        </p:txBody>
      </p:sp>
      <p:sp>
        <p:nvSpPr>
          <p:cNvPr id="2213" name="Line"/>
          <p:cNvSpPr/>
          <p:nvPr/>
        </p:nvSpPr>
        <p:spPr>
          <a:xfrm>
            <a:off x="5656090" y="5308537"/>
            <a:ext cx="1" cy="736745"/>
          </a:xfrm>
          <a:prstGeom prst="line">
            <a:avLst/>
          </a:prstGeom>
          <a:ln w="25400">
            <a:solidFill>
              <a:srgbClr val="000000"/>
            </a:solidFill>
          </a:ln>
        </p:spPr>
        <p:txBody>
          <a:bodyPr lIns="0" tIns="0" rIns="0" bIns="0"/>
          <a:lstStyle/>
          <a:p>
            <a:pPr>
              <a:defRPr sz="1200"/>
            </a:pPr>
          </a:p>
        </p:txBody>
      </p:sp>
      <p:sp>
        <p:nvSpPr>
          <p:cNvPr id="2214" name="Line"/>
          <p:cNvSpPr/>
          <p:nvPr/>
        </p:nvSpPr>
        <p:spPr>
          <a:xfrm>
            <a:off x="4360634" y="6470324"/>
            <a:ext cx="1" cy="719546"/>
          </a:xfrm>
          <a:prstGeom prst="line">
            <a:avLst/>
          </a:prstGeom>
          <a:ln w="25400">
            <a:solidFill>
              <a:srgbClr val="000000"/>
            </a:solidFill>
          </a:ln>
        </p:spPr>
        <p:txBody>
          <a:bodyPr lIns="0" tIns="0" rIns="0" bIns="0"/>
          <a:lstStyle/>
          <a:p>
            <a:pPr>
              <a:defRPr sz="1200"/>
            </a:pPr>
          </a:p>
        </p:txBody>
      </p:sp>
      <p:sp>
        <p:nvSpPr>
          <p:cNvPr id="2215" name="Line"/>
          <p:cNvSpPr/>
          <p:nvPr/>
        </p:nvSpPr>
        <p:spPr>
          <a:xfrm>
            <a:off x="5807447" y="5217726"/>
            <a:ext cx="1046541" cy="969280"/>
          </a:xfrm>
          <a:prstGeom prst="line">
            <a:avLst/>
          </a:prstGeom>
          <a:ln w="25400">
            <a:solidFill>
              <a:srgbClr val="000000"/>
            </a:solidFill>
          </a:ln>
        </p:spPr>
        <p:txBody>
          <a:bodyPr lIns="0" tIns="0" rIns="0" bIns="0"/>
          <a:lstStyle/>
          <a:p>
            <a:pPr>
              <a:defRPr sz="1200"/>
            </a:pPr>
          </a:p>
        </p:txBody>
      </p:sp>
      <p:sp>
        <p:nvSpPr>
          <p:cNvPr id="2216" name="Line"/>
          <p:cNvSpPr/>
          <p:nvPr/>
        </p:nvSpPr>
        <p:spPr>
          <a:xfrm flipH="1">
            <a:off x="4478576" y="5274952"/>
            <a:ext cx="997013" cy="900198"/>
          </a:xfrm>
          <a:prstGeom prst="line">
            <a:avLst/>
          </a:prstGeom>
          <a:ln w="25400">
            <a:solidFill>
              <a:srgbClr val="000000"/>
            </a:solidFill>
          </a:ln>
        </p:spPr>
        <p:txBody>
          <a:bodyPr lIns="0" tIns="0" rIns="0" bIns="0"/>
          <a:lstStyle/>
          <a:p>
            <a:pPr>
              <a:defRPr sz="1200"/>
            </a:pPr>
          </a:p>
        </p:txBody>
      </p:sp>
      <p:sp>
        <p:nvSpPr>
          <p:cNvPr id="2217" name="Quick-union demo"/>
          <p:cNvSpPr txBox="1"/>
          <p:nvPr>
            <p:ph type="title"/>
          </p:nvPr>
        </p:nvSpPr>
        <p:spPr>
          <a:prstGeom prst="rect">
            <a:avLst/>
          </a:prstGeom>
        </p:spPr>
        <p:txBody>
          <a:bodyPr/>
          <a:lstStyle/>
          <a:p>
            <a:pPr/>
            <a:r>
              <a:t>Quick-union demo</a:t>
            </a:r>
          </a:p>
        </p:txBody>
      </p:sp>
      <p:sp>
        <p:nvSpPr>
          <p:cNvPr id="2218" name="0"/>
          <p:cNvSpPr/>
          <p:nvPr/>
        </p:nvSpPr>
        <p:spPr>
          <a:xfrm>
            <a:off x="41091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219" name="1"/>
          <p:cNvSpPr/>
          <p:nvPr/>
        </p:nvSpPr>
        <p:spPr>
          <a:xfrm>
            <a:off x="5410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220" name="2"/>
          <p:cNvSpPr/>
          <p:nvPr/>
        </p:nvSpPr>
        <p:spPr>
          <a:xfrm>
            <a:off x="54102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221" name="5"/>
          <p:cNvSpPr/>
          <p:nvPr/>
        </p:nvSpPr>
        <p:spPr>
          <a:xfrm>
            <a:off x="4102100" y="7188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222" name="6"/>
          <p:cNvSpPr/>
          <p:nvPr/>
        </p:nvSpPr>
        <p:spPr>
          <a:xfrm>
            <a:off x="4102100" y="8318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223" name="7"/>
          <p:cNvSpPr/>
          <p:nvPr/>
        </p:nvSpPr>
        <p:spPr>
          <a:xfrm>
            <a:off x="6731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224" name="3"/>
          <p:cNvSpPr/>
          <p:nvPr/>
        </p:nvSpPr>
        <p:spPr>
          <a:xfrm>
            <a:off x="89662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225" name="4"/>
          <p:cNvSpPr/>
          <p:nvPr/>
        </p:nvSpPr>
        <p:spPr>
          <a:xfrm>
            <a:off x="8966200" y="7175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226" name="8"/>
          <p:cNvSpPr/>
          <p:nvPr/>
        </p:nvSpPr>
        <p:spPr>
          <a:xfrm>
            <a:off x="8966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227" name="9"/>
          <p:cNvSpPr/>
          <p:nvPr/>
        </p:nvSpPr>
        <p:spPr>
          <a:xfrm>
            <a:off x="10439400" y="60325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228" name="connected(6, 7)"/>
          <p:cNvSpPr txBox="1"/>
          <p:nvPr/>
        </p:nvSpPr>
        <p:spPr>
          <a:xfrm>
            <a:off x="952500" y="3937000"/>
            <a:ext cx="2177966"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connected(6, 7)</a:t>
            </a:r>
          </a:p>
        </p:txBody>
      </p:sp>
      <p:grpSp>
        <p:nvGrpSpPr>
          <p:cNvPr id="2250" name="Group"/>
          <p:cNvGrpSpPr/>
          <p:nvPr/>
        </p:nvGrpSpPr>
        <p:grpSpPr>
          <a:xfrm>
            <a:off x="5981699" y="8331200"/>
            <a:ext cx="5791201" cy="889000"/>
            <a:chOff x="0" y="0"/>
            <a:chExt cx="5791200" cy="889000"/>
          </a:xfrm>
        </p:grpSpPr>
        <p:sp>
          <p:nvSpPr>
            <p:cNvPr id="2229" name="1"/>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230"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23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23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233"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234"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23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23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237"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2238"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23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24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241"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242" name="1"/>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24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24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245"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246"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24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24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24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2" name="Quick-union demo"/>
          <p:cNvSpPr txBox="1"/>
          <p:nvPr>
            <p:ph type="title"/>
          </p:nvPr>
        </p:nvSpPr>
        <p:spPr>
          <a:prstGeom prst="rect">
            <a:avLst/>
          </a:prstGeom>
        </p:spPr>
        <p:txBody>
          <a:bodyPr/>
          <a:lstStyle/>
          <a:p>
            <a:pPr/>
            <a:r>
              <a:t>Quick-union demo</a:t>
            </a:r>
          </a:p>
        </p:txBody>
      </p:sp>
      <p:grpSp>
        <p:nvGrpSpPr>
          <p:cNvPr id="2264" name="Group"/>
          <p:cNvGrpSpPr/>
          <p:nvPr/>
        </p:nvGrpSpPr>
        <p:grpSpPr>
          <a:xfrm>
            <a:off x="4102100" y="4902200"/>
            <a:ext cx="3136900" cy="3924300"/>
            <a:chOff x="0" y="0"/>
            <a:chExt cx="3136900" cy="3924300"/>
          </a:xfrm>
        </p:grpSpPr>
        <p:sp>
          <p:nvSpPr>
            <p:cNvPr id="2253" name="Line"/>
            <p:cNvSpPr/>
            <p:nvPr/>
          </p:nvSpPr>
          <p:spPr>
            <a:xfrm flipH="1">
              <a:off x="253999" y="2693206"/>
              <a:ext cx="2" cy="736008"/>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254" name="Line"/>
            <p:cNvSpPr/>
            <p:nvPr/>
          </p:nvSpPr>
          <p:spPr>
            <a:xfrm flipH="1">
              <a:off x="1553990" y="406337"/>
              <a:ext cx="1" cy="73674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255" name="Line"/>
            <p:cNvSpPr/>
            <p:nvPr/>
          </p:nvSpPr>
          <p:spPr>
            <a:xfrm flipH="1">
              <a:off x="258534" y="1568124"/>
              <a:ext cx="1" cy="719546"/>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256" name="Line"/>
            <p:cNvSpPr/>
            <p:nvPr/>
          </p:nvSpPr>
          <p:spPr>
            <a:xfrm>
              <a:off x="1705347" y="315526"/>
              <a:ext cx="1046541" cy="969280"/>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257" name="Line"/>
            <p:cNvSpPr/>
            <p:nvPr/>
          </p:nvSpPr>
          <p:spPr>
            <a:xfrm flipH="1">
              <a:off x="376476" y="372752"/>
              <a:ext cx="997013" cy="900198"/>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258" name="0"/>
            <p:cNvSpPr/>
            <p:nvPr/>
          </p:nvSpPr>
          <p:spPr>
            <a:xfrm>
              <a:off x="70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259" name="1"/>
            <p:cNvSpPr/>
            <p:nvPr/>
          </p:nvSpPr>
          <p:spPr>
            <a:xfrm>
              <a:off x="13081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260" name="2"/>
            <p:cNvSpPr/>
            <p:nvPr/>
          </p:nvSpPr>
          <p:spPr>
            <a:xfrm>
              <a:off x="13081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261" name="5"/>
            <p:cNvSpPr/>
            <p:nvPr/>
          </p:nvSpPr>
          <p:spPr>
            <a:xfrm>
              <a:off x="0" y="2286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262" name="6"/>
            <p:cNvSpPr/>
            <p:nvPr/>
          </p:nvSpPr>
          <p:spPr>
            <a:xfrm>
              <a:off x="0" y="3416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263" name="7"/>
            <p:cNvSpPr/>
            <p:nvPr/>
          </p:nvSpPr>
          <p:spPr>
            <a:xfrm>
              <a:off x="26289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grpSp>
        <p:nvGrpSpPr>
          <p:cNvPr id="2272" name="Group"/>
          <p:cNvGrpSpPr/>
          <p:nvPr/>
        </p:nvGrpSpPr>
        <p:grpSpPr>
          <a:xfrm>
            <a:off x="8966200" y="4902200"/>
            <a:ext cx="1981200" cy="2781300"/>
            <a:chOff x="0" y="0"/>
            <a:chExt cx="1981200" cy="2781300"/>
          </a:xfrm>
        </p:grpSpPr>
        <p:sp>
          <p:nvSpPr>
            <p:cNvPr id="2265" name="Line"/>
            <p:cNvSpPr/>
            <p:nvPr/>
          </p:nvSpPr>
          <p:spPr>
            <a:xfrm>
              <a:off x="272705" y="279655"/>
              <a:ext cx="1483470" cy="108158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266" name="Line"/>
            <p:cNvSpPr/>
            <p:nvPr/>
          </p:nvSpPr>
          <p:spPr>
            <a:xfrm flipH="1">
              <a:off x="265529" y="13066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267" name="Line"/>
            <p:cNvSpPr/>
            <p:nvPr/>
          </p:nvSpPr>
          <p:spPr>
            <a:xfrm flipH="1">
              <a:off x="253999" y="290689"/>
              <a:ext cx="2" cy="1106312"/>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268" name="3"/>
            <p:cNvSpPr/>
            <p:nvPr/>
          </p:nvSpPr>
          <p:spPr>
            <a:xfrm>
              <a:off x="0" y="1130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269" name="4"/>
            <p:cNvSpPr/>
            <p:nvPr/>
          </p:nvSpPr>
          <p:spPr>
            <a:xfrm>
              <a:off x="0" y="2273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270" name="8"/>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271" name="9"/>
            <p:cNvSpPr/>
            <p:nvPr/>
          </p:nvSpPr>
          <p:spPr>
            <a:xfrm>
              <a:off x="1473200" y="1130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sp>
        <p:nvSpPr>
          <p:cNvPr id="2273" name="union(7,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3)</a:t>
            </a:r>
          </a:p>
        </p:txBody>
      </p:sp>
      <p:grpSp>
        <p:nvGrpSpPr>
          <p:cNvPr id="2295" name="Group"/>
          <p:cNvGrpSpPr/>
          <p:nvPr/>
        </p:nvGrpSpPr>
        <p:grpSpPr>
          <a:xfrm>
            <a:off x="5981699" y="8331200"/>
            <a:ext cx="5791201" cy="889000"/>
            <a:chOff x="0" y="0"/>
            <a:chExt cx="5791200" cy="889000"/>
          </a:xfrm>
        </p:grpSpPr>
        <p:sp>
          <p:nvSpPr>
            <p:cNvPr id="2274" name="1"/>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275"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276"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277"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278"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279"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280"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281"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282"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2283"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284"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285"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286"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287" name="1"/>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288"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289"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290"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291"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292"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293"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294"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Before we are going down, Let’s think about how we deal with such a problem ?…"/>
          <p:cNvSpPr txBox="1"/>
          <p:nvPr>
            <p:ph type="body" idx="1"/>
          </p:nvPr>
        </p:nvSpPr>
        <p:spPr>
          <a:prstGeom prst="rect">
            <a:avLst/>
          </a:prstGeom>
        </p:spPr>
        <p:txBody>
          <a:bodyPr/>
          <a:lstStyle/>
          <a:p>
            <a:pPr>
              <a:defRPr sz="3500"/>
            </a:pPr>
            <a:r>
              <a:t>Before we are going down, Let’s think about how we deal with such a problem ?</a:t>
            </a:r>
          </a:p>
          <a:p>
            <a:pPr>
              <a:defRPr sz="3500"/>
            </a:pPr>
          </a:p>
          <a:p>
            <a:pPr lvl="1" marL="867833" indent="-740833">
              <a:defRPr sz="3500"/>
            </a:pPr>
            <a:r>
              <a:t>Data Structure ?</a:t>
            </a:r>
          </a:p>
          <a:p>
            <a:pPr lvl="1" marL="867833" indent="-740833">
              <a:defRPr sz="3500"/>
            </a:pPr>
            <a:r>
              <a:t>Algorithm ?</a:t>
            </a:r>
          </a:p>
        </p:txBody>
      </p:sp>
      <p:sp>
        <p:nvSpPr>
          <p:cNvPr id="161"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2" name="Image" descr="Image"/>
          <p:cNvPicPr>
            <a:picLocks noChangeAspect="1"/>
          </p:cNvPicPr>
          <p:nvPr/>
        </p:nvPicPr>
        <p:blipFill>
          <a:blip r:embed="rId2">
            <a:extLst/>
          </a:blip>
          <a:stretch>
            <a:fillRect/>
          </a:stretch>
        </p:blipFill>
        <p:spPr>
          <a:xfrm>
            <a:off x="1844925" y="4387646"/>
            <a:ext cx="6870701" cy="3009901"/>
          </a:xfrm>
          <a:prstGeom prst="rect">
            <a:avLst/>
          </a:prstGeom>
          <a:ln w="12700"/>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7" name="Line"/>
          <p:cNvSpPr/>
          <p:nvPr/>
        </p:nvSpPr>
        <p:spPr>
          <a:xfrm flipH="1">
            <a:off x="5741227" y="4627252"/>
            <a:ext cx="2033062" cy="957424"/>
          </a:xfrm>
          <a:prstGeom prst="line">
            <a:avLst/>
          </a:prstGeom>
          <a:ln w="63500">
            <a:solidFill>
              <a:srgbClr val="8D3124"/>
            </a:solidFill>
          </a:ln>
        </p:spPr>
        <p:txBody>
          <a:bodyPr lIns="0" tIns="0" rIns="0" bIns="0"/>
          <a:lstStyle/>
          <a:p>
            <a:pPr>
              <a:defRPr sz="1200"/>
            </a:pPr>
          </a:p>
        </p:txBody>
      </p:sp>
      <p:sp>
        <p:nvSpPr>
          <p:cNvPr id="2298" name="Quick-union demo"/>
          <p:cNvSpPr txBox="1"/>
          <p:nvPr>
            <p:ph type="title"/>
          </p:nvPr>
        </p:nvSpPr>
        <p:spPr>
          <a:prstGeom prst="rect">
            <a:avLst/>
          </a:prstGeom>
        </p:spPr>
        <p:txBody>
          <a:bodyPr/>
          <a:lstStyle/>
          <a:p>
            <a:pPr/>
            <a:r>
              <a:t>Quick-union demo</a:t>
            </a:r>
          </a:p>
        </p:txBody>
      </p:sp>
      <p:grpSp>
        <p:nvGrpSpPr>
          <p:cNvPr id="2310" name="Group"/>
          <p:cNvGrpSpPr/>
          <p:nvPr/>
        </p:nvGrpSpPr>
        <p:grpSpPr>
          <a:xfrm>
            <a:off x="4025900" y="5435600"/>
            <a:ext cx="3136900" cy="3924300"/>
            <a:chOff x="0" y="0"/>
            <a:chExt cx="3136900" cy="3924300"/>
          </a:xfrm>
        </p:grpSpPr>
        <p:sp>
          <p:nvSpPr>
            <p:cNvPr id="2299" name="Line"/>
            <p:cNvSpPr/>
            <p:nvPr/>
          </p:nvSpPr>
          <p:spPr>
            <a:xfrm flipH="1">
              <a:off x="253999" y="2693206"/>
              <a:ext cx="2" cy="736008"/>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00" name="Line"/>
            <p:cNvSpPr/>
            <p:nvPr/>
          </p:nvSpPr>
          <p:spPr>
            <a:xfrm flipH="1">
              <a:off x="1553990" y="406337"/>
              <a:ext cx="1" cy="73674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01" name="Line"/>
            <p:cNvSpPr/>
            <p:nvPr/>
          </p:nvSpPr>
          <p:spPr>
            <a:xfrm flipH="1">
              <a:off x="258534" y="1568124"/>
              <a:ext cx="1" cy="719546"/>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02" name="Line"/>
            <p:cNvSpPr/>
            <p:nvPr/>
          </p:nvSpPr>
          <p:spPr>
            <a:xfrm>
              <a:off x="1705347" y="315526"/>
              <a:ext cx="1046541" cy="969280"/>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03" name="Line"/>
            <p:cNvSpPr/>
            <p:nvPr/>
          </p:nvSpPr>
          <p:spPr>
            <a:xfrm flipH="1">
              <a:off x="376476" y="372752"/>
              <a:ext cx="997013" cy="900198"/>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04" name="0"/>
            <p:cNvSpPr/>
            <p:nvPr/>
          </p:nvSpPr>
          <p:spPr>
            <a:xfrm>
              <a:off x="70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305" name="1"/>
            <p:cNvSpPr/>
            <p:nvPr/>
          </p:nvSpPr>
          <p:spPr>
            <a:xfrm>
              <a:off x="13081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306" name="2"/>
            <p:cNvSpPr/>
            <p:nvPr/>
          </p:nvSpPr>
          <p:spPr>
            <a:xfrm>
              <a:off x="13081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307" name="5"/>
            <p:cNvSpPr/>
            <p:nvPr/>
          </p:nvSpPr>
          <p:spPr>
            <a:xfrm>
              <a:off x="0" y="2286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308" name="6"/>
            <p:cNvSpPr/>
            <p:nvPr/>
          </p:nvSpPr>
          <p:spPr>
            <a:xfrm>
              <a:off x="0" y="3416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309" name="7"/>
            <p:cNvSpPr/>
            <p:nvPr/>
          </p:nvSpPr>
          <p:spPr>
            <a:xfrm>
              <a:off x="26289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grpSp>
        <p:nvGrpSpPr>
          <p:cNvPr id="2318" name="Group"/>
          <p:cNvGrpSpPr/>
          <p:nvPr/>
        </p:nvGrpSpPr>
        <p:grpSpPr>
          <a:xfrm>
            <a:off x="7696200" y="4305300"/>
            <a:ext cx="1981200" cy="2781300"/>
            <a:chOff x="0" y="0"/>
            <a:chExt cx="1981200" cy="2781300"/>
          </a:xfrm>
        </p:grpSpPr>
        <p:sp>
          <p:nvSpPr>
            <p:cNvPr id="2311" name="Line"/>
            <p:cNvSpPr/>
            <p:nvPr/>
          </p:nvSpPr>
          <p:spPr>
            <a:xfrm>
              <a:off x="272705" y="279655"/>
              <a:ext cx="1483470" cy="108158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12" name="Line"/>
            <p:cNvSpPr/>
            <p:nvPr/>
          </p:nvSpPr>
          <p:spPr>
            <a:xfrm flipH="1">
              <a:off x="265529" y="13066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13" name="Line"/>
            <p:cNvSpPr/>
            <p:nvPr/>
          </p:nvSpPr>
          <p:spPr>
            <a:xfrm flipH="1">
              <a:off x="253999" y="290689"/>
              <a:ext cx="2" cy="1106312"/>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14" name="3"/>
            <p:cNvSpPr/>
            <p:nvPr/>
          </p:nvSpPr>
          <p:spPr>
            <a:xfrm>
              <a:off x="0" y="1130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315" name="4"/>
            <p:cNvSpPr/>
            <p:nvPr/>
          </p:nvSpPr>
          <p:spPr>
            <a:xfrm>
              <a:off x="0" y="2273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316" name="8"/>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317" name="9"/>
            <p:cNvSpPr/>
            <p:nvPr/>
          </p:nvSpPr>
          <p:spPr>
            <a:xfrm>
              <a:off x="1473200" y="1130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sp>
        <p:nvSpPr>
          <p:cNvPr id="2319" name="union(7,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union(7, 3)</a:t>
            </a:r>
          </a:p>
        </p:txBody>
      </p:sp>
      <p:grpSp>
        <p:nvGrpSpPr>
          <p:cNvPr id="2341" name="Group"/>
          <p:cNvGrpSpPr/>
          <p:nvPr/>
        </p:nvGrpSpPr>
        <p:grpSpPr>
          <a:xfrm>
            <a:off x="5981699" y="8331200"/>
            <a:ext cx="5791201" cy="889000"/>
            <a:chOff x="0" y="0"/>
            <a:chExt cx="5791200" cy="889000"/>
          </a:xfrm>
        </p:grpSpPr>
        <p:sp>
          <p:nvSpPr>
            <p:cNvPr id="2320" name="1"/>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321" name="8"/>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8</a:t>
              </a:r>
            </a:p>
          </p:txBody>
        </p:sp>
        <p:sp>
          <p:nvSpPr>
            <p:cNvPr id="2322"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323"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324"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325"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326"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327"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328"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2329"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330"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331"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332"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333" name="1"/>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334"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335"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336"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337"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338"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339"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340"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3" name="Line"/>
          <p:cNvSpPr/>
          <p:nvPr/>
        </p:nvSpPr>
        <p:spPr>
          <a:xfrm flipH="1">
            <a:off x="5741227" y="4627252"/>
            <a:ext cx="2033062" cy="957424"/>
          </a:xfrm>
          <a:prstGeom prst="line">
            <a:avLst/>
          </a:prstGeom>
          <a:ln w="25400">
            <a:solidFill>
              <a:srgbClr val="000000"/>
            </a:solidFill>
          </a:ln>
        </p:spPr>
        <p:txBody>
          <a:bodyPr lIns="0" tIns="0" rIns="0" bIns="0"/>
          <a:lstStyle/>
          <a:p>
            <a:pPr>
              <a:defRPr sz="1200"/>
            </a:pPr>
          </a:p>
        </p:txBody>
      </p:sp>
      <p:sp>
        <p:nvSpPr>
          <p:cNvPr id="2344" name="Quick-union demo"/>
          <p:cNvSpPr txBox="1"/>
          <p:nvPr>
            <p:ph type="title"/>
          </p:nvPr>
        </p:nvSpPr>
        <p:spPr>
          <a:prstGeom prst="rect">
            <a:avLst/>
          </a:prstGeom>
        </p:spPr>
        <p:txBody>
          <a:bodyPr/>
          <a:lstStyle/>
          <a:p>
            <a:pPr/>
            <a:r>
              <a:t>Quick-union demo</a:t>
            </a:r>
          </a:p>
        </p:txBody>
      </p:sp>
      <p:grpSp>
        <p:nvGrpSpPr>
          <p:cNvPr id="2356" name="Group"/>
          <p:cNvGrpSpPr/>
          <p:nvPr/>
        </p:nvGrpSpPr>
        <p:grpSpPr>
          <a:xfrm>
            <a:off x="4025900" y="5435600"/>
            <a:ext cx="3136900" cy="3924300"/>
            <a:chOff x="0" y="0"/>
            <a:chExt cx="3136900" cy="3924300"/>
          </a:xfrm>
        </p:grpSpPr>
        <p:sp>
          <p:nvSpPr>
            <p:cNvPr id="2345" name="Line"/>
            <p:cNvSpPr/>
            <p:nvPr/>
          </p:nvSpPr>
          <p:spPr>
            <a:xfrm flipH="1">
              <a:off x="253999" y="2693206"/>
              <a:ext cx="2" cy="736008"/>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46" name="Line"/>
            <p:cNvSpPr/>
            <p:nvPr/>
          </p:nvSpPr>
          <p:spPr>
            <a:xfrm flipH="1">
              <a:off x="1553990" y="406337"/>
              <a:ext cx="1" cy="73674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47" name="Line"/>
            <p:cNvSpPr/>
            <p:nvPr/>
          </p:nvSpPr>
          <p:spPr>
            <a:xfrm flipH="1">
              <a:off x="258534" y="1568124"/>
              <a:ext cx="1" cy="719546"/>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48" name="Line"/>
            <p:cNvSpPr/>
            <p:nvPr/>
          </p:nvSpPr>
          <p:spPr>
            <a:xfrm>
              <a:off x="1705347" y="315526"/>
              <a:ext cx="1046541" cy="969280"/>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49" name="Line"/>
            <p:cNvSpPr/>
            <p:nvPr/>
          </p:nvSpPr>
          <p:spPr>
            <a:xfrm flipH="1">
              <a:off x="376476" y="372752"/>
              <a:ext cx="997013" cy="900198"/>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50" name="0"/>
            <p:cNvSpPr/>
            <p:nvPr/>
          </p:nvSpPr>
          <p:spPr>
            <a:xfrm>
              <a:off x="7046" y="1143000"/>
              <a:ext cx="508001"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351" name="1"/>
            <p:cNvSpPr/>
            <p:nvPr/>
          </p:nvSpPr>
          <p:spPr>
            <a:xfrm>
              <a:off x="13081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352" name="2"/>
            <p:cNvSpPr/>
            <p:nvPr/>
          </p:nvSpPr>
          <p:spPr>
            <a:xfrm>
              <a:off x="13081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353" name="5"/>
            <p:cNvSpPr/>
            <p:nvPr/>
          </p:nvSpPr>
          <p:spPr>
            <a:xfrm>
              <a:off x="0" y="2286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354" name="6"/>
            <p:cNvSpPr/>
            <p:nvPr/>
          </p:nvSpPr>
          <p:spPr>
            <a:xfrm>
              <a:off x="0" y="3416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355" name="7"/>
            <p:cNvSpPr/>
            <p:nvPr/>
          </p:nvSpPr>
          <p:spPr>
            <a:xfrm>
              <a:off x="26289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grpSp>
        <p:nvGrpSpPr>
          <p:cNvPr id="2364" name="Group"/>
          <p:cNvGrpSpPr/>
          <p:nvPr/>
        </p:nvGrpSpPr>
        <p:grpSpPr>
          <a:xfrm>
            <a:off x="7696200" y="4305300"/>
            <a:ext cx="1981200" cy="2781300"/>
            <a:chOff x="0" y="0"/>
            <a:chExt cx="1981200" cy="2781300"/>
          </a:xfrm>
        </p:grpSpPr>
        <p:sp>
          <p:nvSpPr>
            <p:cNvPr id="2357" name="Line"/>
            <p:cNvSpPr/>
            <p:nvPr/>
          </p:nvSpPr>
          <p:spPr>
            <a:xfrm>
              <a:off x="272705" y="279655"/>
              <a:ext cx="1483470" cy="108158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58" name="Line"/>
            <p:cNvSpPr/>
            <p:nvPr/>
          </p:nvSpPr>
          <p:spPr>
            <a:xfrm flipH="1">
              <a:off x="265529" y="13066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59" name="Line"/>
            <p:cNvSpPr/>
            <p:nvPr/>
          </p:nvSpPr>
          <p:spPr>
            <a:xfrm flipH="1">
              <a:off x="253999" y="290689"/>
              <a:ext cx="2" cy="1106312"/>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360" name="3"/>
            <p:cNvSpPr/>
            <p:nvPr/>
          </p:nvSpPr>
          <p:spPr>
            <a:xfrm>
              <a:off x="0" y="1130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361" name="4"/>
            <p:cNvSpPr/>
            <p:nvPr/>
          </p:nvSpPr>
          <p:spPr>
            <a:xfrm>
              <a:off x="0" y="2273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362" name="8"/>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363" name="9"/>
            <p:cNvSpPr/>
            <p:nvPr/>
          </p:nvSpPr>
          <p:spPr>
            <a:xfrm>
              <a:off x="1473200" y="11303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grpSp>
        <p:nvGrpSpPr>
          <p:cNvPr id="2386" name="Group"/>
          <p:cNvGrpSpPr/>
          <p:nvPr/>
        </p:nvGrpSpPr>
        <p:grpSpPr>
          <a:xfrm>
            <a:off x="5981699" y="8331200"/>
            <a:ext cx="5791201" cy="889000"/>
            <a:chOff x="0" y="0"/>
            <a:chExt cx="5791200" cy="889000"/>
          </a:xfrm>
        </p:grpSpPr>
        <p:sp>
          <p:nvSpPr>
            <p:cNvPr id="2365" name="1"/>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366" name="8"/>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36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36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369" name="1"/>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370" name="8"/>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37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37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373" name="3"/>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2374" name="0"/>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37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37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377" name="5"/>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378" name="1"/>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37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38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381"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382" name="8"/>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38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38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38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8" name="Quick-union:  Java implementation"/>
          <p:cNvSpPr txBox="1"/>
          <p:nvPr>
            <p:ph type="title"/>
          </p:nvPr>
        </p:nvSpPr>
        <p:spPr>
          <a:prstGeom prst="rect">
            <a:avLst/>
          </a:prstGeom>
        </p:spPr>
        <p:txBody>
          <a:bodyPr/>
          <a:lstStyle/>
          <a:p>
            <a:pPr/>
            <a:r>
              <a:t>Quick-union:  Java implementation</a:t>
            </a:r>
          </a:p>
        </p:txBody>
      </p:sp>
      <p:sp>
        <p:nvSpPr>
          <p:cNvPr id="2389" name="public class QuickUnionUF {    private int[] id;…"/>
          <p:cNvSpPr/>
          <p:nvPr/>
        </p:nvSpPr>
        <p:spPr>
          <a:xfrm>
            <a:off x="894041" y="1123137"/>
            <a:ext cx="6972301" cy="8933101"/>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lstStyle/>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public class QuickUnionUF</a:t>
            </a:r>
            <a:br/>
            <a:r>
              <a:t>{</a:t>
            </a:r>
            <a:br/>
            <a:r>
              <a:t>   private int[] id;</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public QuickUnionUF(int N)</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id = new int[N];</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for (int i = 0; i &lt; N; i++) id[i] = i;</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public int find(int i)</a:t>
            </a:r>
            <a:b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while (i != id[i]) i = id[i];</a:t>
            </a:r>
            <a:br/>
            <a:r>
              <a:t>      return i;</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a:t>
            </a:r>
            <a:br/>
            <a:r>
              <a:t>   public void union(int p, int q)</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int proot = find(p);</a:t>
            </a:r>
            <a:br/>
            <a:r>
              <a:t>      int qroot = find(q);</a:t>
            </a:r>
            <a:br/>
            <a:r>
              <a:t>      id[proot] = qroot;</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br/>
            <a:r>
              <a:t>}</a:t>
            </a:r>
          </a:p>
        </p:txBody>
      </p:sp>
      <p:grpSp>
        <p:nvGrpSpPr>
          <p:cNvPr id="2392" name="Group"/>
          <p:cNvGrpSpPr/>
          <p:nvPr/>
        </p:nvGrpSpPr>
        <p:grpSpPr>
          <a:xfrm>
            <a:off x="7467068" y="3351209"/>
            <a:ext cx="4519442" cy="298565"/>
            <a:chOff x="0" y="0"/>
            <a:chExt cx="4519441" cy="298564"/>
          </a:xfrm>
        </p:grpSpPr>
        <p:sp>
          <p:nvSpPr>
            <p:cNvPr id="2390" name="set id of each object to itself (N array accesses)"/>
            <p:cNvSpPr/>
            <p:nvPr/>
          </p:nvSpPr>
          <p:spPr>
            <a:xfrm>
              <a:off x="1357141" y="0"/>
              <a:ext cx="3162301"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set id of each object to itself</a:t>
              </a:r>
              <a:br/>
              <a:r>
                <a:t>(N array accesses)</a:t>
              </a:r>
            </a:p>
          </p:txBody>
        </p:sp>
        <p:sp>
          <p:nvSpPr>
            <p:cNvPr id="2391" name="Line"/>
            <p:cNvSpPr/>
            <p:nvPr/>
          </p:nvSpPr>
          <p:spPr>
            <a:xfrm>
              <a:off x="0" y="298437"/>
              <a:ext cx="1218942" cy="12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grpSp>
        <p:nvGrpSpPr>
          <p:cNvPr id="2395" name="Group"/>
          <p:cNvGrpSpPr/>
          <p:nvPr/>
        </p:nvGrpSpPr>
        <p:grpSpPr>
          <a:xfrm>
            <a:off x="7269412" y="5297537"/>
            <a:ext cx="5385659" cy="320159"/>
            <a:chOff x="0" y="0"/>
            <a:chExt cx="5385658" cy="320158"/>
          </a:xfrm>
        </p:grpSpPr>
        <p:sp>
          <p:nvSpPr>
            <p:cNvPr id="2393" name="chase parent pointers until reach root…"/>
            <p:cNvSpPr/>
            <p:nvPr/>
          </p:nvSpPr>
          <p:spPr>
            <a:xfrm>
              <a:off x="1321658" y="0"/>
              <a:ext cx="4064001"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chase parent pointers until reach root</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(depth of i array accesses)</a:t>
              </a:r>
            </a:p>
          </p:txBody>
        </p:sp>
        <p:sp>
          <p:nvSpPr>
            <p:cNvPr id="2394" name="Line"/>
            <p:cNvSpPr/>
            <p:nvPr/>
          </p:nvSpPr>
          <p:spPr>
            <a:xfrm>
              <a:off x="0" y="320031"/>
              <a:ext cx="1218942" cy="12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grpSp>
        <p:nvGrpSpPr>
          <p:cNvPr id="2398" name="Group"/>
          <p:cNvGrpSpPr/>
          <p:nvPr/>
        </p:nvGrpSpPr>
        <p:grpSpPr>
          <a:xfrm>
            <a:off x="7145222" y="7833955"/>
            <a:ext cx="2521861" cy="1270001"/>
            <a:chOff x="0" y="0"/>
            <a:chExt cx="2521860" cy="1270000"/>
          </a:xfrm>
        </p:grpSpPr>
        <p:sp>
          <p:nvSpPr>
            <p:cNvPr id="2396" name="change root of p to point to root of q…"/>
            <p:cNvSpPr/>
            <p:nvPr/>
          </p:nvSpPr>
          <p:spPr>
            <a:xfrm>
              <a:off x="1251860"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change root of p to point to root of q</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(depth of p and q array accesses)</a:t>
              </a:r>
            </a:p>
          </p:txBody>
        </p:sp>
        <p:sp>
          <p:nvSpPr>
            <p:cNvPr id="2397" name="Line"/>
            <p:cNvSpPr/>
            <p:nvPr/>
          </p:nvSpPr>
          <p:spPr>
            <a:xfrm>
              <a:off x="0" y="320031"/>
              <a:ext cx="1218942" cy="12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sp>
        <p:nvSpPr>
          <p:cNvPr id="23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1" name="隨堂小考1:"/>
          <p:cNvSpPr txBox="1"/>
          <p:nvPr>
            <p:ph type="title"/>
          </p:nvPr>
        </p:nvSpPr>
        <p:spPr>
          <a:prstGeom prst="rect">
            <a:avLst/>
          </a:prstGeom>
        </p:spPr>
        <p:txBody>
          <a:bodyPr/>
          <a:lstStyle/>
          <a:p>
            <a:pPr/>
            <a:r>
              <a:t>隨堂小考1:</a:t>
            </a:r>
          </a:p>
        </p:txBody>
      </p:sp>
      <p:sp>
        <p:nvSpPr>
          <p:cNvPr id="2402" name="public class QuickUnionUF {    private int[] id;…"/>
          <p:cNvSpPr/>
          <p:nvPr/>
        </p:nvSpPr>
        <p:spPr>
          <a:xfrm>
            <a:off x="894041" y="1123137"/>
            <a:ext cx="6972301" cy="8933101"/>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lstStyle/>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public class QuickUnionUF</a:t>
            </a:r>
            <a:br/>
            <a:r>
              <a:t>{</a:t>
            </a:r>
            <a:br/>
            <a:r>
              <a:t>   private int[] id;</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public QuickUnionUF(int N)</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id = new int[N];</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for (int i = 0; i &lt; N; i++) id[i] = i;</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public int find(int i)</a:t>
            </a:r>
            <a:b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while (i != id[i]) i = id[i];</a:t>
            </a:r>
            <a:br/>
            <a:r>
              <a:t>      return i;</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a:t>
            </a:r>
            <a:br/>
            <a:r>
              <a:t>   public void union(int p, int q)</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id[p] = q;</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br/>
            <a:r>
              <a:t>}</a:t>
            </a:r>
          </a:p>
        </p:txBody>
      </p:sp>
      <p:sp>
        <p:nvSpPr>
          <p:cNvPr id="24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06" name="Group"/>
          <p:cNvGrpSpPr/>
          <p:nvPr/>
        </p:nvGrpSpPr>
        <p:grpSpPr>
          <a:xfrm>
            <a:off x="7106656" y="7448301"/>
            <a:ext cx="2521862" cy="1270001"/>
            <a:chOff x="0" y="0"/>
            <a:chExt cx="2521860" cy="1270000"/>
          </a:xfrm>
        </p:grpSpPr>
        <p:sp>
          <p:nvSpPr>
            <p:cNvPr id="2404" name="改成這樣，發生什麼事，有什麼優缺點？"/>
            <p:cNvSpPr/>
            <p:nvPr/>
          </p:nvSpPr>
          <p:spPr>
            <a:xfrm>
              <a:off x="1251860"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改成這樣，發生什麼事，有什麼優缺點？</a:t>
              </a:r>
            </a:p>
          </p:txBody>
        </p:sp>
        <p:sp>
          <p:nvSpPr>
            <p:cNvPr id="2405" name="Line"/>
            <p:cNvSpPr/>
            <p:nvPr/>
          </p:nvSpPr>
          <p:spPr>
            <a:xfrm>
              <a:off x="0" y="320031"/>
              <a:ext cx="1218942" cy="12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grpSp>
        <p:nvGrpSpPr>
          <p:cNvPr id="2409" name="Group"/>
          <p:cNvGrpSpPr/>
          <p:nvPr/>
        </p:nvGrpSpPr>
        <p:grpSpPr>
          <a:xfrm>
            <a:off x="7106656" y="5399187"/>
            <a:ext cx="2521862" cy="1270001"/>
            <a:chOff x="0" y="0"/>
            <a:chExt cx="2521860" cy="1270000"/>
          </a:xfrm>
        </p:grpSpPr>
        <p:sp>
          <p:nvSpPr>
            <p:cNvPr id="2407" name="請實際trace一遍"/>
            <p:cNvSpPr/>
            <p:nvPr/>
          </p:nvSpPr>
          <p:spPr>
            <a:xfrm>
              <a:off x="1251860"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請實際trace一遍</a:t>
              </a:r>
            </a:p>
          </p:txBody>
        </p:sp>
        <p:sp>
          <p:nvSpPr>
            <p:cNvPr id="2408" name="Line"/>
            <p:cNvSpPr/>
            <p:nvPr/>
          </p:nvSpPr>
          <p:spPr>
            <a:xfrm>
              <a:off x="0" y="320031"/>
              <a:ext cx="1218942" cy="128"/>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gr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1" name="Code Comparison"/>
          <p:cNvSpPr txBox="1"/>
          <p:nvPr>
            <p:ph type="title"/>
          </p:nvPr>
        </p:nvSpPr>
        <p:spPr>
          <a:prstGeom prst="rect">
            <a:avLst/>
          </a:prstGeom>
        </p:spPr>
        <p:txBody>
          <a:bodyPr/>
          <a:lstStyle/>
          <a:p>
            <a:pPr/>
            <a:r>
              <a:t>Code Comparison</a:t>
            </a:r>
          </a:p>
        </p:txBody>
      </p:sp>
      <p:sp>
        <p:nvSpPr>
          <p:cNvPr id="24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3" name="public class QuickFindUF {    private int[] id;…"/>
          <p:cNvSpPr/>
          <p:nvPr/>
        </p:nvSpPr>
        <p:spPr>
          <a:xfrm>
            <a:off x="129114" y="1168292"/>
            <a:ext cx="5877573" cy="8128001"/>
          </a:xfrm>
          <a:prstGeom prst="rect">
            <a:avLst/>
          </a:prstGeom>
          <a:solidFill>
            <a:srgbClr val="D6D6D6"/>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public class QuickFindUF</a:t>
            </a:r>
            <a:br/>
            <a:r>
              <a:t>{</a:t>
            </a:r>
            <a:br/>
            <a:r>
              <a:t>   private int[] id;</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br/>
            <a:r>
              <a:t>   public QuickFindUF(int N)</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      id = new int[N];</a:t>
            </a:r>
            <a:br/>
            <a:r>
              <a:t>      for (int i = 0; i &lt; N; i++)</a:t>
            </a:r>
            <a:br/>
            <a:r>
              <a:t>      id[i] = i;</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   public int find(int p)</a:t>
            </a:r>
            <a:br/>
            <a:r>
              <a:t>   {  return id[p];  }</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   public void union(int p, int q)</a:t>
            </a:r>
            <a:br/>
            <a:r>
              <a:t>   {</a:t>
            </a:r>
            <a:br/>
            <a:r>
              <a:t>      int pid = id[p];</a:t>
            </a:r>
            <a:br/>
            <a:r>
              <a:t>      int qid = id[q];</a:t>
            </a:r>
            <a:br/>
            <a:r>
              <a:t>      for (int i = 0; i &lt; id.length; i++)</a:t>
            </a:r>
            <a:br/>
            <a:r>
              <a:t>         if (id[i] == pid) id[i] = qid;</a:t>
            </a:r>
            <a:br/>
            <a:r>
              <a:t>   }</a:t>
            </a:r>
          </a:p>
          <a:p>
            <a:pPr marL="7224" marR="7224" defTabSz="1295400">
              <a:lnSpc>
                <a:spcPct val="140000"/>
              </a:lnSpc>
              <a:defRPr sz="1700">
                <a:uFill>
                  <a:solidFill>
                    <a:srgbClr val="000000"/>
                  </a:solidFill>
                </a:uFill>
                <a:latin typeface="Lucida Sans Typewriter Regular"/>
                <a:ea typeface="Lucida Sans Typewriter Regular"/>
                <a:cs typeface="Lucida Sans Typewriter Regular"/>
                <a:sym typeface="Lucida Sans Typewriter Regular"/>
              </a:defRPr>
            </a:pPr>
            <a:r>
              <a:t>}</a:t>
            </a:r>
          </a:p>
        </p:txBody>
      </p:sp>
      <p:sp>
        <p:nvSpPr>
          <p:cNvPr id="2414" name="public class QuickUnionUF {    private int[] id;…"/>
          <p:cNvSpPr/>
          <p:nvPr/>
        </p:nvSpPr>
        <p:spPr>
          <a:xfrm>
            <a:off x="6114821" y="1168292"/>
            <a:ext cx="6550716" cy="8933101"/>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lstStyle/>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public class QuickUnionUF</a:t>
            </a:r>
            <a:br/>
            <a:r>
              <a:t>{</a:t>
            </a:r>
            <a:br/>
            <a:r>
              <a:t>   private int[] id;</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public QuickUnionUF(int N)</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id = new int[N];</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for (int i = 0; i &lt; N; i++) id[i] = i;</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public int find(int i)</a:t>
            </a:r>
            <a:b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while (i != id[i]) i = id[i];</a:t>
            </a:r>
            <a:br/>
            <a:r>
              <a:t>      return i;</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br/>
            <a:r>
              <a:t>   </a:t>
            </a:r>
            <a:br/>
            <a:r>
              <a:t>   public void union(int p, int q)</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int proot = find(p);</a:t>
            </a:r>
            <a:br/>
            <a:r>
              <a:t>      int qroot = find(q);</a:t>
            </a:r>
            <a:br/>
            <a:r>
              <a:t>      id[proot] = qroot;</a:t>
            </a:r>
          </a:p>
          <a:p>
            <a:pPr marL="7224" marR="7224" defTabSz="1295400">
              <a:lnSpc>
                <a:spcPct val="125000"/>
              </a:lnSpc>
              <a:defRPr sz="1800">
                <a:uFill>
                  <a:solidFill>
                    <a:srgbClr val="000000"/>
                  </a:solidFill>
                </a:uFill>
                <a:latin typeface="Lucida Sans Typewriter Regular"/>
                <a:ea typeface="Lucida Sans Typewriter Regular"/>
                <a:cs typeface="Lucida Sans Typewriter Regular"/>
                <a:sym typeface="Lucida Sans Typewriter Regular"/>
              </a:defRPr>
            </a:pPr>
            <a:r>
              <a:t>   }</a:t>
            </a:r>
            <a:br/>
            <a:r>
              <a:t>}</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6" name="QuickUnion is the solution ? ( 01 12 23 34)"/>
          <p:cNvSpPr txBox="1"/>
          <p:nvPr>
            <p:ph type="title"/>
          </p:nvPr>
        </p:nvSpPr>
        <p:spPr>
          <a:prstGeom prst="rect">
            <a:avLst/>
          </a:prstGeom>
        </p:spPr>
        <p:txBody>
          <a:bodyPr/>
          <a:lstStyle/>
          <a:p>
            <a:pPr/>
            <a:r>
              <a:t>QuickUnion is the solution ? ( 01 12 23 34)</a:t>
            </a:r>
          </a:p>
        </p:txBody>
      </p:sp>
      <p:sp>
        <p:nvSpPr>
          <p:cNvPr id="24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18" name="螢幕快照 2016-03-02 下午4.55.45.png" descr="螢幕快照 2016-03-02 下午4.55.45.png"/>
          <p:cNvPicPr>
            <a:picLocks noChangeAspect="1"/>
          </p:cNvPicPr>
          <p:nvPr/>
        </p:nvPicPr>
        <p:blipFill>
          <a:blip r:embed="rId2">
            <a:extLst/>
          </a:blip>
          <a:stretch>
            <a:fillRect/>
          </a:stretch>
        </p:blipFill>
        <p:spPr>
          <a:xfrm>
            <a:off x="6401775" y="4333848"/>
            <a:ext cx="4905338" cy="5004636"/>
          </a:xfrm>
          <a:prstGeom prst="rect">
            <a:avLst/>
          </a:prstGeom>
          <a:ln w="12700"/>
        </p:spPr>
      </p:pic>
      <p:graphicFrame>
        <p:nvGraphicFramePr>
          <p:cNvPr id="2419" name="表格 1"/>
          <p:cNvGraphicFramePr/>
          <p:nvPr/>
        </p:nvGraphicFramePr>
        <p:xfrm>
          <a:off x="1495558" y="1602849"/>
          <a:ext cx="8509001" cy="122555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413000"/>
                <a:gridCol w="1524000"/>
                <a:gridCol w="1524000"/>
                <a:gridCol w="1524000"/>
                <a:gridCol w="1524000"/>
              </a:tblGrid>
              <a:tr h="609600">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algorithm</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initialize</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union</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find</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connected</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quick-find</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quick-union</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uFill>
                            <a:solidFill>
                              <a:srgbClr val="000000"/>
                            </a:solidFill>
                          </a:uFill>
                        </a:rPr>
                        <a:t>Tree Height</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uFill>
                            <a:solidFill>
                              <a:srgbClr val="000000"/>
                            </a:solidFill>
                          </a:uFill>
                        </a:rPr>
                        <a:t>Tree
Height</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uFill>
                            <a:solidFill>
                              <a:srgbClr val="000000"/>
                            </a:solidFill>
                          </a:uFill>
                        </a:rPr>
                        <a:t>Tree Height</a:t>
                      </a:r>
                    </a:p>
                  </a:txBody>
                  <a:tcPr marL="50800" marR="50800" marT="50800" marB="50800" anchor="ctr" anchorCtr="0" horzOverflow="overflow">
                    <a:lnR w="28575">
                      <a:miter lim="400000"/>
                    </a:lnR>
                    <a:lnB w="28575">
                      <a:miter lim="400000"/>
                    </a:lnB>
                  </a:tcPr>
                </a:tc>
              </a:tr>
            </a:tbl>
          </a:graphicData>
        </a:graphic>
      </p:graphicFrame>
      <p:sp>
        <p:nvSpPr>
          <p:cNvPr id="2420" name="想想看：…"/>
          <p:cNvSpPr txBox="1"/>
          <p:nvPr/>
        </p:nvSpPr>
        <p:spPr>
          <a:xfrm>
            <a:off x="701512" y="4696832"/>
            <a:ext cx="4630450" cy="200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solidFill>
                  <a:srgbClr val="FF2600"/>
                </a:solidFill>
              </a:defRPr>
            </a:pPr>
            <a:r>
              <a:t>想想看：</a:t>
            </a:r>
          </a:p>
          <a:p>
            <a:pPr>
              <a:defRPr sz="3000">
                <a:solidFill>
                  <a:srgbClr val="FF2600"/>
                </a:solidFill>
              </a:defRPr>
            </a:pPr>
            <a:r>
              <a:t>Please give an example to show the worst case of the quick union…</a:t>
            </a:r>
          </a:p>
        </p:txBody>
      </p:sp>
      <p:sp>
        <p:nvSpPr>
          <p:cNvPr id="2421" name="Rectangle"/>
          <p:cNvSpPr/>
          <p:nvPr/>
        </p:nvSpPr>
        <p:spPr>
          <a:xfrm>
            <a:off x="5867400" y="4241800"/>
            <a:ext cx="5707750" cy="5180118"/>
          </a:xfrm>
          <a:prstGeom prst="rect">
            <a:avLst/>
          </a:prstGeom>
          <a:solidFill>
            <a:srgbClr val="FFFFFF"/>
          </a:solidFill>
          <a:ln w="12700"/>
          <a:effectLst>
            <a:outerShdw sx="100000" sy="100000" kx="0" ky="0" algn="b" rotWithShape="0" blurRad="127000" dist="76200" dir="2700000">
              <a:srgbClr val="000000">
                <a:alpha val="75000"/>
              </a:srgbClr>
            </a:outerShdw>
          </a:effectLst>
        </p:spPr>
        <p:txBody>
          <a:bodyPr lIns="203200" tIns="203200" rIns="203200" bIns="203200"/>
          <a:lstStyle/>
          <a:p>
            <a:pPr marL="7224" marR="7224" defTabSz="1295400">
              <a:lnSpc>
                <a:spcPct val="120000"/>
              </a:lnSpc>
              <a:defRPr b="1" sz="2000">
                <a:uFill>
                  <a:solidFill>
                    <a:srgbClr val="000000"/>
                  </a:solidFill>
                </a:u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2" presetID="2" grpId="1" fill="hold">
                                  <p:stCondLst>
                                    <p:cond delay="0"/>
                                  </p:stCondLst>
                                  <p:iterate type="el" backwards="0">
                                    <p:tmAbs val="0"/>
                                  </p:iterate>
                                  <p:childTnLst>
                                    <p:anim calcmode="lin" valueType="num">
                                      <p:cBhvr>
                                        <p:cTn id="6" dur="1500" fill="hold"/>
                                        <p:tgtEl>
                                          <p:spTgt spid="2421"/>
                                        </p:tgtEl>
                                        <p:attrNameLst>
                                          <p:attrName>ppt_x</p:attrName>
                                        </p:attrNameLst>
                                      </p:cBhvr>
                                      <p:tavLst>
                                        <p:tav tm="0">
                                          <p:val>
                                            <p:strVal val="ppt_x"/>
                                          </p:val>
                                        </p:tav>
                                        <p:tav tm="100000">
                                          <p:val>
                                            <p:strVal val="1+ppt_w/2"/>
                                          </p:val>
                                        </p:tav>
                                      </p:tavLst>
                                    </p:anim>
                                    <p:anim calcmode="lin" valueType="num">
                                      <p:cBhvr>
                                        <p:cTn id="7" dur="1500" fill="hold"/>
                                        <p:tgtEl>
                                          <p:spTgt spid="2421"/>
                                        </p:tgtEl>
                                        <p:attrNameLst>
                                          <p:attrName>ppt_y</p:attrName>
                                        </p:attrNameLst>
                                      </p:cBhvr>
                                      <p:tavLst>
                                        <p:tav tm="0">
                                          <p:val>
                                            <p:strVal val="ppt_y"/>
                                          </p:val>
                                        </p:tav>
                                        <p:tav tm="100000">
                                          <p:val>
                                            <p:strVal val="ppt_y"/>
                                          </p:val>
                                        </p:tav>
                                      </p:tavLst>
                                    </p:anim>
                                    <p:set>
                                      <p:cBhvr>
                                        <p:cTn id="8" fill="hold">
                                          <p:stCondLst>
                                            <p:cond delay="1499"/>
                                          </p:stCondLst>
                                        </p:cTn>
                                        <p:tgtEl>
                                          <p:spTgt spid="24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1" grpId="1"/>
    </p:bld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3" name="練習: 請舉一個Quick-Union最好的case"/>
          <p:cNvSpPr txBox="1"/>
          <p:nvPr>
            <p:ph type="title"/>
          </p:nvPr>
        </p:nvSpPr>
        <p:spPr>
          <a:prstGeom prst="rect">
            <a:avLst/>
          </a:prstGeom>
        </p:spPr>
        <p:txBody>
          <a:bodyPr/>
          <a:lstStyle/>
          <a:p>
            <a:pPr/>
            <a:r>
              <a:t>練習: 請舉一個Quick-Union最好的case</a:t>
            </a:r>
          </a:p>
        </p:txBody>
      </p:sp>
      <p:sp>
        <p:nvSpPr>
          <p:cNvPr id="24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25" name="螢幕快照 2016-03-02 下午4.55.45.png" descr="螢幕快照 2016-03-02 下午4.55.45.png"/>
          <p:cNvPicPr>
            <a:picLocks noChangeAspect="1"/>
          </p:cNvPicPr>
          <p:nvPr/>
        </p:nvPicPr>
        <p:blipFill>
          <a:blip r:embed="rId2">
            <a:extLst/>
          </a:blip>
          <a:stretch>
            <a:fillRect/>
          </a:stretch>
        </p:blipFill>
        <p:spPr>
          <a:xfrm>
            <a:off x="6401775" y="4333848"/>
            <a:ext cx="4905338" cy="5004636"/>
          </a:xfrm>
          <a:prstGeom prst="rect">
            <a:avLst/>
          </a:prstGeom>
          <a:ln w="12700"/>
        </p:spPr>
      </p:pic>
      <p:graphicFrame>
        <p:nvGraphicFramePr>
          <p:cNvPr id="2426" name="表格 1"/>
          <p:cNvGraphicFramePr/>
          <p:nvPr/>
        </p:nvGraphicFramePr>
        <p:xfrm>
          <a:off x="1495558" y="1602849"/>
          <a:ext cx="8509001" cy="122555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413000"/>
                <a:gridCol w="1524000"/>
                <a:gridCol w="1524000"/>
                <a:gridCol w="1524000"/>
                <a:gridCol w="1524000"/>
              </a:tblGrid>
              <a:tr h="609600">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algorithm</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initialize</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union</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find</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connected</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quick-find</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quick-union</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uFill>
                            <a:solidFill>
                              <a:srgbClr val="000000"/>
                            </a:solidFill>
                          </a:uFill>
                        </a:rPr>
                        <a:t>Tree Height</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uFill>
                            <a:solidFill>
                              <a:srgbClr val="000000"/>
                            </a:solidFill>
                          </a:uFill>
                        </a:rPr>
                        <a:t>Tree
Height</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uFill>
                            <a:solidFill>
                              <a:srgbClr val="000000"/>
                            </a:solidFill>
                          </a:uFill>
                        </a:rPr>
                        <a:t>Tree Height</a:t>
                      </a:r>
                    </a:p>
                  </a:txBody>
                  <a:tcPr marL="50800" marR="50800" marT="50800" marB="50800" anchor="ctr" anchorCtr="0" horzOverflow="overflow">
                    <a:lnR w="28575">
                      <a:miter lim="400000"/>
                    </a:lnR>
                    <a:lnB w="28575">
                      <a:miter lim="400000"/>
                    </a:lnB>
                  </a:tcPr>
                </a:tc>
              </a:tr>
            </a:tbl>
          </a:graphicData>
        </a:graphic>
      </p:graphicFrame>
      <p:sp>
        <p:nvSpPr>
          <p:cNvPr id="2427" name="Rectangle"/>
          <p:cNvSpPr/>
          <p:nvPr/>
        </p:nvSpPr>
        <p:spPr>
          <a:xfrm>
            <a:off x="5867400" y="4241800"/>
            <a:ext cx="5707750" cy="5180118"/>
          </a:xfrm>
          <a:prstGeom prst="rect">
            <a:avLst/>
          </a:prstGeom>
          <a:solidFill>
            <a:srgbClr val="FFFFFF"/>
          </a:solidFill>
          <a:ln w="12700"/>
          <a:effectLst>
            <a:outerShdw sx="100000" sy="100000" kx="0" ky="0" algn="b" rotWithShape="0" blurRad="127000" dist="76200" dir="2700000">
              <a:srgbClr val="000000">
                <a:alpha val="75000"/>
              </a:srgbClr>
            </a:outerShdw>
          </a:effectLst>
        </p:spPr>
        <p:txBody>
          <a:bodyPr lIns="203200" tIns="203200" rIns="203200" bIns="203200"/>
          <a:lstStyle/>
          <a:p>
            <a:pPr marL="7224" marR="7224" defTabSz="1295400">
              <a:lnSpc>
                <a:spcPct val="120000"/>
              </a:lnSpc>
              <a:defRPr b="1" sz="2000">
                <a:uFill>
                  <a:solidFill>
                    <a:srgbClr val="000000"/>
                  </a:solidFill>
                </a:uFill>
              </a:defRPr>
            </a:pPr>
          </a:p>
        </p:txBody>
      </p:sp>
      <p:sp>
        <p:nvSpPr>
          <p:cNvPr id="2428" name="Please give an example to show the best case of the quick union…"/>
          <p:cNvSpPr txBox="1"/>
          <p:nvPr/>
        </p:nvSpPr>
        <p:spPr>
          <a:xfrm>
            <a:off x="701512" y="4963532"/>
            <a:ext cx="4630450"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pPr>
            <a:r>
              <a:t>Please give an example to show the </a:t>
            </a:r>
            <a:r>
              <a:rPr b="1">
                <a:solidFill>
                  <a:schemeClr val="accent5"/>
                </a:solidFill>
              </a:rPr>
              <a:t>best</a:t>
            </a:r>
            <a:r>
              <a:t> case of the quick union…</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0" name="Quick-union is also too slow"/>
          <p:cNvSpPr txBox="1"/>
          <p:nvPr>
            <p:ph type="title"/>
          </p:nvPr>
        </p:nvSpPr>
        <p:spPr>
          <a:prstGeom prst="rect">
            <a:avLst/>
          </a:prstGeom>
        </p:spPr>
        <p:txBody>
          <a:bodyPr/>
          <a:lstStyle/>
          <a:p>
            <a:pPr/>
            <a:r>
              <a:t>Quick-union is also too slow</a:t>
            </a:r>
          </a:p>
        </p:txBody>
      </p:sp>
      <p:sp>
        <p:nvSpPr>
          <p:cNvPr id="2431" name="Cost model.  Number of array accesses (for read or write).…"/>
          <p:cNvSpPr txBox="1"/>
          <p:nvPr>
            <p:ph type="body" idx="1"/>
          </p:nvPr>
        </p:nvSpPr>
        <p:spPr>
          <a:prstGeom prst="rect">
            <a:avLst/>
          </a:prstGeom>
        </p:spPr>
        <p:txBody>
          <a:bodyPr/>
          <a:lstStyle/>
          <a:p>
            <a:pPr indent="127000"/>
            <a:r>
              <a:t>Cost model. </a:t>
            </a:r>
            <a:r>
              <a:t> Number of array accesses (for read or write).</a:t>
            </a:r>
          </a:p>
          <a:p>
            <a:pPr indent="127000"/>
            <a:br/>
            <a:br/>
            <a:br/>
            <a:br/>
            <a:br/>
            <a:br/>
            <a:br/>
            <a:br/>
            <a:r>
              <a:t>Quick-find defect.</a:t>
            </a:r>
          </a:p>
          <a:p>
            <a:pPr lvl="1" marL="1003300" indent="-368300"/>
            <a:r>
              <a:t>Union too expensive (</a:t>
            </a:r>
            <a:r>
              <a:rPr i="1">
                <a:latin typeface="Times New Roman"/>
                <a:ea typeface="Times New Roman"/>
                <a:cs typeface="Times New Roman"/>
                <a:sym typeface="Times New Roman"/>
              </a:rPr>
              <a:t>N</a:t>
            </a:r>
            <a:r>
              <a:t> array accesses).</a:t>
            </a:r>
          </a:p>
          <a:p>
            <a:pPr lvl="1" marL="1003300" indent="-368300"/>
            <a:r>
              <a:t>Trees are flat, but too expensive to keep them flat.</a:t>
            </a:r>
          </a:p>
          <a:p>
            <a:pPr indent="127000"/>
            <a:br/>
            <a:r>
              <a:t>Quick-union defect.</a:t>
            </a:r>
          </a:p>
          <a:p>
            <a:pPr lvl="1" marL="1003300" indent="-368300"/>
            <a:r>
              <a:t>Trees can get tall.</a:t>
            </a:r>
          </a:p>
          <a:p>
            <a:pPr lvl="1" marL="1003300" indent="-368300"/>
            <a:r>
              <a:t>Find/connected too expensive (could be </a:t>
            </a:r>
            <a:r>
              <a:rPr i="1">
                <a:latin typeface="Times New Roman"/>
                <a:ea typeface="Times New Roman"/>
                <a:cs typeface="Times New Roman"/>
                <a:sym typeface="Times New Roman"/>
              </a:rPr>
              <a:t>N</a:t>
            </a:r>
            <a:r>
              <a:t> array accesses).</a:t>
            </a:r>
          </a:p>
        </p:txBody>
      </p:sp>
      <p:graphicFrame>
        <p:nvGraphicFramePr>
          <p:cNvPr id="2432" name="表格 1"/>
          <p:cNvGraphicFramePr/>
          <p:nvPr/>
        </p:nvGraphicFramePr>
        <p:xfrm>
          <a:off x="1295400" y="2439680"/>
          <a:ext cx="8509000" cy="184785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413000"/>
                <a:gridCol w="1524000"/>
                <a:gridCol w="1524000"/>
                <a:gridCol w="1524000"/>
                <a:gridCol w="1524000"/>
              </a:tblGrid>
              <a:tr h="615950">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algorithm</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initialize</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union</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find</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connected</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quick-find</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N</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1</a:t>
                      </a:r>
                    </a:p>
                  </a:txBody>
                  <a:tcPr marL="50800" marR="50800" marT="50800" marB="50800" anchor="ctr" anchorCtr="0" horzOverflow="overflow">
                    <a:lnR w="28575">
                      <a:miter lim="400000"/>
                    </a:lnR>
                  </a:tcPr>
                </a:tc>
              </a:tr>
              <a:tr h="615950">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quick-union</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solidFill>
                            <a:srgbClr val="8D3124"/>
                          </a:solidFill>
                          <a:uFill>
                            <a:solidFill>
                              <a:srgbClr val="000000"/>
                            </a:solidFill>
                          </a:uFill>
                        </a:rPr>
                        <a:t>N</a:t>
                      </a:r>
                    </a:p>
                  </a:txBody>
                  <a:tcPr marL="50800" marR="50800" marT="50800" marB="50800" anchor="ctr" anchorCtr="0" horzOverflow="overflow">
                    <a:lnB w="28575">
                      <a:miter lim="400000"/>
                    </a:lnB>
                  </a:tcPr>
                </a:tc>
                <a:tc>
                  <a:txBody>
                    <a:bodyPr/>
                    <a:lstStyle/>
                    <a:p>
                      <a:pPr marL="58702" marR="58702" defTabSz="1295400">
                        <a:lnSpc>
                          <a:spcPct val="130000"/>
                        </a:lnSpc>
                        <a:defRPr sz="1800">
                          <a:solidFill>
                            <a:srgbClr val="8D3124"/>
                          </a:solidFill>
                        </a:defRPr>
                      </a:pPr>
                      <a:r>
                        <a:t>  N </a:t>
                      </a:r>
                      <a:r>
                        <a:rPr baseline="31999"/>
                        <a:t>†</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solidFill>
                            <a:srgbClr val="8D3124"/>
                          </a:solidFill>
                          <a:uFill>
                            <a:solidFill>
                              <a:srgbClr val="000000"/>
                            </a:solidFill>
                          </a:uFill>
                        </a:rPr>
                        <a:t>N</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solidFill>
                            <a:srgbClr val="8D3124"/>
                          </a:solidFill>
                          <a:uFill>
                            <a:solidFill>
                              <a:srgbClr val="000000"/>
                            </a:solidFill>
                          </a:uFill>
                        </a:rPr>
                        <a:t>N</a:t>
                      </a:r>
                    </a:p>
                  </a:txBody>
                  <a:tcPr marL="50800" marR="50800" marT="50800" marB="50800" anchor="ctr" anchorCtr="0" horzOverflow="overflow">
                    <a:lnR w="28575">
                      <a:miter lim="400000"/>
                    </a:lnR>
                    <a:lnB w="28575">
                      <a:miter lim="400000"/>
                    </a:lnB>
                  </a:tcPr>
                </a:tc>
              </a:tr>
            </a:tbl>
          </a:graphicData>
        </a:graphic>
      </p:graphicFrame>
      <p:sp>
        <p:nvSpPr>
          <p:cNvPr id="24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37" name="Group"/>
          <p:cNvGrpSpPr/>
          <p:nvPr/>
        </p:nvGrpSpPr>
        <p:grpSpPr>
          <a:xfrm>
            <a:off x="5003800" y="3848100"/>
            <a:ext cx="7073900" cy="1270000"/>
            <a:chOff x="0" y="0"/>
            <a:chExt cx="7073900" cy="1270000"/>
          </a:xfrm>
        </p:grpSpPr>
        <p:sp>
          <p:nvSpPr>
            <p:cNvPr id="2434" name="worst case"/>
            <p:cNvSpPr/>
            <p:nvPr/>
          </p:nvSpPr>
          <p:spPr>
            <a:xfrm>
              <a:off x="5803900" y="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worst case</a:t>
              </a:r>
            </a:p>
          </p:txBody>
        </p:sp>
        <p:sp>
          <p:nvSpPr>
            <p:cNvPr id="2435" name="Line"/>
            <p:cNvSpPr/>
            <p:nvPr/>
          </p:nvSpPr>
          <p:spPr>
            <a:xfrm>
              <a:off x="5067300" y="165100"/>
              <a:ext cx="622300" cy="12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sp>
          <p:nvSpPr>
            <p:cNvPr id="2436" name="† includes cost of finding roots"/>
            <p:cNvSpPr/>
            <p:nvPr/>
          </p:nvSpPr>
          <p:spPr>
            <a:xfrm>
              <a:off x="0" y="647700"/>
              <a:ext cx="48514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 includes cost of finding roots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31">
                                            <p:txEl>
                                              <p:pRg st="1" end="1"/>
                                            </p:txEl>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31">
                                            <p:txEl>
                                              <p:pRg st="2" end="2"/>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43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431">
                                            <p:txEl>
                                              <p:pRg st="4" end="4"/>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431">
                                            <p:txEl>
                                              <p:pRg st="5" end="5"/>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243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431" grpId="1"/>
    </p:bld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9"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2440" name="Line"/>
          <p:cNvSpPr/>
          <p:nvPr/>
        </p:nvSpPr>
        <p:spPr>
          <a:xfrm>
            <a:off x="5638756" y="4000501"/>
            <a:ext cx="6516025" cy="1"/>
          </a:xfrm>
          <a:prstGeom prst="line">
            <a:avLst/>
          </a:prstGeom>
          <a:ln w="19050">
            <a:solidFill>
              <a:srgbClr val="000000"/>
            </a:solidFill>
          </a:ln>
        </p:spPr>
        <p:txBody>
          <a:bodyPr lIns="0" tIns="0" rIns="0" bIns="0"/>
          <a:lstStyle/>
          <a:p>
            <a:pPr>
              <a:defRPr sz="1200"/>
            </a:pPr>
          </a:p>
        </p:txBody>
      </p:sp>
      <p:sp>
        <p:nvSpPr>
          <p:cNvPr id="2441" name="Union-Find Problem"/>
          <p:cNvSpPr txBox="1"/>
          <p:nvPr>
            <p:ph type="title"/>
          </p:nvPr>
        </p:nvSpPr>
        <p:spPr>
          <a:prstGeom prst="rect">
            <a:avLst/>
          </a:prstGeom>
        </p:spPr>
        <p:txBody>
          <a:bodyPr/>
          <a:lstStyle/>
          <a:p>
            <a:pPr/>
            <a:r>
              <a:t>Union-Find Problem</a:t>
            </a:r>
          </a:p>
        </p:txBody>
      </p:sp>
      <p:sp>
        <p:nvSpPr>
          <p:cNvPr id="2442" name="dynamic connectivity…"/>
          <p:cNvSpPr txBox="1"/>
          <p:nvPr>
            <p:ph type="body" sz="half" idx="1"/>
          </p:nvPr>
        </p:nvSpPr>
        <p:spPr>
          <a:prstGeom prst="rect">
            <a:avLst/>
          </a:prstGeom>
        </p:spPr>
        <p:txBody>
          <a:bodyPr/>
          <a:lstStyle/>
          <a:p>
            <a:pPr marL="498263" indent="-317499"/>
            <a:r>
              <a:t>dynamic connectivity</a:t>
            </a:r>
          </a:p>
          <a:p>
            <a:pPr marL="498263" indent="-317499"/>
            <a:r>
              <a:t>quick find</a:t>
            </a:r>
          </a:p>
          <a:p>
            <a:pPr marL="498263" indent="-317499"/>
            <a:r>
              <a:t>quick union</a:t>
            </a:r>
          </a:p>
          <a:p>
            <a:pPr lvl="1" marL="443088"/>
            <a:r>
              <a:t>weighted quick union</a:t>
            </a:r>
          </a:p>
          <a:p>
            <a:pPr marL="498263" indent="-317499"/>
            <a:r>
              <a:t>applications</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45" name="Where is the problem ??"/>
          <p:cNvSpPr txBox="1"/>
          <p:nvPr>
            <p:ph type="title"/>
          </p:nvPr>
        </p:nvSpPr>
        <p:spPr>
          <a:prstGeom prst="rect">
            <a:avLst/>
          </a:prstGeom>
        </p:spPr>
        <p:txBody>
          <a:bodyPr/>
          <a:lstStyle/>
          <a:p>
            <a:pPr/>
            <a:r>
              <a:t>Where is the problem ??</a:t>
            </a:r>
          </a:p>
        </p:txBody>
      </p:sp>
      <p:pic>
        <p:nvPicPr>
          <p:cNvPr id="2446" name="Image" descr="Image"/>
          <p:cNvPicPr>
            <a:picLocks noChangeAspect="1"/>
          </p:cNvPicPr>
          <p:nvPr/>
        </p:nvPicPr>
        <p:blipFill>
          <a:blip r:embed="rId2">
            <a:extLst/>
          </a:blip>
          <a:stretch>
            <a:fillRect/>
          </a:stretch>
        </p:blipFill>
        <p:spPr>
          <a:xfrm>
            <a:off x="871211" y="1168292"/>
            <a:ext cx="7968779" cy="3962969"/>
          </a:xfrm>
          <a:prstGeom prst="rect">
            <a:avLst/>
          </a:prstGeom>
          <a:ln w="12700"/>
        </p:spPr>
      </p:pic>
      <p:pic>
        <p:nvPicPr>
          <p:cNvPr id="2447" name="Image" descr="Image"/>
          <p:cNvPicPr>
            <a:picLocks noChangeAspect="1"/>
          </p:cNvPicPr>
          <p:nvPr/>
        </p:nvPicPr>
        <p:blipFill>
          <a:blip r:embed="rId3">
            <a:extLst/>
          </a:blip>
          <a:stretch>
            <a:fillRect/>
          </a:stretch>
        </p:blipFill>
        <p:spPr>
          <a:xfrm>
            <a:off x="994937" y="7267732"/>
            <a:ext cx="1981201" cy="2247901"/>
          </a:xfrm>
          <a:prstGeom prst="rect">
            <a:avLst/>
          </a:prstGeom>
          <a:ln w="12700"/>
        </p:spPr>
      </p:pic>
      <p:pic>
        <p:nvPicPr>
          <p:cNvPr id="2448" name="Image" descr="Image"/>
          <p:cNvPicPr>
            <a:picLocks noChangeAspect="1"/>
          </p:cNvPicPr>
          <p:nvPr/>
        </p:nvPicPr>
        <p:blipFill>
          <a:blip r:embed="rId4">
            <a:extLst/>
          </a:blip>
          <a:stretch>
            <a:fillRect/>
          </a:stretch>
        </p:blipFill>
        <p:spPr>
          <a:xfrm>
            <a:off x="3234083" y="6370380"/>
            <a:ext cx="1765301" cy="1879601"/>
          </a:xfrm>
          <a:prstGeom prst="rect">
            <a:avLst/>
          </a:prstGeom>
          <a:ln w="12700"/>
        </p:spPr>
      </p:pic>
      <p:pic>
        <p:nvPicPr>
          <p:cNvPr id="2449" name="Image" descr="Image"/>
          <p:cNvPicPr>
            <a:picLocks noChangeAspect="1"/>
          </p:cNvPicPr>
          <p:nvPr/>
        </p:nvPicPr>
        <p:blipFill>
          <a:blip r:embed="rId3">
            <a:extLst/>
          </a:blip>
          <a:stretch>
            <a:fillRect/>
          </a:stretch>
        </p:blipFill>
        <p:spPr>
          <a:xfrm>
            <a:off x="7181531" y="6384105"/>
            <a:ext cx="1981201" cy="2247901"/>
          </a:xfrm>
          <a:prstGeom prst="rect">
            <a:avLst/>
          </a:prstGeom>
          <a:ln w="12700"/>
        </p:spPr>
      </p:pic>
      <p:pic>
        <p:nvPicPr>
          <p:cNvPr id="2450" name="Image" descr="Image"/>
          <p:cNvPicPr>
            <a:picLocks noChangeAspect="1"/>
          </p:cNvPicPr>
          <p:nvPr/>
        </p:nvPicPr>
        <p:blipFill>
          <a:blip r:embed="rId4">
            <a:extLst/>
          </a:blip>
          <a:stretch>
            <a:fillRect/>
          </a:stretch>
        </p:blipFill>
        <p:spPr>
          <a:xfrm>
            <a:off x="9532008" y="6854535"/>
            <a:ext cx="1765301" cy="1879601"/>
          </a:xfrm>
          <a:prstGeom prst="rect">
            <a:avLst/>
          </a:prstGeom>
          <a:ln w="12700"/>
        </p:spPr>
      </p:pic>
      <p:sp>
        <p:nvSpPr>
          <p:cNvPr id="2451" name="Line"/>
          <p:cNvSpPr/>
          <p:nvPr/>
        </p:nvSpPr>
        <p:spPr>
          <a:xfrm flipV="1">
            <a:off x="2145759" y="6645893"/>
            <a:ext cx="1394255" cy="790345"/>
          </a:xfrm>
          <a:prstGeom prst="line">
            <a:avLst/>
          </a:prstGeom>
          <a:ln w="25400">
            <a:solidFill>
              <a:srgbClr val="8D3124"/>
            </a:solidFill>
          </a:ln>
        </p:spPr>
        <p:txBody>
          <a:bodyPr lIns="0" tIns="0" rIns="0" bIns="0"/>
          <a:lstStyle/>
          <a:p>
            <a:pPr marL="7224" marR="7224" defTabSz="1295400">
              <a:lnSpc>
                <a:spcPct val="120000"/>
              </a:lnSpc>
              <a:defRPr b="1" sz="2000">
                <a:uFill>
                  <a:solidFill>
                    <a:srgbClr val="000000"/>
                  </a:solidFill>
                </a:uFill>
              </a:defRPr>
            </a:pPr>
          </a:p>
        </p:txBody>
      </p:sp>
      <p:sp>
        <p:nvSpPr>
          <p:cNvPr id="2452" name="Line"/>
          <p:cNvSpPr/>
          <p:nvPr/>
        </p:nvSpPr>
        <p:spPr>
          <a:xfrm flipH="1" flipV="1">
            <a:off x="8410762" y="6632315"/>
            <a:ext cx="1428973" cy="359638"/>
          </a:xfrm>
          <a:prstGeom prst="line">
            <a:avLst/>
          </a:prstGeom>
          <a:ln w="25400">
            <a:solidFill>
              <a:srgbClr val="8D3124"/>
            </a:solidFill>
          </a:ln>
        </p:spPr>
        <p:txBody>
          <a:bodyPr lIns="0" tIns="0" rIns="0" bIns="0"/>
          <a:lstStyle/>
          <a:p>
            <a:pPr marL="7224" marR="7224" defTabSz="1295400">
              <a:lnSpc>
                <a:spcPct val="120000"/>
              </a:lnSpc>
              <a:defRPr b="1" sz="2000">
                <a:uFill>
                  <a:solidFill>
                    <a:srgbClr val="000000"/>
                  </a:solidFill>
                </a:uFill>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165" name="Line"/>
          <p:cNvSpPr/>
          <p:nvPr/>
        </p:nvSpPr>
        <p:spPr>
          <a:xfrm>
            <a:off x="5638756" y="4000501"/>
            <a:ext cx="6516025" cy="1"/>
          </a:xfrm>
          <a:prstGeom prst="line">
            <a:avLst/>
          </a:prstGeom>
          <a:ln w="19050">
            <a:solidFill>
              <a:srgbClr val="000000"/>
            </a:solidFill>
          </a:ln>
        </p:spPr>
        <p:txBody>
          <a:bodyPr lIns="0" tIns="0" rIns="0" bIns="0"/>
          <a:lstStyle/>
          <a:p>
            <a:pPr>
              <a:defRPr sz="1200"/>
            </a:pPr>
          </a:p>
        </p:txBody>
      </p:sp>
      <p:sp>
        <p:nvSpPr>
          <p:cNvPr id="166" name="Union-Find Algorithm"/>
          <p:cNvSpPr txBox="1"/>
          <p:nvPr>
            <p:ph type="title"/>
          </p:nvPr>
        </p:nvSpPr>
        <p:spPr>
          <a:prstGeom prst="rect">
            <a:avLst/>
          </a:prstGeom>
        </p:spPr>
        <p:txBody>
          <a:bodyPr/>
          <a:lstStyle/>
          <a:p>
            <a:pPr/>
            <a:r>
              <a:t>Union-Find Algorithm</a:t>
            </a:r>
          </a:p>
        </p:txBody>
      </p:sp>
      <p:sp>
        <p:nvSpPr>
          <p:cNvPr id="167" name="dynamic connectivity…"/>
          <p:cNvSpPr txBox="1"/>
          <p:nvPr>
            <p:ph type="body" sz="half" idx="1"/>
          </p:nvPr>
        </p:nvSpPr>
        <p:spPr>
          <a:prstGeom prst="rect">
            <a:avLst/>
          </a:prstGeom>
        </p:spPr>
        <p:txBody>
          <a:bodyPr/>
          <a:lstStyle/>
          <a:p>
            <a:pPr marL="498263" indent="-317499"/>
            <a:r>
              <a:t>dynamic connectivity</a:t>
            </a:r>
          </a:p>
          <a:p>
            <a:pPr lvl="1" marL="443088"/>
            <a:r>
              <a:t>quick find</a:t>
            </a:r>
          </a:p>
          <a:p>
            <a:pPr marL="498263" indent="-317499"/>
            <a:r>
              <a:t>quick union</a:t>
            </a:r>
          </a:p>
          <a:p>
            <a:pPr marL="498263" indent="-317499"/>
            <a:r>
              <a:t>improvements</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4" name="Improvement 1:  weighting"/>
          <p:cNvSpPr txBox="1"/>
          <p:nvPr>
            <p:ph type="title"/>
          </p:nvPr>
        </p:nvSpPr>
        <p:spPr>
          <a:prstGeom prst="rect">
            <a:avLst/>
          </a:prstGeom>
        </p:spPr>
        <p:txBody>
          <a:bodyPr/>
          <a:lstStyle/>
          <a:p>
            <a:pPr/>
            <a:r>
              <a:t>Improvement 1:  weighting</a:t>
            </a:r>
          </a:p>
        </p:txBody>
      </p:sp>
      <p:sp>
        <p:nvSpPr>
          <p:cNvPr id="2455" name="Weighted quick-union.…"/>
          <p:cNvSpPr txBox="1"/>
          <p:nvPr>
            <p:ph type="body" idx="1"/>
          </p:nvPr>
        </p:nvSpPr>
        <p:spPr>
          <a:xfrm>
            <a:off x="812800" y="1270000"/>
            <a:ext cx="11379200" cy="5034415"/>
          </a:xfrm>
          <a:prstGeom prst="rect">
            <a:avLst/>
          </a:prstGeom>
        </p:spPr>
        <p:txBody>
          <a:bodyPr/>
          <a:lstStyle/>
          <a:p>
            <a:pPr indent="127000"/>
            <a:r>
              <a:t>Weighted quick-union.</a:t>
            </a:r>
          </a:p>
          <a:p>
            <a:pPr lvl="1" marL="1003300" indent="-368300"/>
            <a:r>
              <a:t>Modify quick-union to avoid tall trees.</a:t>
            </a:r>
          </a:p>
          <a:p>
            <a:pPr lvl="1" marL="1003300" indent="-368300"/>
            <a:r>
              <a:t>Keep track of size of each tree (number of objects).</a:t>
            </a:r>
          </a:p>
          <a:p>
            <a:pPr lvl="1" marL="1003300" indent="-368300"/>
            <a:r>
              <a:t>Balance by linking root of smaller tree to root of larger tree.</a:t>
            </a:r>
          </a:p>
        </p:txBody>
      </p:sp>
      <p:sp>
        <p:nvSpPr>
          <p:cNvPr id="24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57" name="QUweighted.pdf" descr="QUweighted.pdf"/>
          <p:cNvPicPr>
            <a:picLocks noChangeAspect="1"/>
          </p:cNvPicPr>
          <p:nvPr/>
        </p:nvPicPr>
        <p:blipFill>
          <a:blip r:embed="rId3">
            <a:extLst/>
          </a:blip>
          <a:srcRect l="0" t="0" r="0" b="7564"/>
          <a:stretch>
            <a:fillRect/>
          </a:stretch>
        </p:blipFill>
        <p:spPr>
          <a:xfrm>
            <a:off x="2770535" y="4090675"/>
            <a:ext cx="5998581" cy="4519925"/>
          </a:xfrm>
          <a:prstGeom prst="rect">
            <a:avLst/>
          </a:prstGeom>
          <a:ln w="12700"/>
        </p:spPr>
      </p:pic>
      <p:pic>
        <p:nvPicPr>
          <p:cNvPr id="2458" name="Image" descr="Image"/>
          <p:cNvPicPr>
            <a:picLocks noChangeAspect="1"/>
          </p:cNvPicPr>
          <p:nvPr/>
        </p:nvPicPr>
        <p:blipFill>
          <a:blip r:embed="rId4">
            <a:extLst/>
          </a:blip>
          <a:stretch>
            <a:fillRect/>
          </a:stretch>
        </p:blipFill>
        <p:spPr>
          <a:xfrm>
            <a:off x="9194062" y="4256082"/>
            <a:ext cx="3687558" cy="1556724"/>
          </a:xfrm>
          <a:prstGeom prst="rect">
            <a:avLst/>
          </a:prstGeom>
          <a:ln w="12700"/>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2" name="Weighted quick-union:  Java implementation"/>
          <p:cNvSpPr txBox="1"/>
          <p:nvPr>
            <p:ph type="title"/>
          </p:nvPr>
        </p:nvSpPr>
        <p:spPr>
          <a:prstGeom prst="rect">
            <a:avLst/>
          </a:prstGeom>
        </p:spPr>
        <p:txBody>
          <a:bodyPr/>
          <a:lstStyle/>
          <a:p>
            <a:pPr/>
            <a:r>
              <a:t>Weighted quick-union:  Java implementation</a:t>
            </a:r>
          </a:p>
        </p:txBody>
      </p:sp>
      <p:sp>
        <p:nvSpPr>
          <p:cNvPr id="2463" name="Data structure.  Same as quick-union, but maintain extra array sz[i] to count number of objects in the tree rooted at i.…"/>
          <p:cNvSpPr txBox="1"/>
          <p:nvPr>
            <p:ph type="body" idx="1"/>
          </p:nvPr>
        </p:nvSpPr>
        <p:spPr>
          <a:prstGeom prst="rect">
            <a:avLst/>
          </a:prstGeom>
        </p:spPr>
        <p:txBody>
          <a:bodyPr/>
          <a:lstStyle/>
          <a:p>
            <a:pPr indent="127000"/>
            <a:r>
              <a:t>Data structure.  </a:t>
            </a:r>
            <a:r>
              <a:t>Same as quick-union, but maintain extra array </a:t>
            </a:r>
            <a:r>
              <a:rPr sz="2000">
                <a:latin typeface="Lucida Sans Typewriter Regular"/>
                <a:ea typeface="Lucida Sans Typewriter Regular"/>
                <a:cs typeface="Lucida Sans Typewriter Regular"/>
                <a:sym typeface="Lucida Sans Typewriter Regular"/>
              </a:rPr>
              <a:t>sz[i]</a:t>
            </a:r>
            <a:br>
              <a:rPr b="1" sz="2000">
                <a:latin typeface="+mn-lt"/>
                <a:ea typeface="+mn-ea"/>
                <a:cs typeface="+mn-cs"/>
                <a:sym typeface="Helvetica"/>
              </a:rPr>
            </a:br>
            <a:r>
              <a:t>to count number of objects in the tree rooted at </a:t>
            </a:r>
            <a:r>
              <a:rPr sz="2000">
                <a:latin typeface="Lucida Sans Typewriter Regular"/>
                <a:ea typeface="Lucida Sans Typewriter Regular"/>
                <a:cs typeface="Lucida Sans Typewriter Regular"/>
                <a:sym typeface="Lucida Sans Typewriter Regular"/>
              </a:rPr>
              <a:t>i</a:t>
            </a:r>
            <a:r>
              <a:t>.</a:t>
            </a:r>
          </a:p>
          <a:p>
            <a:pPr indent="127000"/>
            <a:br/>
            <a:r>
              <a:t>Find/connected</a:t>
            </a:r>
            <a:r>
              <a:t>.  </a:t>
            </a:r>
            <a:r>
              <a:t>Identical to quick-union.</a:t>
            </a:r>
          </a:p>
          <a:p>
            <a:pPr indent="127000"/>
            <a:r>
              <a:t>Union.  </a:t>
            </a:r>
            <a:r>
              <a:t>Modify quick-union to:</a:t>
            </a:r>
          </a:p>
          <a:p>
            <a:pPr lvl="1" marL="1003300" indent="-368300"/>
            <a:r>
              <a:t>Link root of smaller tree to root of larger tree.</a:t>
            </a:r>
          </a:p>
          <a:p>
            <a:pPr lvl="1" marL="1003300" indent="-368300"/>
            <a:r>
              <a:t>Update the </a:t>
            </a:r>
            <a:r>
              <a:rPr sz="2000">
                <a:latin typeface="Lucida Sans Typewriter Regular"/>
                <a:ea typeface="Lucida Sans Typewriter Regular"/>
                <a:cs typeface="Lucida Sans Typewriter Regular"/>
                <a:sym typeface="Lucida Sans Typewriter Regular"/>
              </a:rPr>
              <a:t>sz[]</a:t>
            </a:r>
            <a:r>
              <a:t> array.</a:t>
            </a:r>
          </a:p>
        </p:txBody>
      </p:sp>
      <p:sp>
        <p:nvSpPr>
          <p:cNvPr id="2464" name="int proot = find(p);…"/>
          <p:cNvSpPr/>
          <p:nvPr/>
        </p:nvSpPr>
        <p:spPr>
          <a:xfrm>
            <a:off x="403099" y="5272824"/>
            <a:ext cx="12002198" cy="4368801"/>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50000"/>
              </a:lnSpc>
              <a:defRPr sz="2000">
                <a:uFill>
                  <a:solidFill>
                    <a:srgbClr val="000000"/>
                  </a:solidFill>
                </a:uFill>
                <a:latin typeface="Lucida Sans Typewriter Regular"/>
                <a:ea typeface="Lucida Sans Typewriter Regular"/>
                <a:cs typeface="Lucida Sans Typewriter Regular"/>
                <a:sym typeface="Lucida Sans Typewriter Regular"/>
              </a:defRPr>
            </a:pPr>
            <a:r>
              <a:t> int proot = find(p);</a:t>
            </a:r>
          </a:p>
          <a:p>
            <a:pPr marL="7224" marR="7224" defTabSz="1295400">
              <a:lnSpc>
                <a:spcPct val="150000"/>
              </a:lnSpc>
              <a:defRPr sz="2000">
                <a:uFill>
                  <a:solidFill>
                    <a:srgbClr val="000000"/>
                  </a:solidFill>
                </a:uFill>
                <a:latin typeface="Lucida Sans Typewriter Regular"/>
                <a:ea typeface="Lucida Sans Typewriter Regular"/>
                <a:cs typeface="Lucida Sans Typewriter Regular"/>
                <a:sym typeface="Lucida Sans Typewriter Regular"/>
              </a:defRPr>
            </a:pPr>
            <a:r>
              <a:t> int qroot = find(q);</a:t>
            </a:r>
          </a:p>
          <a:p>
            <a:pPr marL="7224" marR="7224" defTabSz="1295400">
              <a:lnSpc>
                <a:spcPct val="150000"/>
              </a:lnSpc>
              <a:defRPr sz="2000">
                <a:uFill>
                  <a:solidFill>
                    <a:srgbClr val="000000"/>
                  </a:solidFill>
                </a:uFill>
                <a:latin typeface="Lucida Sans Typewriter Regular"/>
                <a:ea typeface="Lucida Sans Typewriter Regular"/>
                <a:cs typeface="Lucida Sans Typewriter Regular"/>
                <a:sym typeface="Lucida Sans Typewriter Regular"/>
              </a:defRPr>
            </a:pPr>
            <a:r>
              <a:t> </a:t>
            </a:r>
          </a:p>
          <a:p>
            <a:pPr marL="7224" marR="7224" defTabSz="1295400">
              <a:lnSpc>
                <a:spcPct val="150000"/>
              </a:lnSpc>
              <a:defRPr sz="2000">
                <a:uFill>
                  <a:solidFill>
                    <a:srgbClr val="000000"/>
                  </a:solidFill>
                </a:uFill>
                <a:latin typeface="Lucida Sans Typewriter Regular"/>
                <a:ea typeface="Lucida Sans Typewriter Regular"/>
                <a:cs typeface="Lucida Sans Typewriter Regular"/>
                <a:sym typeface="Lucida Sans Typewriter Regular"/>
              </a:defRPr>
            </a:pPr>
            <a:r>
              <a:t> if  (sz[proot] &lt; sz[qroot]) { </a:t>
            </a:r>
          </a:p>
          <a:p>
            <a:pPr lvl="1" marL="7224" marR="7224" indent="381000" defTabSz="1295400">
              <a:lnSpc>
                <a:spcPct val="150000"/>
              </a:lnSpc>
              <a:defRPr sz="2000">
                <a:uFill>
                  <a:solidFill>
                    <a:srgbClr val="000000"/>
                  </a:solidFill>
                </a:uFill>
                <a:latin typeface="Lucida Sans Typewriter Regular"/>
                <a:ea typeface="Lucida Sans Typewriter Regular"/>
                <a:cs typeface="Lucida Sans Typewriter Regular"/>
                <a:sym typeface="Lucida Sans Typewriter Regular"/>
              </a:defRPr>
            </a:pPr>
            <a:r>
              <a:t>     id[proot] = qroot; </a:t>
            </a:r>
          </a:p>
          <a:p>
            <a:pPr lvl="1" marL="7224" marR="7224" indent="381000" defTabSz="1295400">
              <a:lnSpc>
                <a:spcPct val="150000"/>
              </a:lnSpc>
              <a:defRPr sz="2000">
                <a:uFill>
                  <a:solidFill>
                    <a:srgbClr val="000000"/>
                  </a:solidFill>
                </a:uFill>
                <a:latin typeface="Lucida Sans Typewriter Regular"/>
                <a:ea typeface="Lucida Sans Typewriter Regular"/>
                <a:cs typeface="Lucida Sans Typewriter Regular"/>
                <a:sym typeface="Lucida Sans Typewriter Regular"/>
              </a:defRPr>
            </a:pPr>
            <a:r>
              <a:t>     sz[qroot] += sz[proot]; } </a:t>
            </a:r>
          </a:p>
          <a:p>
            <a:pPr marL="7224" marR="7224" defTabSz="1295400">
              <a:lnSpc>
                <a:spcPct val="150000"/>
              </a:lnSpc>
              <a:defRPr sz="2000">
                <a:uFill>
                  <a:solidFill>
                    <a:srgbClr val="000000"/>
                  </a:solidFill>
                </a:uFill>
                <a:latin typeface="Lucida Sans Typewriter Regular"/>
                <a:ea typeface="Lucida Sans Typewriter Regular"/>
                <a:cs typeface="Lucida Sans Typewriter Regular"/>
                <a:sym typeface="Lucida Sans Typewriter Regular"/>
              </a:defRPr>
            </a:pPr>
            <a:r>
              <a:t> else     { </a:t>
            </a:r>
          </a:p>
          <a:p>
            <a:pPr lvl="3" marL="7224" marR="7224" indent="1143000" defTabSz="1295400">
              <a:lnSpc>
                <a:spcPct val="150000"/>
              </a:lnSpc>
              <a:defRPr sz="2000">
                <a:uFill>
                  <a:solidFill>
                    <a:srgbClr val="000000"/>
                  </a:solidFill>
                </a:uFill>
                <a:latin typeface="Lucida Sans Typewriter Regular"/>
                <a:ea typeface="Lucida Sans Typewriter Regular"/>
                <a:cs typeface="Lucida Sans Typewriter Regular"/>
                <a:sym typeface="Lucida Sans Typewriter Regular"/>
              </a:defRPr>
            </a:pPr>
            <a:r>
              <a:t>id[qroot] = proot; </a:t>
            </a:r>
          </a:p>
          <a:p>
            <a:pPr lvl="3" marL="7224" marR="7224" indent="1143000" defTabSz="1295400">
              <a:lnSpc>
                <a:spcPct val="150000"/>
              </a:lnSpc>
              <a:defRPr sz="2000">
                <a:uFill>
                  <a:solidFill>
                    <a:srgbClr val="000000"/>
                  </a:solidFill>
                </a:uFill>
                <a:latin typeface="Lucida Sans Typewriter Regular"/>
                <a:ea typeface="Lucida Sans Typewriter Regular"/>
                <a:cs typeface="Lucida Sans Typewriter Regular"/>
                <a:sym typeface="Lucida Sans Typewriter Regular"/>
              </a:defRPr>
            </a:pPr>
            <a:r>
              <a:t>sz[proot] += sz[qroot]; }  </a:t>
            </a:r>
          </a:p>
        </p:txBody>
      </p:sp>
      <p:sp>
        <p:nvSpPr>
          <p:cNvPr id="24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463">
                                            <p:txEl>
                                              <p:pRg st="2" end="2"/>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463">
                                            <p:txEl>
                                              <p:pRg st="3" end="3"/>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463">
                                            <p:txEl>
                                              <p:pRg st="4" end="4"/>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2" fill="hold">
                                  <p:stCondLst>
                                    <p:cond delay="0"/>
                                  </p:stCondLst>
                                  <p:iterate type="el" backwards="0">
                                    <p:tmAbs val="0"/>
                                  </p:iterate>
                                  <p:childTnLst>
                                    <p:set>
                                      <p:cBhvr>
                                        <p:cTn id="17" fill="hold"/>
                                        <p:tgtEl>
                                          <p:spTgt spid="2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4" grpId="2"/>
      <p:bldP build="p" bldLvl="1" animBg="1" rev="0" advAuto="0" spid="2463" grpId="1"/>
    </p:bldLst>
  </p:timing>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7" name="Weighted quick-union demo"/>
          <p:cNvSpPr txBox="1"/>
          <p:nvPr>
            <p:ph type="title"/>
          </p:nvPr>
        </p:nvSpPr>
        <p:spPr>
          <a:prstGeom prst="rect">
            <a:avLst/>
          </a:prstGeom>
        </p:spPr>
        <p:txBody>
          <a:bodyPr/>
          <a:lstStyle/>
          <a:p>
            <a:pPr/>
            <a:r>
              <a:t>Weighted quick-union demo</a:t>
            </a:r>
          </a:p>
        </p:txBody>
      </p:sp>
      <p:sp>
        <p:nvSpPr>
          <p:cNvPr id="2468"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469" name="1"/>
          <p:cNvSpPr/>
          <p:nvPr/>
        </p:nvSpPr>
        <p:spPr>
          <a:xfrm>
            <a:off x="2705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470" name="2"/>
          <p:cNvSpPr/>
          <p:nvPr/>
        </p:nvSpPr>
        <p:spPr>
          <a:xfrm>
            <a:off x="3670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471" name="3"/>
          <p:cNvSpPr/>
          <p:nvPr/>
        </p:nvSpPr>
        <p:spPr>
          <a:xfrm>
            <a:off x="4635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472" name="4"/>
          <p:cNvSpPr/>
          <p:nvPr/>
        </p:nvSpPr>
        <p:spPr>
          <a:xfrm>
            <a:off x="5600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473" name="5"/>
          <p:cNvSpPr/>
          <p:nvPr/>
        </p:nvSpPr>
        <p:spPr>
          <a:xfrm>
            <a:off x="6565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474" name="6"/>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475" name="7"/>
          <p:cNvSpPr/>
          <p:nvPr/>
        </p:nvSpPr>
        <p:spPr>
          <a:xfrm>
            <a:off x="8496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476" name="8"/>
          <p:cNvSpPr/>
          <p:nvPr/>
        </p:nvSpPr>
        <p:spPr>
          <a:xfrm>
            <a:off x="9461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477" name="9"/>
          <p:cNvSpPr/>
          <p:nvPr/>
        </p:nvSpPr>
        <p:spPr>
          <a:xfrm>
            <a:off x="10426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478" name="union(4,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union(4, 3)</a:t>
            </a:r>
          </a:p>
        </p:txBody>
      </p:sp>
      <p:grpSp>
        <p:nvGrpSpPr>
          <p:cNvPr id="2500" name="Group"/>
          <p:cNvGrpSpPr/>
          <p:nvPr/>
        </p:nvGrpSpPr>
        <p:grpSpPr>
          <a:xfrm>
            <a:off x="3657599" y="8432800"/>
            <a:ext cx="5791201" cy="889000"/>
            <a:chOff x="0" y="0"/>
            <a:chExt cx="5791200" cy="889000"/>
          </a:xfrm>
        </p:grpSpPr>
        <p:sp>
          <p:nvSpPr>
            <p:cNvPr id="2479"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480"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48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48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483"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484" name="3"/>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3</a:t>
              </a:r>
            </a:p>
          </p:txBody>
        </p:sp>
        <p:sp>
          <p:nvSpPr>
            <p:cNvPr id="248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48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487"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488"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48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49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491"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492"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49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49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495"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496"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249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49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49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2" name="Line"/>
          <p:cNvSpPr/>
          <p:nvPr/>
        </p:nvSpPr>
        <p:spPr>
          <a:xfrm>
            <a:off x="5866229" y="5078558"/>
            <a:ext cx="1" cy="1228017"/>
          </a:xfrm>
          <a:prstGeom prst="line">
            <a:avLst/>
          </a:prstGeom>
          <a:ln w="63500">
            <a:solidFill>
              <a:srgbClr val="8D3124"/>
            </a:solidFill>
          </a:ln>
        </p:spPr>
        <p:txBody>
          <a:bodyPr lIns="0" tIns="0" rIns="0" bIns="0"/>
          <a:lstStyle/>
          <a:p>
            <a:pPr>
              <a:defRPr sz="1200"/>
            </a:pPr>
          </a:p>
        </p:txBody>
      </p:sp>
      <p:sp>
        <p:nvSpPr>
          <p:cNvPr id="2503" name="Weighted quick-union demo"/>
          <p:cNvSpPr txBox="1"/>
          <p:nvPr>
            <p:ph type="title"/>
          </p:nvPr>
        </p:nvSpPr>
        <p:spPr>
          <a:prstGeom prst="rect">
            <a:avLst/>
          </a:prstGeom>
        </p:spPr>
        <p:txBody>
          <a:bodyPr/>
          <a:lstStyle/>
          <a:p>
            <a:pPr/>
            <a:r>
              <a:t>Weighted quick-union demo</a:t>
            </a:r>
          </a:p>
        </p:txBody>
      </p:sp>
      <p:sp>
        <p:nvSpPr>
          <p:cNvPr id="2504"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505" name="1"/>
          <p:cNvSpPr/>
          <p:nvPr/>
        </p:nvSpPr>
        <p:spPr>
          <a:xfrm>
            <a:off x="2705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506" name="2"/>
          <p:cNvSpPr/>
          <p:nvPr/>
        </p:nvSpPr>
        <p:spPr>
          <a:xfrm>
            <a:off x="3670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507" name="3"/>
          <p:cNvSpPr/>
          <p:nvPr/>
        </p:nvSpPr>
        <p:spPr>
          <a:xfrm>
            <a:off x="56007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508" name="5"/>
          <p:cNvSpPr/>
          <p:nvPr/>
        </p:nvSpPr>
        <p:spPr>
          <a:xfrm>
            <a:off x="6565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509" name="6"/>
          <p:cNvSpPr/>
          <p:nvPr/>
        </p:nvSpPr>
        <p:spPr>
          <a:xfrm>
            <a:off x="7531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510" name="7"/>
          <p:cNvSpPr/>
          <p:nvPr/>
        </p:nvSpPr>
        <p:spPr>
          <a:xfrm>
            <a:off x="8496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511" name="8"/>
          <p:cNvSpPr/>
          <p:nvPr/>
        </p:nvSpPr>
        <p:spPr>
          <a:xfrm>
            <a:off x="9461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512" name="9"/>
          <p:cNvSpPr/>
          <p:nvPr/>
        </p:nvSpPr>
        <p:spPr>
          <a:xfrm>
            <a:off x="10426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513" name="union(4, 3)"/>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union(4, 3)</a:t>
            </a:r>
          </a:p>
        </p:txBody>
      </p:sp>
      <p:sp>
        <p:nvSpPr>
          <p:cNvPr id="2514" name="4"/>
          <p:cNvSpPr/>
          <p:nvPr/>
        </p:nvSpPr>
        <p:spPr>
          <a:xfrm>
            <a:off x="5600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grpSp>
        <p:nvGrpSpPr>
          <p:cNvPr id="2536" name="Group"/>
          <p:cNvGrpSpPr/>
          <p:nvPr/>
        </p:nvGrpSpPr>
        <p:grpSpPr>
          <a:xfrm>
            <a:off x="3657599" y="8432800"/>
            <a:ext cx="5791201" cy="889000"/>
            <a:chOff x="0" y="0"/>
            <a:chExt cx="5791200" cy="889000"/>
          </a:xfrm>
        </p:grpSpPr>
        <p:sp>
          <p:nvSpPr>
            <p:cNvPr id="2515"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516"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51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51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519"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52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4</a:t>
              </a:r>
            </a:p>
          </p:txBody>
        </p:sp>
        <p:sp>
          <p:nvSpPr>
            <p:cNvPr id="252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52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523"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524"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52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52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52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528"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52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53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531"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532"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253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53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53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8" name="Weighted quick-union demo"/>
          <p:cNvSpPr txBox="1"/>
          <p:nvPr>
            <p:ph type="title"/>
          </p:nvPr>
        </p:nvSpPr>
        <p:spPr>
          <a:prstGeom prst="rect">
            <a:avLst/>
          </a:prstGeom>
        </p:spPr>
        <p:txBody>
          <a:bodyPr/>
          <a:lstStyle/>
          <a:p>
            <a:pPr/>
            <a:r>
              <a:t>Weighted quick-union demo</a:t>
            </a:r>
          </a:p>
        </p:txBody>
      </p:sp>
      <p:sp>
        <p:nvSpPr>
          <p:cNvPr id="2539"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540" name="1"/>
          <p:cNvSpPr/>
          <p:nvPr/>
        </p:nvSpPr>
        <p:spPr>
          <a:xfrm>
            <a:off x="281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541" name="2"/>
          <p:cNvSpPr/>
          <p:nvPr/>
        </p:nvSpPr>
        <p:spPr>
          <a:xfrm>
            <a:off x="3911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542" name="Line"/>
          <p:cNvSpPr/>
          <p:nvPr/>
        </p:nvSpPr>
        <p:spPr>
          <a:xfrm>
            <a:off x="5269329" y="5078558"/>
            <a:ext cx="1" cy="1228017"/>
          </a:xfrm>
          <a:prstGeom prst="line">
            <a:avLst/>
          </a:prstGeom>
          <a:ln w="25400">
            <a:solidFill>
              <a:srgbClr val="000000"/>
            </a:solidFill>
          </a:ln>
        </p:spPr>
        <p:txBody>
          <a:bodyPr lIns="0" tIns="0" rIns="0" bIns="0"/>
          <a:lstStyle/>
          <a:p>
            <a:pPr>
              <a:defRPr sz="1200"/>
            </a:pPr>
          </a:p>
        </p:txBody>
      </p:sp>
      <p:sp>
        <p:nvSpPr>
          <p:cNvPr id="2543" name="4"/>
          <p:cNvSpPr/>
          <p:nvPr/>
        </p:nvSpPr>
        <p:spPr>
          <a:xfrm>
            <a:off x="5003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544" name="3"/>
          <p:cNvSpPr/>
          <p:nvPr/>
        </p:nvSpPr>
        <p:spPr>
          <a:xfrm>
            <a:off x="5003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545" name="5"/>
          <p:cNvSpPr/>
          <p:nvPr/>
        </p:nvSpPr>
        <p:spPr>
          <a:xfrm>
            <a:off x="6096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546" name="6"/>
          <p:cNvSpPr/>
          <p:nvPr/>
        </p:nvSpPr>
        <p:spPr>
          <a:xfrm>
            <a:off x="718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547" name="7"/>
          <p:cNvSpPr/>
          <p:nvPr/>
        </p:nvSpPr>
        <p:spPr>
          <a:xfrm>
            <a:off x="8280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548" name="8"/>
          <p:cNvSpPr/>
          <p:nvPr/>
        </p:nvSpPr>
        <p:spPr>
          <a:xfrm>
            <a:off x="9372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549" name="9"/>
          <p:cNvSpPr/>
          <p:nvPr/>
        </p:nvSpPr>
        <p:spPr>
          <a:xfrm>
            <a:off x="10464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2571" name="Group"/>
          <p:cNvGrpSpPr/>
          <p:nvPr/>
        </p:nvGrpSpPr>
        <p:grpSpPr>
          <a:xfrm>
            <a:off x="3657599" y="8432800"/>
            <a:ext cx="5791201" cy="889000"/>
            <a:chOff x="0" y="0"/>
            <a:chExt cx="5791200" cy="889000"/>
          </a:xfrm>
        </p:grpSpPr>
        <p:sp>
          <p:nvSpPr>
            <p:cNvPr id="2550"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551"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552"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553"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554"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555"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556"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557"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558"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559"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560"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561"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562"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563"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564"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565"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566"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567"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2568"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569"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570"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3" name="Weighted quick-union demo"/>
          <p:cNvSpPr txBox="1"/>
          <p:nvPr>
            <p:ph type="title"/>
          </p:nvPr>
        </p:nvSpPr>
        <p:spPr>
          <a:prstGeom prst="rect">
            <a:avLst/>
          </a:prstGeom>
        </p:spPr>
        <p:txBody>
          <a:bodyPr/>
          <a:lstStyle/>
          <a:p>
            <a:pPr/>
            <a:r>
              <a:t>Weighted quick-union demo</a:t>
            </a:r>
          </a:p>
        </p:txBody>
      </p:sp>
      <p:sp>
        <p:nvSpPr>
          <p:cNvPr id="2574"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575" name="1"/>
          <p:cNvSpPr/>
          <p:nvPr/>
        </p:nvSpPr>
        <p:spPr>
          <a:xfrm>
            <a:off x="281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576" name="2"/>
          <p:cNvSpPr/>
          <p:nvPr/>
        </p:nvSpPr>
        <p:spPr>
          <a:xfrm>
            <a:off x="3911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577" name="5"/>
          <p:cNvSpPr/>
          <p:nvPr/>
        </p:nvSpPr>
        <p:spPr>
          <a:xfrm>
            <a:off x="6096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578" name="6"/>
          <p:cNvSpPr/>
          <p:nvPr/>
        </p:nvSpPr>
        <p:spPr>
          <a:xfrm>
            <a:off x="718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579" name="7"/>
          <p:cNvSpPr/>
          <p:nvPr/>
        </p:nvSpPr>
        <p:spPr>
          <a:xfrm>
            <a:off x="8280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580" name="8"/>
          <p:cNvSpPr/>
          <p:nvPr/>
        </p:nvSpPr>
        <p:spPr>
          <a:xfrm>
            <a:off x="9372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581" name="9"/>
          <p:cNvSpPr/>
          <p:nvPr/>
        </p:nvSpPr>
        <p:spPr>
          <a:xfrm>
            <a:off x="10464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582" name="Line"/>
          <p:cNvSpPr/>
          <p:nvPr/>
        </p:nvSpPr>
        <p:spPr>
          <a:xfrm>
            <a:off x="5269329" y="5078558"/>
            <a:ext cx="1" cy="1228017"/>
          </a:xfrm>
          <a:prstGeom prst="line">
            <a:avLst/>
          </a:prstGeom>
          <a:ln w="25400">
            <a:solidFill>
              <a:srgbClr val="000000"/>
            </a:solidFill>
          </a:ln>
        </p:spPr>
        <p:txBody>
          <a:bodyPr lIns="0" tIns="0" rIns="0" bIns="0"/>
          <a:lstStyle/>
          <a:p>
            <a:pPr>
              <a:defRPr sz="1200"/>
            </a:pPr>
          </a:p>
        </p:txBody>
      </p:sp>
      <p:sp>
        <p:nvSpPr>
          <p:cNvPr id="2583" name="4"/>
          <p:cNvSpPr/>
          <p:nvPr/>
        </p:nvSpPr>
        <p:spPr>
          <a:xfrm>
            <a:off x="5003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584" name="3"/>
          <p:cNvSpPr/>
          <p:nvPr/>
        </p:nvSpPr>
        <p:spPr>
          <a:xfrm>
            <a:off x="5003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585" name="union(3, 8)"/>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union(3, 8)</a:t>
            </a:r>
          </a:p>
        </p:txBody>
      </p:sp>
      <p:grpSp>
        <p:nvGrpSpPr>
          <p:cNvPr id="2607" name="Group"/>
          <p:cNvGrpSpPr/>
          <p:nvPr/>
        </p:nvGrpSpPr>
        <p:grpSpPr>
          <a:xfrm>
            <a:off x="3657599" y="8432800"/>
            <a:ext cx="5791201" cy="889000"/>
            <a:chOff x="0" y="0"/>
            <a:chExt cx="5791200" cy="889000"/>
          </a:xfrm>
        </p:grpSpPr>
        <p:sp>
          <p:nvSpPr>
            <p:cNvPr id="2586"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587"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588"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589"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590"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591"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592"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593"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594"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595"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596"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597"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598"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599"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600"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601"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602" name="8"/>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8</a:t>
              </a:r>
            </a:p>
          </p:txBody>
        </p:sp>
        <p:sp>
          <p:nvSpPr>
            <p:cNvPr id="2603"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2604"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605"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606"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9" name="Line"/>
          <p:cNvSpPr/>
          <p:nvPr/>
        </p:nvSpPr>
        <p:spPr>
          <a:xfrm flipH="1">
            <a:off x="4685775" y="5158181"/>
            <a:ext cx="557508" cy="1094171"/>
          </a:xfrm>
          <a:prstGeom prst="line">
            <a:avLst/>
          </a:prstGeom>
          <a:ln w="25400">
            <a:solidFill>
              <a:srgbClr val="000000"/>
            </a:solidFill>
          </a:ln>
        </p:spPr>
        <p:txBody>
          <a:bodyPr lIns="0" tIns="0" rIns="0" bIns="0"/>
          <a:lstStyle/>
          <a:p>
            <a:pPr>
              <a:defRPr sz="1200"/>
            </a:pPr>
          </a:p>
        </p:txBody>
      </p:sp>
      <p:sp>
        <p:nvSpPr>
          <p:cNvPr id="2610" name="Line"/>
          <p:cNvSpPr/>
          <p:nvPr/>
        </p:nvSpPr>
        <p:spPr>
          <a:xfrm>
            <a:off x="5244575" y="5183581"/>
            <a:ext cx="557509" cy="1094171"/>
          </a:xfrm>
          <a:prstGeom prst="line">
            <a:avLst/>
          </a:prstGeom>
          <a:ln w="63500">
            <a:solidFill>
              <a:srgbClr val="8D3124"/>
            </a:solidFill>
          </a:ln>
        </p:spPr>
        <p:txBody>
          <a:bodyPr lIns="0" tIns="0" rIns="0" bIns="0"/>
          <a:lstStyle/>
          <a:p>
            <a:pPr>
              <a:defRPr sz="1200"/>
            </a:pPr>
          </a:p>
        </p:txBody>
      </p:sp>
      <p:sp>
        <p:nvSpPr>
          <p:cNvPr id="2611" name="Weighted quick-union demo"/>
          <p:cNvSpPr txBox="1"/>
          <p:nvPr>
            <p:ph type="title"/>
          </p:nvPr>
        </p:nvSpPr>
        <p:spPr>
          <a:prstGeom prst="rect">
            <a:avLst/>
          </a:prstGeom>
        </p:spPr>
        <p:txBody>
          <a:bodyPr/>
          <a:lstStyle/>
          <a:p>
            <a:pPr/>
            <a:r>
              <a:t>Weighted quick-union demo</a:t>
            </a:r>
          </a:p>
        </p:txBody>
      </p:sp>
      <p:sp>
        <p:nvSpPr>
          <p:cNvPr id="2612"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613" name="1"/>
          <p:cNvSpPr/>
          <p:nvPr/>
        </p:nvSpPr>
        <p:spPr>
          <a:xfrm>
            <a:off x="2819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614" name="2"/>
          <p:cNvSpPr/>
          <p:nvPr/>
        </p:nvSpPr>
        <p:spPr>
          <a:xfrm>
            <a:off x="39116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615" name="5"/>
          <p:cNvSpPr/>
          <p:nvPr/>
        </p:nvSpPr>
        <p:spPr>
          <a:xfrm>
            <a:off x="6096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616" name="6"/>
          <p:cNvSpPr/>
          <p:nvPr/>
        </p:nvSpPr>
        <p:spPr>
          <a:xfrm>
            <a:off x="71882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617" name="7"/>
          <p:cNvSpPr/>
          <p:nvPr/>
        </p:nvSpPr>
        <p:spPr>
          <a:xfrm>
            <a:off x="8280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618" name="8"/>
          <p:cNvSpPr/>
          <p:nvPr/>
        </p:nvSpPr>
        <p:spPr>
          <a:xfrm>
            <a:off x="5511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619" name="9"/>
          <p:cNvSpPr/>
          <p:nvPr/>
        </p:nvSpPr>
        <p:spPr>
          <a:xfrm>
            <a:off x="10464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620" name="4"/>
          <p:cNvSpPr/>
          <p:nvPr/>
        </p:nvSpPr>
        <p:spPr>
          <a:xfrm>
            <a:off x="50038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621" name="3"/>
          <p:cNvSpPr/>
          <p:nvPr/>
        </p:nvSpPr>
        <p:spPr>
          <a:xfrm>
            <a:off x="4419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622" name="union(3, 8)"/>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union(3, 8)</a:t>
            </a:r>
          </a:p>
        </p:txBody>
      </p:sp>
      <p:grpSp>
        <p:nvGrpSpPr>
          <p:cNvPr id="2644" name="Group"/>
          <p:cNvGrpSpPr/>
          <p:nvPr/>
        </p:nvGrpSpPr>
        <p:grpSpPr>
          <a:xfrm>
            <a:off x="3657599" y="8432800"/>
            <a:ext cx="5791201" cy="889000"/>
            <a:chOff x="0" y="0"/>
            <a:chExt cx="5791200" cy="889000"/>
          </a:xfrm>
        </p:grpSpPr>
        <p:sp>
          <p:nvSpPr>
            <p:cNvPr id="2623"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624"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625"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626"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627"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628"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629"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630"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631"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632"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633"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634"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635"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636"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637"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638"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639"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4</a:t>
              </a:r>
            </a:p>
          </p:txBody>
        </p:sp>
        <p:sp>
          <p:nvSpPr>
            <p:cNvPr id="2640"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2641"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642"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643"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2645" name="weighting:  make 8 point to 4 (instead of 4 to 8)"/>
          <p:cNvSpPr txBox="1"/>
          <p:nvPr/>
        </p:nvSpPr>
        <p:spPr>
          <a:xfrm>
            <a:off x="5080000" y="3098800"/>
            <a:ext cx="5534353"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solidFill>
                  <a:srgbClr val="8D3124"/>
                </a:solidFill>
                <a:uFill>
                  <a:solidFill>
                    <a:srgbClr val="8D3124"/>
                  </a:solidFill>
                </a:uFill>
                <a:latin typeface="Lucida Sans Regular"/>
                <a:ea typeface="Lucida Sans Regular"/>
                <a:cs typeface="Lucida Sans Regular"/>
                <a:sym typeface="Lucida Sans Regular"/>
              </a:defRPr>
            </a:lvl1pPr>
          </a:lstStyle>
          <a:p>
            <a:pPr/>
            <a:r>
              <a:t>weighting:  make 8 point to 4 (instead of 4 to 8)</a:t>
            </a:r>
          </a:p>
        </p:txBody>
      </p:sp>
      <p:sp>
        <p:nvSpPr>
          <p:cNvPr id="2646" name="Line"/>
          <p:cNvSpPr/>
          <p:nvPr/>
        </p:nvSpPr>
        <p:spPr>
          <a:xfrm flipV="1">
            <a:off x="5620256" y="3551451"/>
            <a:ext cx="577286" cy="2105130"/>
          </a:xfrm>
          <a:prstGeom prst="line">
            <a:avLst/>
          </a:prstGeom>
          <a:ln w="25400">
            <a:solidFill>
              <a:srgbClr val="8D3124"/>
            </a:solidFill>
            <a:headEnd type="triangle"/>
          </a:ln>
        </p:spPr>
        <p:txBody>
          <a:bodyPr lIns="0" tIns="0" rIns="0" bIns="0"/>
          <a:lstStyle/>
          <a:p>
            <a:pPr>
              <a:defRPr sz="1200"/>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8" name="Line"/>
          <p:cNvSpPr/>
          <p:nvPr/>
        </p:nvSpPr>
        <p:spPr>
          <a:xfrm flipH="1">
            <a:off x="5155675" y="5158181"/>
            <a:ext cx="557508" cy="1094171"/>
          </a:xfrm>
          <a:prstGeom prst="line">
            <a:avLst/>
          </a:prstGeom>
          <a:ln w="25400">
            <a:solidFill>
              <a:srgbClr val="000000"/>
            </a:solidFill>
          </a:ln>
        </p:spPr>
        <p:txBody>
          <a:bodyPr lIns="0" tIns="0" rIns="0" bIns="0"/>
          <a:lstStyle/>
          <a:p>
            <a:pPr>
              <a:defRPr sz="1200"/>
            </a:pPr>
          </a:p>
        </p:txBody>
      </p:sp>
      <p:sp>
        <p:nvSpPr>
          <p:cNvPr id="2649" name="Line"/>
          <p:cNvSpPr/>
          <p:nvPr/>
        </p:nvSpPr>
        <p:spPr>
          <a:xfrm>
            <a:off x="5714475" y="5183581"/>
            <a:ext cx="557509" cy="1094171"/>
          </a:xfrm>
          <a:prstGeom prst="line">
            <a:avLst/>
          </a:prstGeom>
          <a:ln w="25400">
            <a:solidFill>
              <a:srgbClr val="000000"/>
            </a:solidFill>
          </a:ln>
        </p:spPr>
        <p:txBody>
          <a:bodyPr lIns="0" tIns="0" rIns="0" bIns="0"/>
          <a:lstStyle/>
          <a:p>
            <a:pPr>
              <a:defRPr sz="1200"/>
            </a:pPr>
          </a:p>
        </p:txBody>
      </p:sp>
      <p:sp>
        <p:nvSpPr>
          <p:cNvPr id="2650" name="Weighted quick-union demo"/>
          <p:cNvSpPr txBox="1"/>
          <p:nvPr>
            <p:ph type="title"/>
          </p:nvPr>
        </p:nvSpPr>
        <p:spPr>
          <a:prstGeom prst="rect">
            <a:avLst/>
          </a:prstGeom>
        </p:spPr>
        <p:txBody>
          <a:bodyPr/>
          <a:lstStyle/>
          <a:p>
            <a:pPr/>
            <a:r>
              <a:t>Weighted quick-union demo</a:t>
            </a:r>
          </a:p>
        </p:txBody>
      </p:sp>
      <p:sp>
        <p:nvSpPr>
          <p:cNvPr id="2651"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652" name="1"/>
          <p:cNvSpPr/>
          <p:nvPr/>
        </p:nvSpPr>
        <p:spPr>
          <a:xfrm>
            <a:off x="2984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653" name="2"/>
          <p:cNvSpPr/>
          <p:nvPr/>
        </p:nvSpPr>
        <p:spPr>
          <a:xfrm>
            <a:off x="4229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654" name="5"/>
          <p:cNvSpPr/>
          <p:nvPr/>
        </p:nvSpPr>
        <p:spPr>
          <a:xfrm>
            <a:off x="6718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655" name="6"/>
          <p:cNvSpPr/>
          <p:nvPr/>
        </p:nvSpPr>
        <p:spPr>
          <a:xfrm>
            <a:off x="7962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656" name="7"/>
          <p:cNvSpPr/>
          <p:nvPr/>
        </p:nvSpPr>
        <p:spPr>
          <a:xfrm>
            <a:off x="9207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657" name="8"/>
          <p:cNvSpPr/>
          <p:nvPr/>
        </p:nvSpPr>
        <p:spPr>
          <a:xfrm>
            <a:off x="59563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658"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659" name="4"/>
          <p:cNvSpPr/>
          <p:nvPr/>
        </p:nvSpPr>
        <p:spPr>
          <a:xfrm>
            <a:off x="5473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660" name="3"/>
          <p:cNvSpPr/>
          <p:nvPr/>
        </p:nvSpPr>
        <p:spPr>
          <a:xfrm>
            <a:off x="4864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nvGrpSpPr>
          <p:cNvPr id="2682" name="Group"/>
          <p:cNvGrpSpPr/>
          <p:nvPr/>
        </p:nvGrpSpPr>
        <p:grpSpPr>
          <a:xfrm>
            <a:off x="3657599" y="8432800"/>
            <a:ext cx="5791201" cy="889000"/>
            <a:chOff x="0" y="0"/>
            <a:chExt cx="5791200" cy="889000"/>
          </a:xfrm>
        </p:grpSpPr>
        <p:sp>
          <p:nvSpPr>
            <p:cNvPr id="2661"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662"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663"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664"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665"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666"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667"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668"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669"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670"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671"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672"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673"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674"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675"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676"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677"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678"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2679"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680"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681"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4" name="Weighted quick-union demo"/>
          <p:cNvSpPr txBox="1"/>
          <p:nvPr>
            <p:ph type="title"/>
          </p:nvPr>
        </p:nvSpPr>
        <p:spPr>
          <a:prstGeom prst="rect">
            <a:avLst/>
          </a:prstGeom>
        </p:spPr>
        <p:txBody>
          <a:bodyPr/>
          <a:lstStyle/>
          <a:p>
            <a:pPr/>
            <a:r>
              <a:t>Weighted quick-union demo</a:t>
            </a:r>
          </a:p>
        </p:txBody>
      </p:sp>
      <p:sp>
        <p:nvSpPr>
          <p:cNvPr id="2685"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686" name="1"/>
          <p:cNvSpPr/>
          <p:nvPr/>
        </p:nvSpPr>
        <p:spPr>
          <a:xfrm>
            <a:off x="2984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687" name="2"/>
          <p:cNvSpPr/>
          <p:nvPr/>
        </p:nvSpPr>
        <p:spPr>
          <a:xfrm>
            <a:off x="4229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688" name="5"/>
          <p:cNvSpPr/>
          <p:nvPr/>
        </p:nvSpPr>
        <p:spPr>
          <a:xfrm>
            <a:off x="67183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689" name="6"/>
          <p:cNvSpPr/>
          <p:nvPr/>
        </p:nvSpPr>
        <p:spPr>
          <a:xfrm>
            <a:off x="7962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690" name="7"/>
          <p:cNvSpPr/>
          <p:nvPr/>
        </p:nvSpPr>
        <p:spPr>
          <a:xfrm>
            <a:off x="9207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691"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2697" name="Group"/>
          <p:cNvGrpSpPr/>
          <p:nvPr/>
        </p:nvGrpSpPr>
        <p:grpSpPr>
          <a:xfrm>
            <a:off x="4864100" y="4902200"/>
            <a:ext cx="1600200" cy="1651000"/>
            <a:chOff x="0" y="0"/>
            <a:chExt cx="1600200" cy="1651000"/>
          </a:xfrm>
        </p:grpSpPr>
        <p:sp>
          <p:nvSpPr>
            <p:cNvPr id="2692" name="Line"/>
            <p:cNvSpPr/>
            <p:nvPr/>
          </p:nvSpPr>
          <p:spPr>
            <a:xfrm flipH="1">
              <a:off x="291575" y="255981"/>
              <a:ext cx="557508"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693" name="Line"/>
            <p:cNvSpPr/>
            <p:nvPr/>
          </p:nvSpPr>
          <p:spPr>
            <a:xfrm>
              <a:off x="850375" y="2813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694"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695" name="4"/>
            <p:cNvSpPr/>
            <p:nvPr/>
          </p:nvSpPr>
          <p:spPr>
            <a:xfrm>
              <a:off x="6096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696"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2698" name="union(6, 5)"/>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5)</a:t>
            </a:r>
          </a:p>
        </p:txBody>
      </p:sp>
      <p:grpSp>
        <p:nvGrpSpPr>
          <p:cNvPr id="2720" name="Group"/>
          <p:cNvGrpSpPr/>
          <p:nvPr/>
        </p:nvGrpSpPr>
        <p:grpSpPr>
          <a:xfrm>
            <a:off x="3657599" y="8432800"/>
            <a:ext cx="5791201" cy="889000"/>
            <a:chOff x="0" y="0"/>
            <a:chExt cx="5791200" cy="889000"/>
          </a:xfrm>
        </p:grpSpPr>
        <p:sp>
          <p:nvSpPr>
            <p:cNvPr id="2699"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700"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70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70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703"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704"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70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70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707"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708" name="5"/>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5</a:t>
              </a:r>
            </a:p>
          </p:txBody>
        </p:sp>
        <p:sp>
          <p:nvSpPr>
            <p:cNvPr id="270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71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711"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712"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71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71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715"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716"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271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71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71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slow"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2" name="Line"/>
          <p:cNvSpPr/>
          <p:nvPr/>
        </p:nvSpPr>
        <p:spPr>
          <a:xfrm>
            <a:off x="8215729" y="5103958"/>
            <a:ext cx="1" cy="1228017"/>
          </a:xfrm>
          <a:prstGeom prst="line">
            <a:avLst/>
          </a:prstGeom>
          <a:ln w="63500">
            <a:solidFill>
              <a:srgbClr val="8D3124"/>
            </a:solidFill>
          </a:ln>
        </p:spPr>
        <p:txBody>
          <a:bodyPr lIns="0" tIns="0" rIns="0" bIns="0"/>
          <a:lstStyle/>
          <a:p>
            <a:pPr>
              <a:defRPr sz="1200"/>
            </a:pPr>
          </a:p>
        </p:txBody>
      </p:sp>
      <p:sp>
        <p:nvSpPr>
          <p:cNvPr id="2723" name="Weighted quick-union demo"/>
          <p:cNvSpPr txBox="1"/>
          <p:nvPr>
            <p:ph type="title"/>
          </p:nvPr>
        </p:nvSpPr>
        <p:spPr>
          <a:prstGeom prst="rect">
            <a:avLst/>
          </a:prstGeom>
        </p:spPr>
        <p:txBody>
          <a:bodyPr/>
          <a:lstStyle/>
          <a:p>
            <a:pPr/>
            <a:r>
              <a:t>Weighted quick-union demo</a:t>
            </a:r>
          </a:p>
        </p:txBody>
      </p:sp>
      <p:sp>
        <p:nvSpPr>
          <p:cNvPr id="2724"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725" name="1"/>
          <p:cNvSpPr/>
          <p:nvPr/>
        </p:nvSpPr>
        <p:spPr>
          <a:xfrm>
            <a:off x="2984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726" name="2"/>
          <p:cNvSpPr/>
          <p:nvPr/>
        </p:nvSpPr>
        <p:spPr>
          <a:xfrm>
            <a:off x="4229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727" name="5"/>
          <p:cNvSpPr/>
          <p:nvPr/>
        </p:nvSpPr>
        <p:spPr>
          <a:xfrm>
            <a:off x="79629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728" name="6"/>
          <p:cNvSpPr/>
          <p:nvPr/>
        </p:nvSpPr>
        <p:spPr>
          <a:xfrm>
            <a:off x="7962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729" name="7"/>
          <p:cNvSpPr/>
          <p:nvPr/>
        </p:nvSpPr>
        <p:spPr>
          <a:xfrm>
            <a:off x="9207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730"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2736" name="Group"/>
          <p:cNvGrpSpPr/>
          <p:nvPr/>
        </p:nvGrpSpPr>
        <p:grpSpPr>
          <a:xfrm>
            <a:off x="4864100" y="4902200"/>
            <a:ext cx="1600200" cy="1651000"/>
            <a:chOff x="0" y="0"/>
            <a:chExt cx="1600200" cy="1651000"/>
          </a:xfrm>
        </p:grpSpPr>
        <p:sp>
          <p:nvSpPr>
            <p:cNvPr id="2731" name="Line"/>
            <p:cNvSpPr/>
            <p:nvPr/>
          </p:nvSpPr>
          <p:spPr>
            <a:xfrm flipH="1">
              <a:off x="291575" y="255981"/>
              <a:ext cx="557508"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732" name="Line"/>
            <p:cNvSpPr/>
            <p:nvPr/>
          </p:nvSpPr>
          <p:spPr>
            <a:xfrm>
              <a:off x="850375" y="2813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733"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734" name="4"/>
            <p:cNvSpPr/>
            <p:nvPr/>
          </p:nvSpPr>
          <p:spPr>
            <a:xfrm>
              <a:off x="6096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735"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2737" name="union(6, 5)"/>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union(6, 5)</a:t>
            </a:r>
          </a:p>
        </p:txBody>
      </p:sp>
      <p:grpSp>
        <p:nvGrpSpPr>
          <p:cNvPr id="2759" name="Group"/>
          <p:cNvGrpSpPr/>
          <p:nvPr/>
        </p:nvGrpSpPr>
        <p:grpSpPr>
          <a:xfrm>
            <a:off x="3657599" y="8432800"/>
            <a:ext cx="5791201" cy="889000"/>
            <a:chOff x="0" y="0"/>
            <a:chExt cx="5791200" cy="889000"/>
          </a:xfrm>
        </p:grpSpPr>
        <p:sp>
          <p:nvSpPr>
            <p:cNvPr id="2738"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739"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740"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741"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742"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743"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744"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745"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746"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747"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2748"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749"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750"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751"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752"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753"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754"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755"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2756"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757"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758"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9" name="Implementing the operations"/>
          <p:cNvSpPr txBox="1"/>
          <p:nvPr>
            <p:ph type="title"/>
          </p:nvPr>
        </p:nvSpPr>
        <p:spPr>
          <a:prstGeom prst="rect">
            <a:avLst/>
          </a:prstGeom>
        </p:spPr>
        <p:txBody>
          <a:bodyPr/>
          <a:lstStyle/>
          <a:p>
            <a:pPr/>
            <a:r>
              <a:t>Implementing the operations</a:t>
            </a:r>
          </a:p>
        </p:txBody>
      </p:sp>
      <p:sp>
        <p:nvSpPr>
          <p:cNvPr id="170" name="Find.  In which set is object p ?…"/>
          <p:cNvSpPr txBox="1"/>
          <p:nvPr>
            <p:ph type="body" idx="1"/>
          </p:nvPr>
        </p:nvSpPr>
        <p:spPr>
          <a:xfrm>
            <a:off x="812800" y="1270000"/>
            <a:ext cx="11835199" cy="8128000"/>
          </a:xfrm>
          <a:prstGeom prst="rect">
            <a:avLst/>
          </a:prstGeom>
        </p:spPr>
        <p:txBody>
          <a:bodyPr/>
          <a:lstStyle/>
          <a:p>
            <a:pPr indent="127000"/>
            <a:r>
              <a:rPr b="1">
                <a:latin typeface="+mn-lt"/>
                <a:ea typeface="+mn-ea"/>
                <a:cs typeface="+mn-cs"/>
                <a:sym typeface="Helvetica"/>
              </a:rPr>
              <a:t>Find</a:t>
            </a:r>
            <a:r>
              <a:t>.  </a:t>
            </a:r>
            <a:r>
              <a:t>In which set is object </a:t>
            </a:r>
            <a:r>
              <a:rPr i="1">
                <a:latin typeface="Times Roman"/>
                <a:ea typeface="Times Roman"/>
                <a:cs typeface="Times Roman"/>
                <a:sym typeface="Times Roman"/>
              </a:rPr>
              <a:t>p </a:t>
            </a:r>
            <a:r>
              <a:t>?</a:t>
            </a:r>
          </a:p>
          <a:p>
            <a:pPr indent="127000"/>
            <a:r>
              <a:rPr b="1">
                <a:latin typeface="+mn-lt"/>
                <a:ea typeface="+mn-ea"/>
                <a:cs typeface="+mn-cs"/>
                <a:sym typeface="Helvetica"/>
              </a:rPr>
              <a:t>Connected</a:t>
            </a:r>
            <a:r>
              <a:t>.  </a:t>
            </a:r>
            <a:r>
              <a:t>Are objects </a:t>
            </a:r>
            <a:r>
              <a:rPr i="1">
                <a:latin typeface="Times Roman"/>
                <a:ea typeface="Times Roman"/>
                <a:cs typeface="Times Roman"/>
                <a:sym typeface="Times Roman"/>
              </a:rPr>
              <a:t>p </a:t>
            </a:r>
            <a:r>
              <a:t>and </a:t>
            </a:r>
            <a:r>
              <a:rPr i="1">
                <a:latin typeface="Times Roman"/>
                <a:ea typeface="Times Roman"/>
                <a:cs typeface="Times Roman"/>
                <a:sym typeface="Times Roman"/>
              </a:rPr>
              <a:t>q </a:t>
            </a:r>
            <a:r>
              <a:t>in the same set?</a:t>
            </a:r>
          </a:p>
          <a:p>
            <a:pPr indent="127000"/>
            <a:r>
              <a:rPr b="1">
                <a:latin typeface="+mn-lt"/>
                <a:ea typeface="+mn-ea"/>
                <a:cs typeface="+mn-cs"/>
                <a:sym typeface="Helvetica"/>
              </a:rPr>
              <a:t>Union</a:t>
            </a:r>
            <a:r>
              <a:t>.  </a:t>
            </a:r>
            <a:r>
              <a:t>Replace components containing objects </a:t>
            </a:r>
            <a:r>
              <a:rPr i="1">
                <a:latin typeface="Times Roman"/>
                <a:ea typeface="Times Roman"/>
                <a:cs typeface="Times Roman"/>
                <a:sym typeface="Times Roman"/>
              </a:rPr>
              <a:t>p </a:t>
            </a:r>
            <a:r>
              <a:t>and </a:t>
            </a:r>
            <a:r>
              <a:rPr i="1">
                <a:latin typeface="Times Roman"/>
                <a:ea typeface="Times Roman"/>
                <a:cs typeface="Times Roman"/>
                <a:sym typeface="Times Roman"/>
              </a:rPr>
              <a:t>q</a:t>
            </a:r>
            <a:r>
              <a:t> with their union.</a:t>
            </a:r>
          </a:p>
        </p:txBody>
      </p:sp>
      <p:sp>
        <p:nvSpPr>
          <p:cNvPr id="171"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 0 } { 1 4 5 } { 2 3 6 7 }"/>
          <p:cNvSpPr/>
          <p:nvPr/>
        </p:nvSpPr>
        <p:spPr>
          <a:xfrm>
            <a:off x="1846003" y="7937500"/>
            <a:ext cx="5054601" cy="685800"/>
          </a:xfrm>
          <a:prstGeom prst="rect">
            <a:avLst/>
          </a:prstGeom>
          <a:ln w="12700"/>
          <a:extLst>
            <a:ext uri="{C572A759-6A51-4108-AA02-DFA0A04FC94B}">
              <ma14:wrappingTextBoxFlag xmlns:ma14="http://schemas.microsoft.com/office/mac/drawingml/2011/main" val="1"/>
            </a:ext>
          </a:extLst>
        </p:spPr>
        <p:txBody>
          <a:bodyPr lIns="203200" tIns="203200" rIns="203200" bIns="203200"/>
          <a:lstStyle>
            <a:lvl1pPr marL="7224" marR="7224" defTabSz="1295400">
              <a:lnSpc>
                <a:spcPct val="120000"/>
              </a:lnSpc>
              <a:defRPr sz="2000">
                <a:uFill>
                  <a:solidFill>
                    <a:srgbClr val="000000"/>
                  </a:solidFill>
                </a:uFill>
                <a:latin typeface="Lucida Sans Typewriter Regular"/>
                <a:ea typeface="Lucida Sans Typewriter Regular"/>
                <a:cs typeface="Lucida Sans Typewriter Regular"/>
                <a:sym typeface="Lucida Sans Typewriter Regular"/>
              </a:defRPr>
            </a:lvl1pPr>
          </a:lstStyle>
          <a:p>
            <a:pPr/>
            <a:r>
              <a:t>{ 0 } { 1 4 5 } { 2 3 6 7 }</a:t>
            </a:r>
          </a:p>
        </p:txBody>
      </p:sp>
      <p:sp>
        <p:nvSpPr>
          <p:cNvPr id="173" name="3 sets"/>
          <p:cNvSpPr txBox="1"/>
          <p:nvPr/>
        </p:nvSpPr>
        <p:spPr>
          <a:xfrm>
            <a:off x="2692714" y="9080500"/>
            <a:ext cx="2791684" cy="330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lvl1pPr>
          </a:lstStyle>
          <a:p>
            <a:pPr/>
            <a:r>
              <a:t>3 sets</a:t>
            </a:r>
          </a:p>
        </p:txBody>
      </p:sp>
      <p:sp>
        <p:nvSpPr>
          <p:cNvPr id="174" name="Line"/>
          <p:cNvSpPr/>
          <p:nvPr/>
        </p:nvSpPr>
        <p:spPr>
          <a:xfrm>
            <a:off x="1854200" y="8496300"/>
            <a:ext cx="1112846" cy="540369"/>
          </a:xfrm>
          <a:prstGeom prst="line">
            <a:avLst/>
          </a:prstGeom>
          <a:ln w="25400">
            <a:solidFill>
              <a:srgbClr val="8D3124"/>
            </a:solidFill>
            <a:headEnd type="triangle"/>
          </a:ln>
        </p:spPr>
        <p:txBody>
          <a:bodyPr lIns="0" tIns="0" rIns="0" bIns="0"/>
          <a:lstStyle/>
          <a:p>
            <a:pPr>
              <a:defRPr sz="1200"/>
            </a:pPr>
          </a:p>
        </p:txBody>
      </p:sp>
      <p:sp>
        <p:nvSpPr>
          <p:cNvPr id="175" name="Line"/>
          <p:cNvSpPr/>
          <p:nvPr/>
        </p:nvSpPr>
        <p:spPr>
          <a:xfrm flipH="1">
            <a:off x="3367193" y="8496274"/>
            <a:ext cx="1149103" cy="540395"/>
          </a:xfrm>
          <a:prstGeom prst="line">
            <a:avLst/>
          </a:prstGeom>
          <a:ln w="25400">
            <a:solidFill>
              <a:srgbClr val="8D3124"/>
            </a:solidFill>
            <a:headEnd type="triangle"/>
          </a:ln>
        </p:spPr>
        <p:txBody>
          <a:bodyPr lIns="0" tIns="0" rIns="0" bIns="0"/>
          <a:lstStyle/>
          <a:p>
            <a:pPr>
              <a:defRPr sz="1200"/>
            </a:pPr>
          </a:p>
        </p:txBody>
      </p:sp>
      <p:sp>
        <p:nvSpPr>
          <p:cNvPr id="176" name="Line"/>
          <p:cNvSpPr/>
          <p:nvPr/>
        </p:nvSpPr>
        <p:spPr>
          <a:xfrm flipH="1">
            <a:off x="3167119" y="8454540"/>
            <a:ext cx="20602" cy="582129"/>
          </a:xfrm>
          <a:prstGeom prst="line">
            <a:avLst/>
          </a:prstGeom>
          <a:ln w="25400">
            <a:solidFill>
              <a:srgbClr val="8D3124"/>
            </a:solidFill>
            <a:headEnd type="triangle"/>
          </a:ln>
        </p:spPr>
        <p:txBody>
          <a:bodyPr lIns="0" tIns="0" rIns="0" bIns="0"/>
          <a:lstStyle/>
          <a:p>
            <a:pPr>
              <a:defRPr sz="1200"/>
            </a:pPr>
          </a:p>
        </p:txBody>
      </p:sp>
      <p:sp>
        <p:nvSpPr>
          <p:cNvPr id="177" name="Line"/>
          <p:cNvSpPr/>
          <p:nvPr/>
        </p:nvSpPr>
        <p:spPr>
          <a:xfrm>
            <a:off x="5470064" y="5964580"/>
            <a:ext cx="1" cy="1142300"/>
          </a:xfrm>
          <a:prstGeom prst="line">
            <a:avLst/>
          </a:prstGeom>
          <a:ln w="25400">
            <a:solidFill>
              <a:srgbClr val="000000"/>
            </a:solidFill>
          </a:ln>
        </p:spPr>
        <p:txBody>
          <a:bodyPr lIns="0" tIns="0" rIns="0" bIns="0"/>
          <a:lstStyle/>
          <a:p>
            <a:pPr>
              <a:defRPr sz="1200"/>
            </a:pPr>
          </a:p>
        </p:txBody>
      </p:sp>
      <p:sp>
        <p:nvSpPr>
          <p:cNvPr id="178" name="Line"/>
          <p:cNvSpPr/>
          <p:nvPr/>
        </p:nvSpPr>
        <p:spPr>
          <a:xfrm flipV="1">
            <a:off x="1456838" y="5936075"/>
            <a:ext cx="1254609" cy="1031334"/>
          </a:xfrm>
          <a:prstGeom prst="line">
            <a:avLst/>
          </a:prstGeom>
          <a:ln w="25400">
            <a:solidFill>
              <a:srgbClr val="000000"/>
            </a:solidFill>
          </a:ln>
        </p:spPr>
        <p:txBody>
          <a:bodyPr lIns="0" tIns="0" rIns="0" bIns="0"/>
          <a:lstStyle/>
          <a:p>
            <a:pPr>
              <a:defRPr sz="1200"/>
            </a:pPr>
          </a:p>
        </p:txBody>
      </p:sp>
      <p:sp>
        <p:nvSpPr>
          <p:cNvPr id="179" name="Line"/>
          <p:cNvSpPr/>
          <p:nvPr/>
        </p:nvSpPr>
        <p:spPr>
          <a:xfrm flipH="1" flipV="1">
            <a:off x="4065117" y="5912804"/>
            <a:ext cx="1224695" cy="144"/>
          </a:xfrm>
          <a:prstGeom prst="line">
            <a:avLst/>
          </a:prstGeom>
          <a:ln w="25400">
            <a:solidFill>
              <a:srgbClr val="000000"/>
            </a:solidFill>
          </a:ln>
        </p:spPr>
        <p:txBody>
          <a:bodyPr lIns="0" tIns="0" rIns="0" bIns="0"/>
          <a:lstStyle/>
          <a:p>
            <a:pPr>
              <a:defRPr sz="1200"/>
            </a:pPr>
          </a:p>
        </p:txBody>
      </p:sp>
      <p:sp>
        <p:nvSpPr>
          <p:cNvPr id="180" name="Line"/>
          <p:cNvSpPr/>
          <p:nvPr/>
        </p:nvSpPr>
        <p:spPr>
          <a:xfrm>
            <a:off x="1497566" y="7082337"/>
            <a:ext cx="1160846" cy="1718"/>
          </a:xfrm>
          <a:prstGeom prst="line">
            <a:avLst/>
          </a:prstGeom>
          <a:ln w="25400">
            <a:solidFill>
              <a:srgbClr val="000000"/>
            </a:solidFill>
          </a:ln>
        </p:spPr>
        <p:txBody>
          <a:bodyPr lIns="0" tIns="0" rIns="0" bIns="0"/>
          <a:lstStyle/>
          <a:p>
            <a:pPr>
              <a:defRPr sz="1200"/>
            </a:pPr>
          </a:p>
        </p:txBody>
      </p:sp>
      <p:sp>
        <p:nvSpPr>
          <p:cNvPr id="181" name="Line"/>
          <p:cNvSpPr/>
          <p:nvPr/>
        </p:nvSpPr>
        <p:spPr>
          <a:xfrm flipV="1">
            <a:off x="4130845" y="5921380"/>
            <a:ext cx="144" cy="1080237"/>
          </a:xfrm>
          <a:prstGeom prst="line">
            <a:avLst/>
          </a:prstGeom>
          <a:ln w="25400">
            <a:solidFill>
              <a:srgbClr val="000000"/>
            </a:solidFill>
          </a:ln>
        </p:spPr>
        <p:txBody>
          <a:bodyPr lIns="0" tIns="0" rIns="0" bIns="0"/>
          <a:lstStyle/>
          <a:p>
            <a:pPr>
              <a:defRPr sz="1200"/>
            </a:pPr>
          </a:p>
        </p:txBody>
      </p:sp>
      <p:sp>
        <p:nvSpPr>
          <p:cNvPr id="182" name="0"/>
          <p:cNvSpPr/>
          <p:nvPr/>
        </p:nvSpPr>
        <p:spPr>
          <a:xfrm>
            <a:off x="1260963" y="5738471"/>
            <a:ext cx="348711" cy="34828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0</a:t>
            </a:r>
          </a:p>
        </p:txBody>
      </p:sp>
      <p:sp>
        <p:nvSpPr>
          <p:cNvPr id="183" name="1"/>
          <p:cNvSpPr/>
          <p:nvPr/>
        </p:nvSpPr>
        <p:spPr>
          <a:xfrm>
            <a:off x="2611025" y="5738471"/>
            <a:ext cx="348712" cy="34828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1</a:t>
            </a:r>
          </a:p>
        </p:txBody>
      </p:sp>
      <p:sp>
        <p:nvSpPr>
          <p:cNvPr id="184" name="Line"/>
          <p:cNvSpPr/>
          <p:nvPr/>
        </p:nvSpPr>
        <p:spPr>
          <a:xfrm flipV="1">
            <a:off x="4180503" y="5964187"/>
            <a:ext cx="1254610" cy="1031334"/>
          </a:xfrm>
          <a:prstGeom prst="line">
            <a:avLst/>
          </a:prstGeom>
          <a:ln w="25400">
            <a:solidFill>
              <a:srgbClr val="000000"/>
            </a:solidFill>
          </a:ln>
        </p:spPr>
        <p:txBody>
          <a:bodyPr lIns="0" tIns="0" rIns="0" bIns="0"/>
          <a:lstStyle/>
          <a:p>
            <a:pPr>
              <a:defRPr sz="1200"/>
            </a:pPr>
          </a:p>
        </p:txBody>
      </p:sp>
      <p:sp>
        <p:nvSpPr>
          <p:cNvPr id="185" name="2"/>
          <p:cNvSpPr/>
          <p:nvPr/>
        </p:nvSpPr>
        <p:spPr>
          <a:xfrm>
            <a:off x="3950923" y="5742585"/>
            <a:ext cx="348712" cy="34828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2</a:t>
            </a:r>
          </a:p>
        </p:txBody>
      </p:sp>
      <p:sp>
        <p:nvSpPr>
          <p:cNvPr id="186" name="3"/>
          <p:cNvSpPr/>
          <p:nvPr/>
        </p:nvSpPr>
        <p:spPr>
          <a:xfrm>
            <a:off x="5293752" y="5771122"/>
            <a:ext cx="348712" cy="34828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3</a:t>
            </a:r>
          </a:p>
        </p:txBody>
      </p:sp>
      <p:sp>
        <p:nvSpPr>
          <p:cNvPr id="187" name="4"/>
          <p:cNvSpPr/>
          <p:nvPr/>
        </p:nvSpPr>
        <p:spPr>
          <a:xfrm>
            <a:off x="1260963" y="6894239"/>
            <a:ext cx="348711" cy="34828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4</a:t>
            </a:r>
          </a:p>
        </p:txBody>
      </p:sp>
      <p:sp>
        <p:nvSpPr>
          <p:cNvPr id="188" name="5"/>
          <p:cNvSpPr/>
          <p:nvPr/>
        </p:nvSpPr>
        <p:spPr>
          <a:xfrm>
            <a:off x="2611025" y="6894239"/>
            <a:ext cx="348712" cy="348281"/>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5</a:t>
            </a:r>
          </a:p>
        </p:txBody>
      </p:sp>
      <p:sp>
        <p:nvSpPr>
          <p:cNvPr id="189" name="6"/>
          <p:cNvSpPr/>
          <p:nvPr/>
        </p:nvSpPr>
        <p:spPr>
          <a:xfrm>
            <a:off x="3950923" y="6898354"/>
            <a:ext cx="348712" cy="34828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6</a:t>
            </a:r>
          </a:p>
        </p:txBody>
      </p:sp>
      <p:sp>
        <p:nvSpPr>
          <p:cNvPr id="190" name="7"/>
          <p:cNvSpPr/>
          <p:nvPr/>
        </p:nvSpPr>
        <p:spPr>
          <a:xfrm>
            <a:off x="5293752" y="6926891"/>
            <a:ext cx="348712" cy="34828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defTabSz="1295400">
              <a:defRPr sz="1600">
                <a:uFill>
                  <a:solidFill>
                    <a:srgbClr val="000000"/>
                  </a:solidFill>
                </a:uFill>
              </a:defRPr>
            </a:lvl1pPr>
          </a:lstStyle>
          <a:p>
            <a:pPr/>
            <a:r>
              <a:t>7</a:t>
            </a:r>
          </a:p>
        </p:txBody>
      </p:sp>
      <p:grpSp>
        <p:nvGrpSpPr>
          <p:cNvPr id="193" name="Group"/>
          <p:cNvGrpSpPr/>
          <p:nvPr/>
        </p:nvGrpSpPr>
        <p:grpSpPr>
          <a:xfrm>
            <a:off x="6007099" y="6032500"/>
            <a:ext cx="1446600" cy="927100"/>
            <a:chOff x="0" y="0"/>
            <a:chExt cx="1446598" cy="927100"/>
          </a:xfrm>
        </p:grpSpPr>
        <p:sp>
          <p:nvSpPr>
            <p:cNvPr id="191" name="union(2, 5)"/>
            <p:cNvSpPr txBox="1"/>
            <p:nvPr/>
          </p:nvSpPr>
          <p:spPr>
            <a:xfrm>
              <a:off x="0" y="0"/>
              <a:ext cx="1446599"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solidFill>
                    <a:srgbClr val="8D3124"/>
                  </a:solidFill>
                  <a:uFill>
                    <a:solidFill>
                      <a:srgbClr val="8D3124"/>
                    </a:solidFill>
                  </a:uFill>
                  <a:latin typeface="Lucida Grande"/>
                  <a:ea typeface="Lucida Grande"/>
                  <a:cs typeface="Lucida Grande"/>
                  <a:sym typeface="Lucida Grande"/>
                </a:defRPr>
              </a:lvl1pPr>
            </a:lstStyle>
            <a:p>
              <a:pPr/>
              <a:r>
                <a:t>union(2, 5)</a:t>
              </a:r>
            </a:p>
          </p:txBody>
        </p:sp>
        <p:sp>
          <p:nvSpPr>
            <p:cNvPr id="192" name="Arrow"/>
            <p:cNvSpPr/>
            <p:nvPr/>
          </p:nvSpPr>
          <p:spPr>
            <a:xfrm>
              <a:off x="304800" y="419100"/>
              <a:ext cx="927100" cy="508000"/>
            </a:xfrm>
            <a:prstGeom prst="rightArrow">
              <a:avLst>
                <a:gd name="adj1" fmla="val 32726"/>
                <a:gd name="adj2" fmla="val 55857"/>
              </a:avLst>
            </a:prstGeom>
            <a:solidFill>
              <a:srgbClr val="8D3124">
                <a:alpha val="75000"/>
              </a:srgbClr>
            </a:solidFill>
            <a:ln w="12700" cap="flat">
              <a:noFill/>
              <a:round/>
            </a:ln>
            <a:effectLst/>
          </p:spPr>
          <p:txBody>
            <a:bodyPr wrap="square" lIns="203200" tIns="203200" rIns="203200" bIns="203200" numCol="1" anchor="t">
              <a:noAutofit/>
            </a:bodyPr>
            <a:lstStyle/>
            <a:p>
              <a:pPr marL="7224" marR="7224" defTabSz="1295400">
                <a:lnSpc>
                  <a:spcPct val="120000"/>
                </a:lnSpc>
                <a:defRPr sz="2200">
                  <a:uFill>
                    <a:solidFill>
                      <a:srgbClr val="000000"/>
                    </a:solidFill>
                  </a:uFill>
                  <a:latin typeface="Lucida Sans Regular"/>
                  <a:ea typeface="Lucida Sans Regular"/>
                  <a:cs typeface="Lucida Sans Regular"/>
                  <a:sym typeface="Lucida Sans Regular"/>
                </a:defRPr>
              </a:pPr>
            </a:p>
          </p:txBody>
        </p:sp>
      </p:grpSp>
      <p:grpSp>
        <p:nvGrpSpPr>
          <p:cNvPr id="213" name="Group"/>
          <p:cNvGrpSpPr/>
          <p:nvPr/>
        </p:nvGrpSpPr>
        <p:grpSpPr>
          <a:xfrm>
            <a:off x="7535552" y="5764772"/>
            <a:ext cx="5054601" cy="3670301"/>
            <a:chOff x="0" y="0"/>
            <a:chExt cx="5054600" cy="3670300"/>
          </a:xfrm>
        </p:grpSpPr>
        <p:sp>
          <p:nvSpPr>
            <p:cNvPr id="194" name="Line"/>
            <p:cNvSpPr/>
            <p:nvPr/>
          </p:nvSpPr>
          <p:spPr>
            <a:xfrm flipV="1">
              <a:off x="1905000" y="165100"/>
              <a:ext cx="1254609" cy="1031334"/>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195" name="{ 0 } { 1 2 3 4 5 6 7 }"/>
            <p:cNvSpPr/>
            <p:nvPr/>
          </p:nvSpPr>
          <p:spPr>
            <a:xfrm>
              <a:off x="0" y="2197100"/>
              <a:ext cx="5054600" cy="6858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203200" tIns="203200" rIns="203200" bIns="203200" numCol="1" anchor="t">
              <a:noAutofit/>
            </a:bodyPr>
            <a:lstStyle>
              <a:lvl1pPr marL="7224" marR="7224" defTabSz="1295400">
                <a:lnSpc>
                  <a:spcPct val="120000"/>
                </a:lnSpc>
                <a:defRPr sz="2000">
                  <a:uFill>
                    <a:solidFill>
                      <a:srgbClr val="000000"/>
                    </a:solidFill>
                  </a:uFill>
                  <a:latin typeface="Lucida Sans Typewriter Regular"/>
                  <a:ea typeface="Lucida Sans Typewriter Regular"/>
                  <a:cs typeface="Lucida Sans Typewriter Regular"/>
                  <a:sym typeface="Lucida Sans Typewriter Regular"/>
                </a:defRPr>
              </a:lvl1pPr>
            </a:lstStyle>
            <a:p>
              <a:pPr/>
              <a:r>
                <a:t>{ 0 } { 1 2 3 4 5 6 7 }</a:t>
              </a:r>
            </a:p>
          </p:txBody>
        </p:sp>
        <p:sp>
          <p:nvSpPr>
            <p:cNvPr id="196" name="2 sets"/>
            <p:cNvSpPr txBox="1"/>
            <p:nvPr/>
          </p:nvSpPr>
          <p:spPr>
            <a:xfrm>
              <a:off x="1752914" y="3340100"/>
              <a:ext cx="805225" cy="330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lvl1pPr>
            </a:lstStyle>
            <a:p>
              <a:pPr/>
              <a:r>
                <a:t>2 sets</a:t>
              </a:r>
            </a:p>
          </p:txBody>
        </p:sp>
        <p:sp>
          <p:nvSpPr>
            <p:cNvPr id="197" name="Line"/>
            <p:cNvSpPr/>
            <p:nvPr/>
          </p:nvSpPr>
          <p:spPr>
            <a:xfrm>
              <a:off x="1143000" y="2730499"/>
              <a:ext cx="884246" cy="565770"/>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sp>
          <p:nvSpPr>
            <p:cNvPr id="198" name="Line"/>
            <p:cNvSpPr/>
            <p:nvPr/>
          </p:nvSpPr>
          <p:spPr>
            <a:xfrm flipH="1">
              <a:off x="2336800" y="2717800"/>
              <a:ext cx="20601" cy="582129"/>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defRPr sz="1200"/>
              </a:pPr>
            </a:p>
          </p:txBody>
        </p:sp>
        <p:sp>
          <p:nvSpPr>
            <p:cNvPr id="199" name="Line"/>
            <p:cNvSpPr/>
            <p:nvPr/>
          </p:nvSpPr>
          <p:spPr>
            <a:xfrm>
              <a:off x="4533900" y="228600"/>
              <a:ext cx="1" cy="114229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00" name="Line"/>
            <p:cNvSpPr/>
            <p:nvPr/>
          </p:nvSpPr>
          <p:spPr>
            <a:xfrm flipV="1">
              <a:off x="520700" y="190500"/>
              <a:ext cx="1254609" cy="1031334"/>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01" name="Line"/>
            <p:cNvSpPr/>
            <p:nvPr/>
          </p:nvSpPr>
          <p:spPr>
            <a:xfrm flipH="1" flipV="1">
              <a:off x="3124200" y="177800"/>
              <a:ext cx="1224694" cy="143"/>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02" name="Line"/>
            <p:cNvSpPr/>
            <p:nvPr/>
          </p:nvSpPr>
          <p:spPr>
            <a:xfrm>
              <a:off x="558800" y="1346200"/>
              <a:ext cx="1160846" cy="17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03" name="Line"/>
            <p:cNvSpPr/>
            <p:nvPr/>
          </p:nvSpPr>
          <p:spPr>
            <a:xfrm flipV="1">
              <a:off x="3187700" y="177800"/>
              <a:ext cx="143" cy="1080236"/>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04" name="0"/>
            <p:cNvSpPr/>
            <p:nvPr/>
          </p:nvSpPr>
          <p:spPr>
            <a:xfrm>
              <a:off x="317500" y="0"/>
              <a:ext cx="348711" cy="34828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defRPr>
              </a:lvl1pPr>
            </a:lstStyle>
            <a:p>
              <a:pPr/>
              <a:r>
                <a:t>0</a:t>
              </a:r>
            </a:p>
          </p:txBody>
        </p:sp>
        <p:sp>
          <p:nvSpPr>
            <p:cNvPr id="205" name="1"/>
            <p:cNvSpPr/>
            <p:nvPr/>
          </p:nvSpPr>
          <p:spPr>
            <a:xfrm>
              <a:off x="1676400" y="0"/>
              <a:ext cx="348711" cy="34828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defRPr>
              </a:lvl1pPr>
            </a:lstStyle>
            <a:p>
              <a:pPr/>
              <a:r>
                <a:t>1</a:t>
              </a:r>
            </a:p>
          </p:txBody>
        </p:sp>
        <p:sp>
          <p:nvSpPr>
            <p:cNvPr id="206" name="Line"/>
            <p:cNvSpPr/>
            <p:nvPr/>
          </p:nvSpPr>
          <p:spPr>
            <a:xfrm flipV="1">
              <a:off x="3238500" y="228600"/>
              <a:ext cx="1254609" cy="1031334"/>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07" name="2"/>
            <p:cNvSpPr/>
            <p:nvPr/>
          </p:nvSpPr>
          <p:spPr>
            <a:xfrm>
              <a:off x="3009900" y="0"/>
              <a:ext cx="348711" cy="34828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defRPr>
              </a:lvl1pPr>
            </a:lstStyle>
            <a:p>
              <a:pPr/>
              <a:r>
                <a:t>2</a:t>
              </a:r>
            </a:p>
          </p:txBody>
        </p:sp>
        <p:sp>
          <p:nvSpPr>
            <p:cNvPr id="208" name="3"/>
            <p:cNvSpPr/>
            <p:nvPr/>
          </p:nvSpPr>
          <p:spPr>
            <a:xfrm>
              <a:off x="4356100" y="25400"/>
              <a:ext cx="348711" cy="34828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defRPr>
              </a:lvl1pPr>
            </a:lstStyle>
            <a:p>
              <a:pPr/>
              <a:r>
                <a:t>3</a:t>
              </a:r>
            </a:p>
          </p:txBody>
        </p:sp>
        <p:sp>
          <p:nvSpPr>
            <p:cNvPr id="209" name="4"/>
            <p:cNvSpPr/>
            <p:nvPr/>
          </p:nvSpPr>
          <p:spPr>
            <a:xfrm>
              <a:off x="317500" y="1155700"/>
              <a:ext cx="348711" cy="34828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defRPr>
              </a:lvl1pPr>
            </a:lstStyle>
            <a:p>
              <a:pPr/>
              <a:r>
                <a:t>4</a:t>
              </a:r>
            </a:p>
          </p:txBody>
        </p:sp>
        <p:sp>
          <p:nvSpPr>
            <p:cNvPr id="210" name="5"/>
            <p:cNvSpPr/>
            <p:nvPr/>
          </p:nvSpPr>
          <p:spPr>
            <a:xfrm>
              <a:off x="1676400" y="1155700"/>
              <a:ext cx="348711" cy="34828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defRPr>
              </a:lvl1pPr>
            </a:lstStyle>
            <a:p>
              <a:pPr/>
              <a:r>
                <a:t>5</a:t>
              </a:r>
            </a:p>
          </p:txBody>
        </p:sp>
        <p:sp>
          <p:nvSpPr>
            <p:cNvPr id="211" name="6"/>
            <p:cNvSpPr/>
            <p:nvPr/>
          </p:nvSpPr>
          <p:spPr>
            <a:xfrm>
              <a:off x="3009900" y="1155700"/>
              <a:ext cx="348711" cy="34828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defRPr>
              </a:lvl1pPr>
            </a:lstStyle>
            <a:p>
              <a:pPr/>
              <a:r>
                <a:t>6</a:t>
              </a:r>
            </a:p>
          </p:txBody>
        </p:sp>
        <p:sp>
          <p:nvSpPr>
            <p:cNvPr id="212" name="7"/>
            <p:cNvSpPr/>
            <p:nvPr/>
          </p:nvSpPr>
          <p:spPr>
            <a:xfrm>
              <a:off x="4356100" y="1181100"/>
              <a:ext cx="348711" cy="34828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defRPr sz="1600">
                  <a:uFill>
                    <a:solidFill>
                      <a:srgbClr val="000000"/>
                    </a:solidFill>
                  </a:uFill>
                </a:defRPr>
              </a:lvl1pPr>
            </a:lstStyle>
            <a:p>
              <a:pPr/>
              <a:r>
                <a:t>7</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0">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0" grpId="1"/>
      <p:bldP build="whole" bldLvl="1" animBg="1" rev="0" advAuto="0" spid="213" grpId="3"/>
      <p:bldP build="whole" bldLvl="1" animBg="1" rev="0" advAuto="0" spid="193" grpId="2"/>
    </p:bld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1" name="Line"/>
          <p:cNvSpPr/>
          <p:nvPr/>
        </p:nvSpPr>
        <p:spPr>
          <a:xfrm>
            <a:off x="8152229" y="5103958"/>
            <a:ext cx="1" cy="1228017"/>
          </a:xfrm>
          <a:prstGeom prst="line">
            <a:avLst/>
          </a:prstGeom>
          <a:ln w="25400">
            <a:solidFill>
              <a:srgbClr val="000000"/>
            </a:solidFill>
          </a:ln>
        </p:spPr>
        <p:txBody>
          <a:bodyPr lIns="0" tIns="0" rIns="0" bIns="0"/>
          <a:lstStyle/>
          <a:p>
            <a:pPr>
              <a:defRPr sz="1200"/>
            </a:pPr>
          </a:p>
        </p:txBody>
      </p:sp>
      <p:sp>
        <p:nvSpPr>
          <p:cNvPr id="2762" name="Weighted quick-union demo"/>
          <p:cNvSpPr txBox="1"/>
          <p:nvPr>
            <p:ph type="title"/>
          </p:nvPr>
        </p:nvSpPr>
        <p:spPr>
          <a:prstGeom prst="rect">
            <a:avLst/>
          </a:prstGeom>
        </p:spPr>
        <p:txBody>
          <a:bodyPr/>
          <a:lstStyle/>
          <a:p>
            <a:pPr/>
            <a:r>
              <a:t>Weighted quick-union demo</a:t>
            </a:r>
          </a:p>
        </p:txBody>
      </p:sp>
      <p:sp>
        <p:nvSpPr>
          <p:cNvPr id="2763"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764" name="1"/>
          <p:cNvSpPr/>
          <p:nvPr/>
        </p:nvSpPr>
        <p:spPr>
          <a:xfrm>
            <a:off x="300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765" name="2"/>
          <p:cNvSpPr/>
          <p:nvPr/>
        </p:nvSpPr>
        <p:spPr>
          <a:xfrm>
            <a:off x="427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766" name="5"/>
          <p:cNvSpPr/>
          <p:nvPr/>
        </p:nvSpPr>
        <p:spPr>
          <a:xfrm>
            <a:off x="78994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767" name="6"/>
          <p:cNvSpPr/>
          <p:nvPr/>
        </p:nvSpPr>
        <p:spPr>
          <a:xfrm>
            <a:off x="791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2768" name="7"/>
          <p:cNvSpPr/>
          <p:nvPr/>
        </p:nvSpPr>
        <p:spPr>
          <a:xfrm>
            <a:off x="918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769"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grpSp>
        <p:nvGrpSpPr>
          <p:cNvPr id="2791" name="Group"/>
          <p:cNvGrpSpPr/>
          <p:nvPr/>
        </p:nvGrpSpPr>
        <p:grpSpPr>
          <a:xfrm>
            <a:off x="3657599" y="8432800"/>
            <a:ext cx="5791201" cy="889000"/>
            <a:chOff x="0" y="0"/>
            <a:chExt cx="5791200" cy="889000"/>
          </a:xfrm>
        </p:grpSpPr>
        <p:sp>
          <p:nvSpPr>
            <p:cNvPr id="2770"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771"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772"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773"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774"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775"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776"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777"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778"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779"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780"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781"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782"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783"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784"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785"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786"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787"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2788"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789"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790"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grpSp>
        <p:nvGrpSpPr>
          <p:cNvPr id="2797" name="Group"/>
          <p:cNvGrpSpPr/>
          <p:nvPr/>
        </p:nvGrpSpPr>
        <p:grpSpPr>
          <a:xfrm>
            <a:off x="5422900" y="4902200"/>
            <a:ext cx="1600200" cy="1651000"/>
            <a:chOff x="0" y="0"/>
            <a:chExt cx="1600200" cy="1651000"/>
          </a:xfrm>
        </p:grpSpPr>
        <p:sp>
          <p:nvSpPr>
            <p:cNvPr id="2792" name="Line"/>
            <p:cNvSpPr/>
            <p:nvPr/>
          </p:nvSpPr>
          <p:spPr>
            <a:xfrm>
              <a:off x="850375" y="281381"/>
              <a:ext cx="557509"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793" name="Line"/>
            <p:cNvSpPr/>
            <p:nvPr/>
          </p:nvSpPr>
          <p:spPr>
            <a:xfrm flipH="1">
              <a:off x="291575" y="255981"/>
              <a:ext cx="557508" cy="1094171"/>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794"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795" name="4"/>
            <p:cNvSpPr/>
            <p:nvPr/>
          </p:nvSpPr>
          <p:spPr>
            <a:xfrm>
              <a:off x="6096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796"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9" name="Line"/>
          <p:cNvSpPr/>
          <p:nvPr/>
        </p:nvSpPr>
        <p:spPr>
          <a:xfrm>
            <a:off x="6273275" y="5183581"/>
            <a:ext cx="557509" cy="1094171"/>
          </a:xfrm>
          <a:prstGeom prst="line">
            <a:avLst/>
          </a:prstGeom>
          <a:ln w="25400">
            <a:solidFill>
              <a:srgbClr val="000000"/>
            </a:solidFill>
          </a:ln>
        </p:spPr>
        <p:txBody>
          <a:bodyPr lIns="0" tIns="0" rIns="0" bIns="0"/>
          <a:lstStyle/>
          <a:p>
            <a:pPr>
              <a:defRPr sz="1200"/>
            </a:pPr>
          </a:p>
        </p:txBody>
      </p:sp>
      <p:sp>
        <p:nvSpPr>
          <p:cNvPr id="2800" name="Line"/>
          <p:cNvSpPr/>
          <p:nvPr/>
        </p:nvSpPr>
        <p:spPr>
          <a:xfrm flipH="1">
            <a:off x="5714475" y="5158181"/>
            <a:ext cx="557508" cy="1094171"/>
          </a:xfrm>
          <a:prstGeom prst="line">
            <a:avLst/>
          </a:prstGeom>
          <a:ln w="25400">
            <a:solidFill>
              <a:srgbClr val="000000"/>
            </a:solidFill>
          </a:ln>
        </p:spPr>
        <p:txBody>
          <a:bodyPr lIns="0" tIns="0" rIns="0" bIns="0"/>
          <a:lstStyle/>
          <a:p>
            <a:pPr>
              <a:defRPr sz="1200"/>
            </a:pPr>
          </a:p>
        </p:txBody>
      </p:sp>
      <p:sp>
        <p:nvSpPr>
          <p:cNvPr id="2801" name="Weighted quick-union demo"/>
          <p:cNvSpPr txBox="1"/>
          <p:nvPr>
            <p:ph type="title"/>
          </p:nvPr>
        </p:nvSpPr>
        <p:spPr>
          <a:prstGeom prst="rect">
            <a:avLst/>
          </a:prstGeom>
        </p:spPr>
        <p:txBody>
          <a:bodyPr/>
          <a:lstStyle/>
          <a:p>
            <a:pPr/>
            <a:r>
              <a:t>Weighted quick-union demo</a:t>
            </a:r>
          </a:p>
        </p:txBody>
      </p:sp>
      <p:sp>
        <p:nvSpPr>
          <p:cNvPr id="2802"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803" name="1"/>
          <p:cNvSpPr/>
          <p:nvPr/>
        </p:nvSpPr>
        <p:spPr>
          <a:xfrm>
            <a:off x="300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804" name="2"/>
          <p:cNvSpPr/>
          <p:nvPr/>
        </p:nvSpPr>
        <p:spPr>
          <a:xfrm>
            <a:off x="427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sp>
        <p:nvSpPr>
          <p:cNvPr id="2805" name="7"/>
          <p:cNvSpPr/>
          <p:nvPr/>
        </p:nvSpPr>
        <p:spPr>
          <a:xfrm>
            <a:off x="918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806" name="9"/>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807" name="8"/>
          <p:cNvSpPr/>
          <p:nvPr/>
        </p:nvSpPr>
        <p:spPr>
          <a:xfrm>
            <a:off x="6515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808" name="4"/>
          <p:cNvSpPr/>
          <p:nvPr/>
        </p:nvSpPr>
        <p:spPr>
          <a:xfrm>
            <a:off x="6032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809" name="3"/>
          <p:cNvSpPr/>
          <p:nvPr/>
        </p:nvSpPr>
        <p:spPr>
          <a:xfrm>
            <a:off x="54229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810" name="union(9, 4)"/>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union(9, 4)</a:t>
            </a:r>
          </a:p>
        </p:txBody>
      </p:sp>
      <p:grpSp>
        <p:nvGrpSpPr>
          <p:cNvPr id="2814" name="Group"/>
          <p:cNvGrpSpPr/>
          <p:nvPr/>
        </p:nvGrpSpPr>
        <p:grpSpPr>
          <a:xfrm>
            <a:off x="7899400" y="4902200"/>
            <a:ext cx="520700" cy="1651000"/>
            <a:chOff x="0" y="0"/>
            <a:chExt cx="520700" cy="1651000"/>
          </a:xfrm>
        </p:grpSpPr>
        <p:sp>
          <p:nvSpPr>
            <p:cNvPr id="2811"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812"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813"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grpSp>
        <p:nvGrpSpPr>
          <p:cNvPr id="2836" name="Group"/>
          <p:cNvGrpSpPr/>
          <p:nvPr/>
        </p:nvGrpSpPr>
        <p:grpSpPr>
          <a:xfrm>
            <a:off x="3657599" y="8432800"/>
            <a:ext cx="5791201" cy="889000"/>
            <a:chOff x="0" y="0"/>
            <a:chExt cx="5791200" cy="889000"/>
          </a:xfrm>
        </p:grpSpPr>
        <p:sp>
          <p:nvSpPr>
            <p:cNvPr id="2815"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816"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81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81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819"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82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82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82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823"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824"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82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82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82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828"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82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83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831"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832" name="9"/>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9</a:t>
              </a:r>
            </a:p>
          </p:txBody>
        </p:sp>
        <p:sp>
          <p:nvSpPr>
            <p:cNvPr id="283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83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83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8" name="Line"/>
          <p:cNvSpPr/>
          <p:nvPr/>
        </p:nvSpPr>
        <p:spPr>
          <a:xfrm>
            <a:off x="6310729" y="5116658"/>
            <a:ext cx="1" cy="1228017"/>
          </a:xfrm>
          <a:prstGeom prst="line">
            <a:avLst/>
          </a:prstGeom>
          <a:ln w="25400">
            <a:solidFill>
              <a:srgbClr val="000000"/>
            </a:solidFill>
          </a:ln>
        </p:spPr>
        <p:txBody>
          <a:bodyPr lIns="0" tIns="0" rIns="0" bIns="0"/>
          <a:lstStyle/>
          <a:p>
            <a:pPr>
              <a:defRPr sz="1200"/>
            </a:pPr>
          </a:p>
        </p:txBody>
      </p:sp>
      <p:sp>
        <p:nvSpPr>
          <p:cNvPr id="2839" name="Line"/>
          <p:cNvSpPr/>
          <p:nvPr/>
        </p:nvSpPr>
        <p:spPr>
          <a:xfrm flipH="1">
            <a:off x="5333177" y="5281609"/>
            <a:ext cx="837506" cy="898115"/>
          </a:xfrm>
          <a:prstGeom prst="line">
            <a:avLst/>
          </a:prstGeom>
          <a:ln w="25400">
            <a:solidFill>
              <a:srgbClr val="000000"/>
            </a:solidFill>
          </a:ln>
        </p:spPr>
        <p:txBody>
          <a:bodyPr lIns="0" tIns="0" rIns="0" bIns="0"/>
          <a:lstStyle/>
          <a:p>
            <a:pPr>
              <a:defRPr sz="1200"/>
            </a:pPr>
          </a:p>
        </p:txBody>
      </p:sp>
      <p:sp>
        <p:nvSpPr>
          <p:cNvPr id="2840" name="Line"/>
          <p:cNvSpPr/>
          <p:nvPr/>
        </p:nvSpPr>
        <p:spPr>
          <a:xfrm>
            <a:off x="6406921" y="5240792"/>
            <a:ext cx="772816" cy="954349"/>
          </a:xfrm>
          <a:prstGeom prst="line">
            <a:avLst/>
          </a:prstGeom>
          <a:ln w="63500">
            <a:solidFill>
              <a:srgbClr val="8D3124"/>
            </a:solidFill>
          </a:ln>
        </p:spPr>
        <p:txBody>
          <a:bodyPr lIns="0" tIns="0" rIns="0" bIns="0"/>
          <a:lstStyle/>
          <a:p>
            <a:pPr>
              <a:defRPr sz="1200"/>
            </a:pPr>
          </a:p>
        </p:txBody>
      </p:sp>
      <p:sp>
        <p:nvSpPr>
          <p:cNvPr id="2841" name="Weighted quick-union demo"/>
          <p:cNvSpPr txBox="1"/>
          <p:nvPr>
            <p:ph type="title"/>
          </p:nvPr>
        </p:nvSpPr>
        <p:spPr>
          <a:prstGeom prst="rect">
            <a:avLst/>
          </a:prstGeom>
        </p:spPr>
        <p:txBody>
          <a:bodyPr/>
          <a:lstStyle/>
          <a:p>
            <a:pPr/>
            <a:r>
              <a:t>Weighted quick-union demo</a:t>
            </a:r>
          </a:p>
        </p:txBody>
      </p:sp>
      <p:sp>
        <p:nvSpPr>
          <p:cNvPr id="2842"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843" name="1"/>
          <p:cNvSpPr/>
          <p:nvPr/>
        </p:nvSpPr>
        <p:spPr>
          <a:xfrm>
            <a:off x="300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844" name="2"/>
          <p:cNvSpPr/>
          <p:nvPr/>
        </p:nvSpPr>
        <p:spPr>
          <a:xfrm>
            <a:off x="42799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2848" name="Group"/>
          <p:cNvGrpSpPr/>
          <p:nvPr/>
        </p:nvGrpSpPr>
        <p:grpSpPr>
          <a:xfrm>
            <a:off x="7899400" y="4902200"/>
            <a:ext cx="520700" cy="1651000"/>
            <a:chOff x="0" y="0"/>
            <a:chExt cx="520700" cy="1651000"/>
          </a:xfrm>
        </p:grpSpPr>
        <p:sp>
          <p:nvSpPr>
            <p:cNvPr id="2845"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846"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847"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2849" name="7"/>
          <p:cNvSpPr/>
          <p:nvPr/>
        </p:nvSpPr>
        <p:spPr>
          <a:xfrm>
            <a:off x="918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850" name="9"/>
          <p:cNvSpPr/>
          <p:nvPr/>
        </p:nvSpPr>
        <p:spPr>
          <a:xfrm>
            <a:off x="69850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851" name="8"/>
          <p:cNvSpPr/>
          <p:nvPr/>
        </p:nvSpPr>
        <p:spPr>
          <a:xfrm>
            <a:off x="60706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852" name="4"/>
          <p:cNvSpPr/>
          <p:nvPr/>
        </p:nvSpPr>
        <p:spPr>
          <a:xfrm>
            <a:off x="60325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853" name="3"/>
          <p:cNvSpPr/>
          <p:nvPr/>
        </p:nvSpPr>
        <p:spPr>
          <a:xfrm>
            <a:off x="49784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sp>
        <p:nvSpPr>
          <p:cNvPr id="2854" name="union(9, 4)"/>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union(9, 4)</a:t>
            </a:r>
          </a:p>
        </p:txBody>
      </p:sp>
      <p:grpSp>
        <p:nvGrpSpPr>
          <p:cNvPr id="2876" name="Group"/>
          <p:cNvGrpSpPr/>
          <p:nvPr/>
        </p:nvGrpSpPr>
        <p:grpSpPr>
          <a:xfrm>
            <a:off x="3657599" y="8432800"/>
            <a:ext cx="5791201" cy="889000"/>
            <a:chOff x="0" y="0"/>
            <a:chExt cx="5791200" cy="889000"/>
          </a:xfrm>
        </p:grpSpPr>
        <p:sp>
          <p:nvSpPr>
            <p:cNvPr id="2855"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856"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85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85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859"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86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86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86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863"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864"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86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86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86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868"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86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87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871"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872"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4</a:t>
              </a:r>
            </a:p>
          </p:txBody>
        </p:sp>
        <p:sp>
          <p:nvSpPr>
            <p:cNvPr id="287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87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87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2877" name="weighting:  make 9 point to 4"/>
          <p:cNvSpPr txBox="1"/>
          <p:nvPr/>
        </p:nvSpPr>
        <p:spPr>
          <a:xfrm>
            <a:off x="5080000" y="3098800"/>
            <a:ext cx="347764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solidFill>
                  <a:srgbClr val="8D3124"/>
                </a:solidFill>
                <a:uFill>
                  <a:solidFill>
                    <a:srgbClr val="8D3124"/>
                  </a:solidFill>
                </a:uFill>
                <a:latin typeface="Lucida Sans Regular"/>
                <a:ea typeface="Lucida Sans Regular"/>
                <a:cs typeface="Lucida Sans Regular"/>
                <a:sym typeface="Lucida Sans Regular"/>
              </a:defRPr>
            </a:lvl1pPr>
          </a:lstStyle>
          <a:p>
            <a:pPr/>
            <a:r>
              <a:t>weighting:  make 9 point to 4</a:t>
            </a:r>
          </a:p>
        </p:txBody>
      </p:sp>
      <p:sp>
        <p:nvSpPr>
          <p:cNvPr id="2878" name="Line"/>
          <p:cNvSpPr/>
          <p:nvPr/>
        </p:nvSpPr>
        <p:spPr>
          <a:xfrm flipV="1">
            <a:off x="6856802" y="3564151"/>
            <a:ext cx="750085" cy="2024853"/>
          </a:xfrm>
          <a:prstGeom prst="line">
            <a:avLst/>
          </a:prstGeom>
          <a:ln w="25400">
            <a:solidFill>
              <a:srgbClr val="8D3124"/>
            </a:solidFill>
            <a:headEnd type="triangle"/>
          </a:ln>
        </p:spPr>
        <p:txBody>
          <a:bodyPr lIns="0" tIns="0" rIns="0" bIns="0"/>
          <a:lstStyle/>
          <a:p>
            <a:pPr>
              <a:defRPr sz="1200"/>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0" name="Line"/>
          <p:cNvSpPr/>
          <p:nvPr/>
        </p:nvSpPr>
        <p:spPr>
          <a:xfrm>
            <a:off x="7237829" y="5116658"/>
            <a:ext cx="1" cy="1228017"/>
          </a:xfrm>
          <a:prstGeom prst="line">
            <a:avLst/>
          </a:prstGeom>
          <a:ln w="25400">
            <a:solidFill>
              <a:srgbClr val="000000"/>
            </a:solidFill>
          </a:ln>
        </p:spPr>
        <p:txBody>
          <a:bodyPr lIns="0" tIns="0" rIns="0" bIns="0"/>
          <a:lstStyle/>
          <a:p>
            <a:pPr>
              <a:defRPr sz="1200"/>
            </a:pPr>
          </a:p>
        </p:txBody>
      </p:sp>
      <p:sp>
        <p:nvSpPr>
          <p:cNvPr id="2881" name="Line"/>
          <p:cNvSpPr/>
          <p:nvPr/>
        </p:nvSpPr>
        <p:spPr>
          <a:xfrm flipH="1">
            <a:off x="6260277" y="5281609"/>
            <a:ext cx="837506" cy="898115"/>
          </a:xfrm>
          <a:prstGeom prst="line">
            <a:avLst/>
          </a:prstGeom>
          <a:ln w="25400">
            <a:solidFill>
              <a:srgbClr val="000000"/>
            </a:solidFill>
          </a:ln>
        </p:spPr>
        <p:txBody>
          <a:bodyPr lIns="0" tIns="0" rIns="0" bIns="0"/>
          <a:lstStyle/>
          <a:p>
            <a:pPr>
              <a:defRPr sz="1200"/>
            </a:pPr>
          </a:p>
        </p:txBody>
      </p:sp>
      <p:sp>
        <p:nvSpPr>
          <p:cNvPr id="2882" name="Line"/>
          <p:cNvSpPr/>
          <p:nvPr/>
        </p:nvSpPr>
        <p:spPr>
          <a:xfrm>
            <a:off x="7334021" y="5240792"/>
            <a:ext cx="772817" cy="954349"/>
          </a:xfrm>
          <a:prstGeom prst="line">
            <a:avLst/>
          </a:prstGeom>
          <a:ln w="25400">
            <a:solidFill>
              <a:srgbClr val="000000"/>
            </a:solidFill>
          </a:ln>
        </p:spPr>
        <p:txBody>
          <a:bodyPr lIns="0" tIns="0" rIns="0" bIns="0"/>
          <a:lstStyle/>
          <a:p>
            <a:pPr>
              <a:defRPr sz="1200"/>
            </a:pPr>
          </a:p>
        </p:txBody>
      </p:sp>
      <p:sp>
        <p:nvSpPr>
          <p:cNvPr id="2883" name="Weighted quick-union demo"/>
          <p:cNvSpPr txBox="1"/>
          <p:nvPr>
            <p:ph type="title"/>
          </p:nvPr>
        </p:nvSpPr>
        <p:spPr>
          <a:prstGeom prst="rect">
            <a:avLst/>
          </a:prstGeom>
        </p:spPr>
        <p:txBody>
          <a:bodyPr/>
          <a:lstStyle/>
          <a:p>
            <a:pPr/>
            <a:r>
              <a:t>Weighted quick-union demo</a:t>
            </a:r>
          </a:p>
        </p:txBody>
      </p:sp>
      <p:sp>
        <p:nvSpPr>
          <p:cNvPr id="2884"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885" name="1"/>
          <p:cNvSpPr/>
          <p:nvPr/>
        </p:nvSpPr>
        <p:spPr>
          <a:xfrm>
            <a:off x="3187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886" name="2"/>
          <p:cNvSpPr/>
          <p:nvPr/>
        </p:nvSpPr>
        <p:spPr>
          <a:xfrm>
            <a:off x="4597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2890" name="Group"/>
          <p:cNvGrpSpPr/>
          <p:nvPr/>
        </p:nvGrpSpPr>
        <p:grpSpPr>
          <a:xfrm>
            <a:off x="8966200" y="4902200"/>
            <a:ext cx="520700" cy="1651000"/>
            <a:chOff x="0" y="0"/>
            <a:chExt cx="520700" cy="1651000"/>
          </a:xfrm>
        </p:grpSpPr>
        <p:sp>
          <p:nvSpPr>
            <p:cNvPr id="2887"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888"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889"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2891"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892" name="9"/>
          <p:cNvSpPr/>
          <p:nvPr/>
        </p:nvSpPr>
        <p:spPr>
          <a:xfrm>
            <a:off x="79121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893" name="8"/>
          <p:cNvSpPr/>
          <p:nvPr/>
        </p:nvSpPr>
        <p:spPr>
          <a:xfrm>
            <a:off x="69977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894" name="4"/>
          <p:cNvSpPr/>
          <p:nvPr/>
        </p:nvSpPr>
        <p:spPr>
          <a:xfrm>
            <a:off x="69850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895" name="3"/>
          <p:cNvSpPr/>
          <p:nvPr/>
        </p:nvSpPr>
        <p:spPr>
          <a:xfrm>
            <a:off x="59055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nvGrpSpPr>
          <p:cNvPr id="2917" name="Group"/>
          <p:cNvGrpSpPr/>
          <p:nvPr/>
        </p:nvGrpSpPr>
        <p:grpSpPr>
          <a:xfrm>
            <a:off x="3657599" y="8432800"/>
            <a:ext cx="5791201" cy="889000"/>
            <a:chOff x="0" y="0"/>
            <a:chExt cx="5791200" cy="889000"/>
          </a:xfrm>
        </p:grpSpPr>
        <p:sp>
          <p:nvSpPr>
            <p:cNvPr id="2896"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897"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898"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899"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900"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901"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02"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903"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904"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05"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906"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907"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908"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909"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910"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911"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912"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13"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14"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915"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916"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9" name="Weighted quick-union demo"/>
          <p:cNvSpPr txBox="1"/>
          <p:nvPr>
            <p:ph type="title"/>
          </p:nvPr>
        </p:nvSpPr>
        <p:spPr>
          <a:prstGeom prst="rect">
            <a:avLst/>
          </a:prstGeom>
        </p:spPr>
        <p:txBody>
          <a:bodyPr/>
          <a:lstStyle/>
          <a:p>
            <a:pPr/>
            <a:r>
              <a:t>Weighted quick-union demo</a:t>
            </a:r>
          </a:p>
        </p:txBody>
      </p:sp>
      <p:sp>
        <p:nvSpPr>
          <p:cNvPr id="2920"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921" name="1"/>
          <p:cNvSpPr/>
          <p:nvPr/>
        </p:nvSpPr>
        <p:spPr>
          <a:xfrm>
            <a:off x="3187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922" name="2"/>
          <p:cNvSpPr/>
          <p:nvPr/>
        </p:nvSpPr>
        <p:spPr>
          <a:xfrm>
            <a:off x="4597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2926" name="Group"/>
          <p:cNvGrpSpPr/>
          <p:nvPr/>
        </p:nvGrpSpPr>
        <p:grpSpPr>
          <a:xfrm>
            <a:off x="8966200" y="4902200"/>
            <a:ext cx="520700" cy="1651000"/>
            <a:chOff x="0" y="0"/>
            <a:chExt cx="520700" cy="1651000"/>
          </a:xfrm>
        </p:grpSpPr>
        <p:sp>
          <p:nvSpPr>
            <p:cNvPr id="2923"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924"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925"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2927"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2935" name="Group"/>
          <p:cNvGrpSpPr/>
          <p:nvPr/>
        </p:nvGrpSpPr>
        <p:grpSpPr>
          <a:xfrm>
            <a:off x="5905500" y="4902200"/>
            <a:ext cx="2514600" cy="1651000"/>
            <a:chOff x="0" y="0"/>
            <a:chExt cx="2514600" cy="1651000"/>
          </a:xfrm>
        </p:grpSpPr>
        <p:sp>
          <p:nvSpPr>
            <p:cNvPr id="2928"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929"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930"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931"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932"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933"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934"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2936" name="union(2,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union(2, 1)</a:t>
            </a:r>
          </a:p>
        </p:txBody>
      </p:sp>
      <p:grpSp>
        <p:nvGrpSpPr>
          <p:cNvPr id="2958" name="Group"/>
          <p:cNvGrpSpPr/>
          <p:nvPr/>
        </p:nvGrpSpPr>
        <p:grpSpPr>
          <a:xfrm>
            <a:off x="3657599" y="8432800"/>
            <a:ext cx="5791201" cy="889000"/>
            <a:chOff x="0" y="0"/>
            <a:chExt cx="5791200" cy="889000"/>
          </a:xfrm>
        </p:grpSpPr>
        <p:sp>
          <p:nvSpPr>
            <p:cNvPr id="2937"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938" name="1"/>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1</a:t>
              </a:r>
            </a:p>
          </p:txBody>
        </p:sp>
        <p:sp>
          <p:nvSpPr>
            <p:cNvPr id="2939"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940"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941"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942"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43"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944"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945"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46"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947"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948"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949"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950"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951"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952"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953"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54"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55"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956"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957"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0" name="Line"/>
          <p:cNvSpPr/>
          <p:nvPr/>
        </p:nvSpPr>
        <p:spPr>
          <a:xfrm>
            <a:off x="4850229" y="5116658"/>
            <a:ext cx="1" cy="1228017"/>
          </a:xfrm>
          <a:prstGeom prst="line">
            <a:avLst/>
          </a:prstGeom>
          <a:ln w="63500">
            <a:solidFill>
              <a:srgbClr val="8D3124"/>
            </a:solidFill>
          </a:ln>
        </p:spPr>
        <p:txBody>
          <a:bodyPr lIns="0" tIns="0" rIns="0" bIns="0"/>
          <a:lstStyle/>
          <a:p>
            <a:pPr>
              <a:defRPr sz="1200"/>
            </a:pPr>
          </a:p>
        </p:txBody>
      </p:sp>
      <p:sp>
        <p:nvSpPr>
          <p:cNvPr id="2961" name="Weighted quick-union demo"/>
          <p:cNvSpPr txBox="1"/>
          <p:nvPr>
            <p:ph type="title"/>
          </p:nvPr>
        </p:nvSpPr>
        <p:spPr>
          <a:prstGeom prst="rect">
            <a:avLst/>
          </a:prstGeom>
        </p:spPr>
        <p:txBody>
          <a:bodyPr/>
          <a:lstStyle/>
          <a:p>
            <a:pPr/>
            <a:r>
              <a:t>Weighted quick-union demo</a:t>
            </a:r>
          </a:p>
        </p:txBody>
      </p:sp>
      <p:sp>
        <p:nvSpPr>
          <p:cNvPr id="2962"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2963" name="1"/>
          <p:cNvSpPr/>
          <p:nvPr/>
        </p:nvSpPr>
        <p:spPr>
          <a:xfrm>
            <a:off x="45974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2964" name="2"/>
          <p:cNvSpPr/>
          <p:nvPr/>
        </p:nvSpPr>
        <p:spPr>
          <a:xfrm>
            <a:off x="45974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2968" name="Group"/>
          <p:cNvGrpSpPr/>
          <p:nvPr/>
        </p:nvGrpSpPr>
        <p:grpSpPr>
          <a:xfrm>
            <a:off x="8966200" y="4902200"/>
            <a:ext cx="520700" cy="1651000"/>
            <a:chOff x="0" y="0"/>
            <a:chExt cx="520700" cy="1651000"/>
          </a:xfrm>
        </p:grpSpPr>
        <p:sp>
          <p:nvSpPr>
            <p:cNvPr id="2965"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966"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2967"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2969"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2970" name="union(2, 1)"/>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union(2, 1)</a:t>
            </a:r>
          </a:p>
        </p:txBody>
      </p:sp>
      <p:grpSp>
        <p:nvGrpSpPr>
          <p:cNvPr id="2978" name="Group"/>
          <p:cNvGrpSpPr/>
          <p:nvPr/>
        </p:nvGrpSpPr>
        <p:grpSpPr>
          <a:xfrm>
            <a:off x="5905500" y="4902200"/>
            <a:ext cx="2514600" cy="1651000"/>
            <a:chOff x="0" y="0"/>
            <a:chExt cx="2514600" cy="1651000"/>
          </a:xfrm>
        </p:grpSpPr>
        <p:sp>
          <p:nvSpPr>
            <p:cNvPr id="2971"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972"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973"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2974"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2975"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2976"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2977"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3000" name="Group"/>
          <p:cNvGrpSpPr/>
          <p:nvPr/>
        </p:nvGrpSpPr>
        <p:grpSpPr>
          <a:xfrm>
            <a:off x="3657599" y="8432800"/>
            <a:ext cx="5791201" cy="889000"/>
            <a:chOff x="0" y="0"/>
            <a:chExt cx="5791200" cy="889000"/>
          </a:xfrm>
        </p:grpSpPr>
        <p:sp>
          <p:nvSpPr>
            <p:cNvPr id="2979"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2980"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2</a:t>
              </a:r>
            </a:p>
          </p:txBody>
        </p:sp>
        <p:sp>
          <p:nvSpPr>
            <p:cNvPr id="298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298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2983"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2984"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8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298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2987"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88"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98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299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2991"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2992"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299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299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2995"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96"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299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299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299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2" name="Line"/>
          <p:cNvSpPr/>
          <p:nvPr/>
        </p:nvSpPr>
        <p:spPr>
          <a:xfrm>
            <a:off x="3694529" y="5116658"/>
            <a:ext cx="1" cy="1228017"/>
          </a:xfrm>
          <a:prstGeom prst="line">
            <a:avLst/>
          </a:prstGeom>
          <a:ln w="25400">
            <a:solidFill>
              <a:srgbClr val="000000"/>
            </a:solidFill>
          </a:ln>
        </p:spPr>
        <p:txBody>
          <a:bodyPr lIns="0" tIns="0" rIns="0" bIns="0"/>
          <a:lstStyle/>
          <a:p>
            <a:pPr>
              <a:defRPr sz="1200"/>
            </a:pPr>
          </a:p>
        </p:txBody>
      </p:sp>
      <p:sp>
        <p:nvSpPr>
          <p:cNvPr id="3003" name="Weighted quick-union demo"/>
          <p:cNvSpPr txBox="1"/>
          <p:nvPr>
            <p:ph type="title"/>
          </p:nvPr>
        </p:nvSpPr>
        <p:spPr>
          <a:prstGeom prst="rect">
            <a:avLst/>
          </a:prstGeom>
        </p:spPr>
        <p:txBody>
          <a:bodyPr/>
          <a:lstStyle/>
          <a:p>
            <a:pPr/>
            <a:r>
              <a:t>Weighted quick-union demo</a:t>
            </a:r>
          </a:p>
        </p:txBody>
      </p:sp>
      <p:sp>
        <p:nvSpPr>
          <p:cNvPr id="3004"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005" name="1"/>
          <p:cNvSpPr/>
          <p:nvPr/>
        </p:nvSpPr>
        <p:spPr>
          <a:xfrm>
            <a:off x="34417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006" name="2"/>
          <p:cNvSpPr/>
          <p:nvPr/>
        </p:nvSpPr>
        <p:spPr>
          <a:xfrm>
            <a:off x="34417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nvGrpSpPr>
          <p:cNvPr id="3010" name="Group"/>
          <p:cNvGrpSpPr/>
          <p:nvPr/>
        </p:nvGrpSpPr>
        <p:grpSpPr>
          <a:xfrm>
            <a:off x="8534400" y="4902200"/>
            <a:ext cx="520700" cy="1651000"/>
            <a:chOff x="0" y="0"/>
            <a:chExt cx="520700" cy="1651000"/>
          </a:xfrm>
        </p:grpSpPr>
        <p:sp>
          <p:nvSpPr>
            <p:cNvPr id="3007" name="Line"/>
            <p:cNvSpPr/>
            <p:nvPr/>
          </p:nvSpPr>
          <p:spPr>
            <a:xfrm flipH="1">
              <a:off x="252829" y="2017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008" name="5"/>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009" name="6"/>
            <p:cNvSpPr/>
            <p:nvPr/>
          </p:nvSpPr>
          <p:spPr>
            <a:xfrm>
              <a:off x="127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grpSp>
      <p:sp>
        <p:nvSpPr>
          <p:cNvPr id="3011"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3033" name="Group"/>
          <p:cNvGrpSpPr/>
          <p:nvPr/>
        </p:nvGrpSpPr>
        <p:grpSpPr>
          <a:xfrm>
            <a:off x="3657599" y="8432800"/>
            <a:ext cx="5791201" cy="889000"/>
            <a:chOff x="0" y="0"/>
            <a:chExt cx="5791200" cy="889000"/>
          </a:xfrm>
        </p:grpSpPr>
        <p:sp>
          <p:nvSpPr>
            <p:cNvPr id="3012"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013"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01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01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016"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017"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01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01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020"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021"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02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02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024"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025"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02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02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028"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029"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03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03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03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grpSp>
        <p:nvGrpSpPr>
          <p:cNvPr id="3041" name="Group"/>
          <p:cNvGrpSpPr/>
          <p:nvPr/>
        </p:nvGrpSpPr>
        <p:grpSpPr>
          <a:xfrm>
            <a:off x="4914900" y="4902200"/>
            <a:ext cx="2514600" cy="1651000"/>
            <a:chOff x="0" y="0"/>
            <a:chExt cx="2514600" cy="1651000"/>
          </a:xfrm>
        </p:grpSpPr>
        <p:sp>
          <p:nvSpPr>
            <p:cNvPr id="3034"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035"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036"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037"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038"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039"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040"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3" name="Line"/>
          <p:cNvSpPr/>
          <p:nvPr/>
        </p:nvSpPr>
        <p:spPr>
          <a:xfrm>
            <a:off x="8787229" y="5103958"/>
            <a:ext cx="1" cy="1228017"/>
          </a:xfrm>
          <a:prstGeom prst="line">
            <a:avLst/>
          </a:prstGeom>
          <a:ln w="25400">
            <a:solidFill>
              <a:srgbClr val="000000"/>
            </a:solidFill>
          </a:ln>
        </p:spPr>
        <p:txBody>
          <a:bodyPr lIns="0" tIns="0" rIns="0" bIns="0"/>
          <a:lstStyle/>
          <a:p>
            <a:pPr>
              <a:defRPr sz="1200"/>
            </a:pPr>
          </a:p>
        </p:txBody>
      </p:sp>
      <p:sp>
        <p:nvSpPr>
          <p:cNvPr id="3044" name="Weighted quick-union demo"/>
          <p:cNvSpPr txBox="1"/>
          <p:nvPr>
            <p:ph type="title"/>
          </p:nvPr>
        </p:nvSpPr>
        <p:spPr>
          <a:prstGeom prst="rect">
            <a:avLst/>
          </a:prstGeom>
        </p:spPr>
        <p:txBody>
          <a:bodyPr/>
          <a:lstStyle/>
          <a:p>
            <a:pPr/>
            <a:r>
              <a:t>Weighted quick-union demo</a:t>
            </a:r>
          </a:p>
        </p:txBody>
      </p:sp>
      <p:sp>
        <p:nvSpPr>
          <p:cNvPr id="3045" name="0"/>
          <p:cNvSpPr/>
          <p:nvPr/>
        </p:nvSpPr>
        <p:spPr>
          <a:xfrm>
            <a:off x="1734246" y="4902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grpSp>
        <p:nvGrpSpPr>
          <p:cNvPr id="3049" name="Group"/>
          <p:cNvGrpSpPr/>
          <p:nvPr/>
        </p:nvGrpSpPr>
        <p:grpSpPr>
          <a:xfrm>
            <a:off x="3441700" y="4902200"/>
            <a:ext cx="508000" cy="1651000"/>
            <a:chOff x="0" y="0"/>
            <a:chExt cx="508000" cy="1651000"/>
          </a:xfrm>
        </p:grpSpPr>
        <p:sp>
          <p:nvSpPr>
            <p:cNvPr id="3046" name="Line"/>
            <p:cNvSpPr/>
            <p:nvPr/>
          </p:nvSpPr>
          <p:spPr>
            <a:xfrm flipH="1">
              <a:off x="2528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047"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048" name="2"/>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sp>
        <p:nvSpPr>
          <p:cNvPr id="3050" name="5"/>
          <p:cNvSpPr/>
          <p:nvPr/>
        </p:nvSpPr>
        <p:spPr>
          <a:xfrm>
            <a:off x="85344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051" name="6"/>
          <p:cNvSpPr/>
          <p:nvPr/>
        </p:nvSpPr>
        <p:spPr>
          <a:xfrm>
            <a:off x="8547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052"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sp>
        <p:nvSpPr>
          <p:cNvPr id="3053" name="union(5, 0)"/>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union(5, 0)</a:t>
            </a:r>
          </a:p>
        </p:txBody>
      </p:sp>
      <p:grpSp>
        <p:nvGrpSpPr>
          <p:cNvPr id="3061" name="Group"/>
          <p:cNvGrpSpPr/>
          <p:nvPr/>
        </p:nvGrpSpPr>
        <p:grpSpPr>
          <a:xfrm>
            <a:off x="4914900" y="4902200"/>
            <a:ext cx="2514600" cy="1651000"/>
            <a:chOff x="0" y="0"/>
            <a:chExt cx="2514600" cy="1651000"/>
          </a:xfrm>
        </p:grpSpPr>
        <p:sp>
          <p:nvSpPr>
            <p:cNvPr id="3054"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055"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056"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057"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058"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059"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060"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3083" name="Group"/>
          <p:cNvGrpSpPr/>
          <p:nvPr/>
        </p:nvGrpSpPr>
        <p:grpSpPr>
          <a:xfrm>
            <a:off x="3657599" y="8432800"/>
            <a:ext cx="5791201" cy="889000"/>
            <a:chOff x="0" y="0"/>
            <a:chExt cx="5791200" cy="889000"/>
          </a:xfrm>
        </p:grpSpPr>
        <p:sp>
          <p:nvSpPr>
            <p:cNvPr id="3062" name="0"/>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0</a:t>
              </a:r>
            </a:p>
          </p:txBody>
        </p:sp>
        <p:sp>
          <p:nvSpPr>
            <p:cNvPr id="3063"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064"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065"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066"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067"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068"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069"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070"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071"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072"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073"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074"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075"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076"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077"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078"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079"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080"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081"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082"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5" name="Line"/>
          <p:cNvSpPr/>
          <p:nvPr/>
        </p:nvSpPr>
        <p:spPr>
          <a:xfrm>
            <a:off x="8825976" y="5170881"/>
            <a:ext cx="557508" cy="1094171"/>
          </a:xfrm>
          <a:prstGeom prst="line">
            <a:avLst/>
          </a:prstGeom>
          <a:ln w="25400">
            <a:solidFill>
              <a:srgbClr val="000000"/>
            </a:solidFill>
          </a:ln>
        </p:spPr>
        <p:txBody>
          <a:bodyPr lIns="0" tIns="0" rIns="0" bIns="0"/>
          <a:lstStyle/>
          <a:p>
            <a:pPr>
              <a:defRPr sz="1200"/>
            </a:pPr>
          </a:p>
        </p:txBody>
      </p:sp>
      <p:sp>
        <p:nvSpPr>
          <p:cNvPr id="3086" name="Line"/>
          <p:cNvSpPr/>
          <p:nvPr/>
        </p:nvSpPr>
        <p:spPr>
          <a:xfrm flipH="1">
            <a:off x="8254474" y="5170881"/>
            <a:ext cx="557509" cy="1094171"/>
          </a:xfrm>
          <a:prstGeom prst="line">
            <a:avLst/>
          </a:prstGeom>
          <a:ln w="63500">
            <a:solidFill>
              <a:srgbClr val="8D3124"/>
            </a:solidFill>
          </a:ln>
        </p:spPr>
        <p:txBody>
          <a:bodyPr lIns="0" tIns="0" rIns="0" bIns="0"/>
          <a:lstStyle/>
          <a:p>
            <a:pPr>
              <a:defRPr sz="1200"/>
            </a:pPr>
          </a:p>
        </p:txBody>
      </p:sp>
      <p:sp>
        <p:nvSpPr>
          <p:cNvPr id="3087" name="Weighted quick-union demo"/>
          <p:cNvSpPr txBox="1"/>
          <p:nvPr>
            <p:ph type="title"/>
          </p:nvPr>
        </p:nvSpPr>
        <p:spPr>
          <a:prstGeom prst="rect">
            <a:avLst/>
          </a:prstGeom>
        </p:spPr>
        <p:txBody>
          <a:bodyPr/>
          <a:lstStyle/>
          <a:p>
            <a:pPr/>
            <a:r>
              <a:t>Weighted quick-union demo</a:t>
            </a:r>
          </a:p>
        </p:txBody>
      </p:sp>
      <p:sp>
        <p:nvSpPr>
          <p:cNvPr id="3088" name="5"/>
          <p:cNvSpPr/>
          <p:nvPr/>
        </p:nvSpPr>
        <p:spPr>
          <a:xfrm>
            <a:off x="90875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089" name="0"/>
          <p:cNvSpPr/>
          <p:nvPr/>
        </p:nvSpPr>
        <p:spPr>
          <a:xfrm>
            <a:off x="8051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090" name="6"/>
          <p:cNvSpPr/>
          <p:nvPr/>
        </p:nvSpPr>
        <p:spPr>
          <a:xfrm>
            <a:off x="8547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091"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3099" name="Group"/>
          <p:cNvGrpSpPr/>
          <p:nvPr/>
        </p:nvGrpSpPr>
        <p:grpSpPr>
          <a:xfrm>
            <a:off x="4914900" y="4902200"/>
            <a:ext cx="2514600" cy="1651000"/>
            <a:chOff x="0" y="0"/>
            <a:chExt cx="2514600" cy="1651000"/>
          </a:xfrm>
        </p:grpSpPr>
        <p:sp>
          <p:nvSpPr>
            <p:cNvPr id="3092"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093"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094"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095"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096"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097"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098"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sp>
        <p:nvSpPr>
          <p:cNvPr id="3100" name="union(5, 0)"/>
          <p:cNvSpPr txBox="1"/>
          <p:nvPr/>
        </p:nvSpPr>
        <p:spPr>
          <a:xfrm>
            <a:off x="952500" y="3937000"/>
            <a:ext cx="1588110"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2000">
                <a:solidFill>
                  <a:srgbClr val="8D3124"/>
                </a:solidFill>
                <a:uFill>
                  <a:solidFill>
                    <a:srgbClr val="8D3124"/>
                  </a:solidFill>
                </a:uFill>
                <a:latin typeface="Lucida Grande"/>
                <a:ea typeface="Lucida Grande"/>
                <a:cs typeface="Lucida Grande"/>
                <a:sym typeface="Lucida Grande"/>
              </a:defRPr>
            </a:lvl1pPr>
          </a:lstStyle>
          <a:p>
            <a:pPr/>
            <a:r>
              <a:t>union(5, 0)</a:t>
            </a:r>
          </a:p>
        </p:txBody>
      </p:sp>
      <p:grpSp>
        <p:nvGrpSpPr>
          <p:cNvPr id="3104" name="Group"/>
          <p:cNvGrpSpPr/>
          <p:nvPr/>
        </p:nvGrpSpPr>
        <p:grpSpPr>
          <a:xfrm>
            <a:off x="3441700" y="4902200"/>
            <a:ext cx="508000" cy="1651000"/>
            <a:chOff x="0" y="0"/>
            <a:chExt cx="508000" cy="1651000"/>
          </a:xfrm>
        </p:grpSpPr>
        <p:sp>
          <p:nvSpPr>
            <p:cNvPr id="3101" name="Line"/>
            <p:cNvSpPr/>
            <p:nvPr/>
          </p:nvSpPr>
          <p:spPr>
            <a:xfrm flipH="1">
              <a:off x="2528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102"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103" name="2"/>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grpSp>
        <p:nvGrpSpPr>
          <p:cNvPr id="3126" name="Group"/>
          <p:cNvGrpSpPr/>
          <p:nvPr/>
        </p:nvGrpSpPr>
        <p:grpSpPr>
          <a:xfrm>
            <a:off x="3657599" y="8432800"/>
            <a:ext cx="5791201" cy="889000"/>
            <a:chOff x="0" y="0"/>
            <a:chExt cx="5791200" cy="889000"/>
          </a:xfrm>
        </p:grpSpPr>
        <p:sp>
          <p:nvSpPr>
            <p:cNvPr id="3105"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solidFill>
                    <a:srgbClr val="8D3124"/>
                  </a:solidFill>
                  <a:uFill>
                    <a:solidFill>
                      <a:srgbClr val="8D3124"/>
                    </a:solidFill>
                  </a:uFill>
                  <a:latin typeface="Lucida Sans Regular"/>
                  <a:ea typeface="Lucida Sans Regular"/>
                  <a:cs typeface="Lucida Sans Regular"/>
                  <a:sym typeface="Lucida Sans Regular"/>
                </a:defRPr>
              </a:lvl1pPr>
            </a:lstStyle>
            <a:p>
              <a:pPr/>
              <a:r>
                <a:t>6</a:t>
              </a:r>
            </a:p>
          </p:txBody>
        </p:sp>
        <p:sp>
          <p:nvSpPr>
            <p:cNvPr id="3106"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107"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108"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109"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110"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111"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112"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113"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114"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115"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116"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117"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118"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119"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120"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121"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122"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123"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124"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125"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
        <p:nvSpPr>
          <p:cNvPr id="3127" name="weighting:  make 0 point to 6 (instead of 6 to 0)"/>
          <p:cNvSpPr txBox="1"/>
          <p:nvPr/>
        </p:nvSpPr>
        <p:spPr>
          <a:xfrm>
            <a:off x="5080000" y="3098800"/>
            <a:ext cx="5534353"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800">
                <a:solidFill>
                  <a:srgbClr val="8D3124"/>
                </a:solidFill>
                <a:uFill>
                  <a:solidFill>
                    <a:srgbClr val="8D3124"/>
                  </a:solidFill>
                </a:uFill>
                <a:latin typeface="Lucida Sans Regular"/>
                <a:ea typeface="Lucida Sans Regular"/>
                <a:cs typeface="Lucida Sans Regular"/>
                <a:sym typeface="Lucida Sans Regular"/>
              </a:defRPr>
            </a:lvl1pPr>
          </a:lstStyle>
          <a:p>
            <a:pPr/>
            <a:r>
              <a:t>weighting:  make 0 point to 6 (instead of 6 to 0)</a:t>
            </a:r>
          </a:p>
        </p:txBody>
      </p:sp>
      <p:sp>
        <p:nvSpPr>
          <p:cNvPr id="3128" name="Line"/>
          <p:cNvSpPr/>
          <p:nvPr/>
        </p:nvSpPr>
        <p:spPr>
          <a:xfrm flipH="1" flipV="1">
            <a:off x="6135104" y="3476040"/>
            <a:ext cx="2221496" cy="2143268"/>
          </a:xfrm>
          <a:prstGeom prst="line">
            <a:avLst/>
          </a:prstGeom>
          <a:ln w="25400">
            <a:solidFill>
              <a:srgbClr val="8D3124"/>
            </a:solidFill>
            <a:headEnd type="triangle"/>
          </a:ln>
        </p:spPr>
        <p:txBody>
          <a:bodyPr lIns="0" tIns="0" rIns="0" bIns="0"/>
          <a:lstStyle/>
          <a:p>
            <a:pPr>
              <a:defRPr sz="1200"/>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0" name="Line"/>
          <p:cNvSpPr/>
          <p:nvPr/>
        </p:nvSpPr>
        <p:spPr>
          <a:xfrm>
            <a:off x="8825976" y="5170881"/>
            <a:ext cx="557508" cy="1094171"/>
          </a:xfrm>
          <a:prstGeom prst="line">
            <a:avLst/>
          </a:prstGeom>
          <a:ln w="25400">
            <a:solidFill>
              <a:srgbClr val="000000"/>
            </a:solidFill>
          </a:ln>
        </p:spPr>
        <p:txBody>
          <a:bodyPr lIns="0" tIns="0" rIns="0" bIns="0"/>
          <a:lstStyle/>
          <a:p>
            <a:pPr>
              <a:defRPr sz="1200"/>
            </a:pPr>
          </a:p>
        </p:txBody>
      </p:sp>
      <p:sp>
        <p:nvSpPr>
          <p:cNvPr id="3131" name="Line"/>
          <p:cNvSpPr/>
          <p:nvPr/>
        </p:nvSpPr>
        <p:spPr>
          <a:xfrm flipH="1">
            <a:off x="8254474" y="5170881"/>
            <a:ext cx="557509" cy="1094171"/>
          </a:xfrm>
          <a:prstGeom prst="line">
            <a:avLst/>
          </a:prstGeom>
          <a:ln w="25400">
            <a:solidFill>
              <a:srgbClr val="000000"/>
            </a:solidFill>
          </a:ln>
        </p:spPr>
        <p:txBody>
          <a:bodyPr lIns="0" tIns="0" rIns="0" bIns="0"/>
          <a:lstStyle/>
          <a:p>
            <a:pPr>
              <a:defRPr sz="1200"/>
            </a:pPr>
          </a:p>
        </p:txBody>
      </p:sp>
      <p:sp>
        <p:nvSpPr>
          <p:cNvPr id="3132" name="Weighted quick-union demo"/>
          <p:cNvSpPr txBox="1"/>
          <p:nvPr>
            <p:ph type="title"/>
          </p:nvPr>
        </p:nvSpPr>
        <p:spPr>
          <a:prstGeom prst="rect">
            <a:avLst/>
          </a:prstGeom>
        </p:spPr>
        <p:txBody>
          <a:bodyPr/>
          <a:lstStyle/>
          <a:p>
            <a:pPr/>
            <a:r>
              <a:t>Weighted quick-union demo</a:t>
            </a:r>
          </a:p>
        </p:txBody>
      </p:sp>
      <p:sp>
        <p:nvSpPr>
          <p:cNvPr id="3133" name="5"/>
          <p:cNvSpPr/>
          <p:nvPr/>
        </p:nvSpPr>
        <p:spPr>
          <a:xfrm>
            <a:off x="9087546" y="6045200"/>
            <a:ext cx="508001"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5</a:t>
            </a:r>
          </a:p>
        </p:txBody>
      </p:sp>
      <p:sp>
        <p:nvSpPr>
          <p:cNvPr id="3134" name="0"/>
          <p:cNvSpPr/>
          <p:nvPr/>
        </p:nvSpPr>
        <p:spPr>
          <a:xfrm>
            <a:off x="8051800" y="6045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0</a:t>
            </a:r>
          </a:p>
        </p:txBody>
      </p:sp>
      <p:sp>
        <p:nvSpPr>
          <p:cNvPr id="3135" name="6"/>
          <p:cNvSpPr/>
          <p:nvPr/>
        </p:nvSpPr>
        <p:spPr>
          <a:xfrm>
            <a:off x="8547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6</a:t>
            </a:r>
          </a:p>
        </p:txBody>
      </p:sp>
      <p:sp>
        <p:nvSpPr>
          <p:cNvPr id="3136" name="7"/>
          <p:cNvSpPr/>
          <p:nvPr/>
        </p:nvSpPr>
        <p:spPr>
          <a:xfrm>
            <a:off x="10452100" y="4902200"/>
            <a:ext cx="508000" cy="508000"/>
          </a:xfrm>
          <a:prstGeom prst="ellipse">
            <a:avLst/>
          </a:prstGeom>
          <a:solidFill>
            <a:srgbClr val="FFFFFF"/>
          </a:solidFill>
          <a:ln w="12700">
            <a:solidFill>
              <a:srgbClr val="000000"/>
            </a:solidFill>
          </a:ln>
          <a:extLst>
            <a:ext uri="{C572A759-6A51-4108-AA02-DFA0A04FC94B}">
              <ma14:wrappingTextBoxFlag xmlns:ma14="http://schemas.microsoft.com/office/mac/drawingml/2011/main" val="1"/>
            </a:ext>
          </a:extLst>
        </p:spPr>
        <p:txBody>
          <a:bodyPr lIns="0" tIns="0" rIns="0" bIns="0" anchor="ct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7</a:t>
            </a:r>
          </a:p>
        </p:txBody>
      </p:sp>
      <p:grpSp>
        <p:nvGrpSpPr>
          <p:cNvPr id="3144" name="Group"/>
          <p:cNvGrpSpPr/>
          <p:nvPr/>
        </p:nvGrpSpPr>
        <p:grpSpPr>
          <a:xfrm>
            <a:off x="4495800" y="4902200"/>
            <a:ext cx="2514600" cy="1651000"/>
            <a:chOff x="0" y="0"/>
            <a:chExt cx="2514600" cy="1651000"/>
          </a:xfrm>
        </p:grpSpPr>
        <p:sp>
          <p:nvSpPr>
            <p:cNvPr id="3137" name="Line"/>
            <p:cNvSpPr/>
            <p:nvPr/>
          </p:nvSpPr>
          <p:spPr>
            <a:xfrm flipH="1">
              <a:off x="13323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138" name="Line"/>
            <p:cNvSpPr/>
            <p:nvPr/>
          </p:nvSpPr>
          <p:spPr>
            <a:xfrm flipH="1">
              <a:off x="354777" y="379409"/>
              <a:ext cx="837506" cy="898115"/>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139" name="Line"/>
            <p:cNvSpPr/>
            <p:nvPr/>
          </p:nvSpPr>
          <p:spPr>
            <a:xfrm>
              <a:off x="1428521" y="338592"/>
              <a:ext cx="772816" cy="954349"/>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140" name="9"/>
            <p:cNvSpPr/>
            <p:nvPr/>
          </p:nvSpPr>
          <p:spPr>
            <a:xfrm>
              <a:off x="20066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9</a:t>
              </a:r>
            </a:p>
          </p:txBody>
        </p:sp>
        <p:sp>
          <p:nvSpPr>
            <p:cNvPr id="3141" name="8"/>
            <p:cNvSpPr/>
            <p:nvPr/>
          </p:nvSpPr>
          <p:spPr>
            <a:xfrm>
              <a:off x="109220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8</a:t>
              </a:r>
            </a:p>
          </p:txBody>
        </p:sp>
        <p:sp>
          <p:nvSpPr>
            <p:cNvPr id="3142" name="4"/>
            <p:cNvSpPr/>
            <p:nvPr/>
          </p:nvSpPr>
          <p:spPr>
            <a:xfrm>
              <a:off x="107950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4</a:t>
              </a:r>
            </a:p>
          </p:txBody>
        </p:sp>
        <p:sp>
          <p:nvSpPr>
            <p:cNvPr id="3143" name="3"/>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3</a:t>
              </a:r>
            </a:p>
          </p:txBody>
        </p:sp>
      </p:grpSp>
      <p:grpSp>
        <p:nvGrpSpPr>
          <p:cNvPr id="3148" name="Group"/>
          <p:cNvGrpSpPr/>
          <p:nvPr/>
        </p:nvGrpSpPr>
        <p:grpSpPr>
          <a:xfrm>
            <a:off x="1943100" y="4902200"/>
            <a:ext cx="508000" cy="1651000"/>
            <a:chOff x="0" y="0"/>
            <a:chExt cx="508000" cy="1651000"/>
          </a:xfrm>
        </p:grpSpPr>
        <p:sp>
          <p:nvSpPr>
            <p:cNvPr id="3145" name="Line"/>
            <p:cNvSpPr/>
            <p:nvPr/>
          </p:nvSpPr>
          <p:spPr>
            <a:xfrm flipH="1">
              <a:off x="252829" y="214458"/>
              <a:ext cx="1" cy="1228017"/>
            </a:xfrm>
            <a:prstGeom prst="line">
              <a:avLst/>
            </a:prstGeom>
            <a:noFill/>
            <a:ln w="25400" cap="flat">
              <a:solidFill>
                <a:srgbClr val="000000"/>
              </a:solidFill>
              <a:prstDash val="solid"/>
              <a:round/>
            </a:ln>
            <a:effectLst/>
          </p:spPr>
          <p:txBody>
            <a:bodyPr wrap="square" lIns="0" tIns="0" rIns="0" bIns="0" numCol="1" anchor="t">
              <a:noAutofit/>
            </a:bodyPr>
            <a:lstStyle/>
            <a:p>
              <a:pPr>
                <a:defRPr sz="1200"/>
              </a:pPr>
            </a:p>
          </p:txBody>
        </p:sp>
        <p:sp>
          <p:nvSpPr>
            <p:cNvPr id="3146" name="1"/>
            <p:cNvSpPr/>
            <p:nvPr/>
          </p:nvSpPr>
          <p:spPr>
            <a:xfrm>
              <a:off x="0" y="114300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1</a:t>
              </a:r>
            </a:p>
          </p:txBody>
        </p:sp>
        <p:sp>
          <p:nvSpPr>
            <p:cNvPr id="3147" name="2"/>
            <p:cNvSpPr/>
            <p:nvPr/>
          </p:nvSpPr>
          <p:spPr>
            <a:xfrm>
              <a:off x="0" y="0"/>
              <a:ext cx="508000" cy="508000"/>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lnSpc>
                  <a:spcPct val="120000"/>
                </a:lnSpc>
                <a:defRPr sz="1800">
                  <a:uFill>
                    <a:solidFill>
                      <a:srgbClr val="000000"/>
                    </a:solidFill>
                  </a:uFill>
                  <a:latin typeface="Lucida Sans Regular"/>
                  <a:ea typeface="Lucida Sans Regular"/>
                  <a:cs typeface="Lucida Sans Regular"/>
                  <a:sym typeface="Lucida Sans Regular"/>
                </a:defRPr>
              </a:lvl1pPr>
            </a:lstStyle>
            <a:p>
              <a:pPr/>
              <a:r>
                <a:t>2</a:t>
              </a:r>
            </a:p>
          </p:txBody>
        </p:sp>
      </p:grpSp>
      <p:grpSp>
        <p:nvGrpSpPr>
          <p:cNvPr id="3170" name="Group"/>
          <p:cNvGrpSpPr/>
          <p:nvPr/>
        </p:nvGrpSpPr>
        <p:grpSpPr>
          <a:xfrm>
            <a:off x="3657599" y="8432800"/>
            <a:ext cx="5791201" cy="889000"/>
            <a:chOff x="0" y="0"/>
            <a:chExt cx="5791200" cy="889000"/>
          </a:xfrm>
        </p:grpSpPr>
        <p:sp>
          <p:nvSpPr>
            <p:cNvPr id="3149" name="6"/>
            <p:cNvSpPr/>
            <p:nvPr/>
          </p:nvSpPr>
          <p:spPr>
            <a:xfrm>
              <a:off x="71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150" name="2"/>
            <p:cNvSpPr/>
            <p:nvPr/>
          </p:nvSpPr>
          <p:spPr>
            <a:xfrm>
              <a:off x="121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151" name="0"/>
            <p:cNvSpPr/>
            <p:nvPr/>
          </p:nvSpPr>
          <p:spPr>
            <a:xfrm>
              <a:off x="71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0</a:t>
              </a:r>
            </a:p>
          </p:txBody>
        </p:sp>
        <p:sp>
          <p:nvSpPr>
            <p:cNvPr id="3152" name="1"/>
            <p:cNvSpPr/>
            <p:nvPr/>
          </p:nvSpPr>
          <p:spPr>
            <a:xfrm>
              <a:off x="121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1</a:t>
              </a:r>
            </a:p>
          </p:txBody>
        </p:sp>
        <p:sp>
          <p:nvSpPr>
            <p:cNvPr id="3153" name="2"/>
            <p:cNvSpPr/>
            <p:nvPr/>
          </p:nvSpPr>
          <p:spPr>
            <a:xfrm>
              <a:off x="172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2</a:t>
              </a:r>
            </a:p>
          </p:txBody>
        </p:sp>
        <p:sp>
          <p:nvSpPr>
            <p:cNvPr id="3154" name="4"/>
            <p:cNvSpPr/>
            <p:nvPr/>
          </p:nvSpPr>
          <p:spPr>
            <a:xfrm>
              <a:off x="223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155" name="2"/>
            <p:cNvSpPr/>
            <p:nvPr/>
          </p:nvSpPr>
          <p:spPr>
            <a:xfrm>
              <a:off x="172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2</a:t>
              </a:r>
            </a:p>
          </p:txBody>
        </p:sp>
        <p:sp>
          <p:nvSpPr>
            <p:cNvPr id="3156" name="3"/>
            <p:cNvSpPr/>
            <p:nvPr/>
          </p:nvSpPr>
          <p:spPr>
            <a:xfrm>
              <a:off x="223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3</a:t>
              </a:r>
            </a:p>
          </p:txBody>
        </p:sp>
        <p:sp>
          <p:nvSpPr>
            <p:cNvPr id="3157" name="4"/>
            <p:cNvSpPr/>
            <p:nvPr/>
          </p:nvSpPr>
          <p:spPr>
            <a:xfrm>
              <a:off x="274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158" name="6"/>
            <p:cNvSpPr/>
            <p:nvPr/>
          </p:nvSpPr>
          <p:spPr>
            <a:xfrm>
              <a:off x="3251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159" name="4"/>
            <p:cNvSpPr/>
            <p:nvPr/>
          </p:nvSpPr>
          <p:spPr>
            <a:xfrm>
              <a:off x="274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4</a:t>
              </a:r>
            </a:p>
          </p:txBody>
        </p:sp>
        <p:sp>
          <p:nvSpPr>
            <p:cNvPr id="3160" name="5"/>
            <p:cNvSpPr/>
            <p:nvPr/>
          </p:nvSpPr>
          <p:spPr>
            <a:xfrm>
              <a:off x="3251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5</a:t>
              </a:r>
            </a:p>
          </p:txBody>
        </p:sp>
        <p:sp>
          <p:nvSpPr>
            <p:cNvPr id="3161" name="6"/>
            <p:cNvSpPr/>
            <p:nvPr/>
          </p:nvSpPr>
          <p:spPr>
            <a:xfrm>
              <a:off x="3759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6</a:t>
              </a:r>
            </a:p>
          </p:txBody>
        </p:sp>
        <p:sp>
          <p:nvSpPr>
            <p:cNvPr id="3162" name="7"/>
            <p:cNvSpPr/>
            <p:nvPr/>
          </p:nvSpPr>
          <p:spPr>
            <a:xfrm>
              <a:off x="4267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7</a:t>
              </a:r>
            </a:p>
          </p:txBody>
        </p:sp>
        <p:sp>
          <p:nvSpPr>
            <p:cNvPr id="3163" name="6"/>
            <p:cNvSpPr/>
            <p:nvPr/>
          </p:nvSpPr>
          <p:spPr>
            <a:xfrm>
              <a:off x="3759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6</a:t>
              </a:r>
            </a:p>
          </p:txBody>
        </p:sp>
        <p:sp>
          <p:nvSpPr>
            <p:cNvPr id="3164" name="7"/>
            <p:cNvSpPr/>
            <p:nvPr/>
          </p:nvSpPr>
          <p:spPr>
            <a:xfrm>
              <a:off x="4267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7</a:t>
              </a:r>
            </a:p>
          </p:txBody>
        </p:sp>
        <p:sp>
          <p:nvSpPr>
            <p:cNvPr id="3165" name="4"/>
            <p:cNvSpPr/>
            <p:nvPr/>
          </p:nvSpPr>
          <p:spPr>
            <a:xfrm>
              <a:off x="4775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166" name="4"/>
            <p:cNvSpPr/>
            <p:nvPr/>
          </p:nvSpPr>
          <p:spPr>
            <a:xfrm>
              <a:off x="5283200" y="381000"/>
              <a:ext cx="508000" cy="508000"/>
            </a:xfrm>
            <a:prstGeom prst="rect">
              <a:avLst/>
            </a:prstGeom>
            <a:solidFill>
              <a:srgbClr val="D5D5D5"/>
            </a:solidFill>
            <a:ln w="63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2000">
                  <a:uFill>
                    <a:solidFill>
                      <a:srgbClr val="000000"/>
                    </a:solidFill>
                  </a:uFill>
                  <a:latin typeface="Lucida Sans Regular"/>
                  <a:ea typeface="Lucida Sans Regular"/>
                  <a:cs typeface="Lucida Sans Regular"/>
                  <a:sym typeface="Lucida Sans Regular"/>
                </a:defRPr>
              </a:lvl1pPr>
            </a:lstStyle>
            <a:p>
              <a:pPr/>
              <a:r>
                <a:t>4</a:t>
              </a:r>
            </a:p>
          </p:txBody>
        </p:sp>
        <p:sp>
          <p:nvSpPr>
            <p:cNvPr id="3167" name="8"/>
            <p:cNvSpPr/>
            <p:nvPr/>
          </p:nvSpPr>
          <p:spPr>
            <a:xfrm>
              <a:off x="4775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8</a:t>
              </a:r>
            </a:p>
          </p:txBody>
        </p:sp>
        <p:sp>
          <p:nvSpPr>
            <p:cNvPr id="3168" name="9"/>
            <p:cNvSpPr/>
            <p:nvPr/>
          </p:nvSpPr>
          <p:spPr>
            <a:xfrm>
              <a:off x="5283200" y="0"/>
              <a:ext cx="508000" cy="38100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algn="ctr" defTabSz="1295400">
                <a:defRPr sz="1400">
                  <a:solidFill>
                    <a:srgbClr val="929292"/>
                  </a:solidFill>
                  <a:uFill>
                    <a:solidFill>
                      <a:srgbClr val="929292"/>
                    </a:solidFill>
                  </a:uFill>
                  <a:latin typeface="Lucida Sans Regular"/>
                  <a:ea typeface="Lucida Sans Regular"/>
                  <a:cs typeface="Lucida Sans Regular"/>
                  <a:sym typeface="Lucida Sans Regular"/>
                </a:defRPr>
              </a:lvl1pPr>
            </a:lstStyle>
            <a:p>
              <a:pPr/>
              <a:r>
                <a:t>9</a:t>
              </a:r>
            </a:p>
          </p:txBody>
        </p:sp>
        <p:sp>
          <p:nvSpPr>
            <p:cNvPr id="3169" name="id[]"/>
            <p:cNvSpPr txBox="1"/>
            <p:nvPr/>
          </p:nvSpPr>
          <p:spPr>
            <a:xfrm>
              <a:off x="0" y="431800"/>
              <a:ext cx="56825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id[]</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2F2F2"/>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0" dist="76200" dir="2700000">
              <a:srgbClr val="000000">
                <a:alpha val="75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round/>
        </a:ln>
        <a:effectLst>
          <a:outerShdw sx="100000" sy="100000" kx="0" ky="0" algn="b" rotWithShape="0" blurRad="127000" dist="76200" dir="2700000">
            <a:srgbClr val="000000">
              <a:alpha val="75000"/>
            </a:srgbClr>
          </a:outerShdw>
        </a:effectLst>
        <a:sp3d/>
      </a:spPr>
      <a:bodyPr rot="0" spcFirstLastPara="1" vertOverflow="overflow" horzOverflow="overflow" vert="horz" wrap="square" lIns="203200" tIns="203200" rIns="203200" bIns="203200" numCol="1" spcCol="38100" rtlCol="0" anchor="t" upright="0">
        <a:spAutoFit/>
      </a:bodyPr>
      <a:lstStyle>
        <a:defPPr marL="7224" marR="7224" indent="0" algn="l" defTabSz="1295400" rtl="0" fontAlgn="auto" latinLnBrk="0" hangingPunct="0">
          <a:lnSpc>
            <a:spcPct val="120000"/>
          </a:lnSpc>
          <a:spcBef>
            <a:spcPts val="0"/>
          </a:spcBef>
          <a:spcAft>
            <a:spcPts val="0"/>
          </a:spcAft>
          <a:buClrTx/>
          <a:buSzTx/>
          <a:buFontTx/>
          <a:buNone/>
          <a:tabLst/>
          <a:defRPr b="1" baseline="0" cap="none" i="0" spc="0" strike="noStrike" sz="2000" u="none" kumimoji="0" normalizeH="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8D3124"/>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0" dist="76200" dir="2700000">
              <a:srgbClr val="000000">
                <a:alpha val="75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round/>
        </a:ln>
        <a:effectLst>
          <a:outerShdw sx="100000" sy="100000" kx="0" ky="0" algn="b" rotWithShape="0" blurRad="127000" dist="76200" dir="2700000">
            <a:srgbClr val="000000">
              <a:alpha val="75000"/>
            </a:srgbClr>
          </a:outerShdw>
        </a:effectLst>
        <a:sp3d/>
      </a:spPr>
      <a:bodyPr rot="0" spcFirstLastPara="1" vertOverflow="overflow" horzOverflow="overflow" vert="horz" wrap="square" lIns="203200" tIns="203200" rIns="203200" bIns="203200" numCol="1" spcCol="38100" rtlCol="0" anchor="t" upright="0">
        <a:spAutoFit/>
      </a:bodyPr>
      <a:lstStyle>
        <a:defPPr marL="7224" marR="7224" indent="0" algn="l" defTabSz="1295400" rtl="0" fontAlgn="auto" latinLnBrk="0" hangingPunct="0">
          <a:lnSpc>
            <a:spcPct val="120000"/>
          </a:lnSpc>
          <a:spcBef>
            <a:spcPts val="0"/>
          </a:spcBef>
          <a:spcAft>
            <a:spcPts val="0"/>
          </a:spcAft>
          <a:buClrTx/>
          <a:buSzTx/>
          <a:buFontTx/>
          <a:buNone/>
          <a:tabLst/>
          <a:defRPr b="1" baseline="0" cap="none" i="0" spc="0" strike="noStrike" sz="2000" u="none" kumimoji="0" normalizeH="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8D3124"/>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